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ags/tag6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2.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69.xml" ContentType="application/vnd.openxmlformats-officedocument.presentationml.tag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6" r:id="rId2"/>
  </p:sldMasterIdLst>
  <p:notesMasterIdLst>
    <p:notesMasterId r:id="rId78"/>
  </p:notesMasterIdLst>
  <p:handoutMasterIdLst>
    <p:handoutMasterId r:id="rId79"/>
  </p:handoutMasterIdLst>
  <p:sldIdLst>
    <p:sldId id="388" r:id="rId3"/>
    <p:sldId id="406" r:id="rId4"/>
    <p:sldId id="508" r:id="rId5"/>
    <p:sldId id="509" r:id="rId6"/>
    <p:sldId id="340" r:id="rId7"/>
    <p:sldId id="447" r:id="rId8"/>
    <p:sldId id="448" r:id="rId9"/>
    <p:sldId id="449" r:id="rId10"/>
    <p:sldId id="519" r:id="rId11"/>
    <p:sldId id="341" r:id="rId12"/>
    <p:sldId id="446" r:id="rId13"/>
    <p:sldId id="450" r:id="rId14"/>
    <p:sldId id="451" r:id="rId15"/>
    <p:sldId id="510" r:id="rId16"/>
    <p:sldId id="417" r:id="rId17"/>
    <p:sldId id="482" r:id="rId18"/>
    <p:sldId id="457" r:id="rId19"/>
    <p:sldId id="486" r:id="rId20"/>
    <p:sldId id="428" r:id="rId21"/>
    <p:sldId id="470" r:id="rId22"/>
    <p:sldId id="506" r:id="rId23"/>
    <p:sldId id="507" r:id="rId24"/>
    <p:sldId id="511" r:id="rId25"/>
    <p:sldId id="512" r:id="rId26"/>
    <p:sldId id="452" r:id="rId27"/>
    <p:sldId id="453" r:id="rId28"/>
    <p:sldId id="496" r:id="rId29"/>
    <p:sldId id="495" r:id="rId30"/>
    <p:sldId id="497" r:id="rId31"/>
    <p:sldId id="499" r:id="rId32"/>
    <p:sldId id="498" r:id="rId33"/>
    <p:sldId id="454" r:id="rId34"/>
    <p:sldId id="500" r:id="rId35"/>
    <p:sldId id="503" r:id="rId36"/>
    <p:sldId id="504" r:id="rId37"/>
    <p:sldId id="424" r:id="rId38"/>
    <p:sldId id="425" r:id="rId39"/>
    <p:sldId id="460" r:id="rId40"/>
    <p:sldId id="514" r:id="rId41"/>
    <p:sldId id="515" r:id="rId42"/>
    <p:sldId id="516" r:id="rId43"/>
    <p:sldId id="501" r:id="rId44"/>
    <p:sldId id="502" r:id="rId45"/>
    <p:sldId id="505" r:id="rId46"/>
    <p:sldId id="418" r:id="rId47"/>
    <p:sldId id="455" r:id="rId48"/>
    <p:sldId id="456" r:id="rId49"/>
    <p:sldId id="458" r:id="rId50"/>
    <p:sldId id="459" r:id="rId51"/>
    <p:sldId id="461" r:id="rId52"/>
    <p:sldId id="462" r:id="rId53"/>
    <p:sldId id="463" r:id="rId54"/>
    <p:sldId id="465" r:id="rId55"/>
    <p:sldId id="466" r:id="rId56"/>
    <p:sldId id="467" r:id="rId57"/>
    <p:sldId id="468" r:id="rId58"/>
    <p:sldId id="471" r:id="rId59"/>
    <p:sldId id="472" r:id="rId60"/>
    <p:sldId id="473" r:id="rId61"/>
    <p:sldId id="474" r:id="rId62"/>
    <p:sldId id="477" r:id="rId63"/>
    <p:sldId id="478" r:id="rId64"/>
    <p:sldId id="475" r:id="rId65"/>
    <p:sldId id="476" r:id="rId66"/>
    <p:sldId id="479" r:id="rId67"/>
    <p:sldId id="480" r:id="rId68"/>
    <p:sldId id="481" r:id="rId69"/>
    <p:sldId id="487" r:id="rId70"/>
    <p:sldId id="488" r:id="rId71"/>
    <p:sldId id="489" r:id="rId72"/>
    <p:sldId id="490" r:id="rId73"/>
    <p:sldId id="491" r:id="rId74"/>
    <p:sldId id="492" r:id="rId75"/>
    <p:sldId id="517" r:id="rId76"/>
    <p:sldId id="518" r:id="rId77"/>
  </p:sldIdLst>
  <p:sldSz cx="9144000" cy="5143500" type="screen16x9"/>
  <p:notesSz cx="6858000" cy="9144000"/>
  <p:custDataLst>
    <p:tags r:id="rId80"/>
  </p:custDataLst>
  <p:defaultTextStyle>
    <a:defPPr>
      <a:defRPr lang="zh-CN"/>
    </a:defPPr>
    <a:lvl1pPr marL="0" algn="l" defTabSz="913130" rtl="0" eaLnBrk="1" latinLnBrk="0" hangingPunct="1">
      <a:defRPr sz="1800" kern="1200">
        <a:solidFill>
          <a:schemeClr val="tx1"/>
        </a:solidFill>
        <a:latin typeface="+mn-lt"/>
        <a:ea typeface="+mn-ea"/>
        <a:cs typeface="+mn-cs"/>
      </a:defRPr>
    </a:lvl1pPr>
    <a:lvl2pPr marL="456565" algn="l" defTabSz="913130" rtl="0" eaLnBrk="1" latinLnBrk="0" hangingPunct="1">
      <a:defRPr sz="1800" kern="1200">
        <a:solidFill>
          <a:schemeClr val="tx1"/>
        </a:solidFill>
        <a:latin typeface="+mn-lt"/>
        <a:ea typeface="+mn-ea"/>
        <a:cs typeface="+mn-cs"/>
      </a:defRPr>
    </a:lvl2pPr>
    <a:lvl3pPr marL="913765" algn="l" defTabSz="913130" rtl="0" eaLnBrk="1" latinLnBrk="0" hangingPunct="1">
      <a:defRPr sz="1800" kern="1200">
        <a:solidFill>
          <a:schemeClr val="tx1"/>
        </a:solidFill>
        <a:latin typeface="+mn-lt"/>
        <a:ea typeface="+mn-ea"/>
        <a:cs typeface="+mn-cs"/>
      </a:defRPr>
    </a:lvl3pPr>
    <a:lvl4pPr marL="1370330" algn="l" defTabSz="913130" rtl="0" eaLnBrk="1" latinLnBrk="0" hangingPunct="1">
      <a:defRPr sz="1800" kern="1200">
        <a:solidFill>
          <a:schemeClr val="tx1"/>
        </a:solidFill>
        <a:latin typeface="+mn-lt"/>
        <a:ea typeface="+mn-ea"/>
        <a:cs typeface="+mn-cs"/>
      </a:defRPr>
    </a:lvl4pPr>
    <a:lvl5pPr marL="1826895" algn="l" defTabSz="913130" rtl="0" eaLnBrk="1" latinLnBrk="0" hangingPunct="1">
      <a:defRPr sz="1800" kern="1200">
        <a:solidFill>
          <a:schemeClr val="tx1"/>
        </a:solidFill>
        <a:latin typeface="+mn-lt"/>
        <a:ea typeface="+mn-ea"/>
        <a:cs typeface="+mn-cs"/>
      </a:defRPr>
    </a:lvl5pPr>
    <a:lvl6pPr marL="2283460" algn="l" defTabSz="913130" rtl="0" eaLnBrk="1" latinLnBrk="0" hangingPunct="1">
      <a:defRPr sz="1800" kern="1200">
        <a:solidFill>
          <a:schemeClr val="tx1"/>
        </a:solidFill>
        <a:latin typeface="+mn-lt"/>
        <a:ea typeface="+mn-ea"/>
        <a:cs typeface="+mn-cs"/>
      </a:defRPr>
    </a:lvl6pPr>
    <a:lvl7pPr marL="2740660" algn="l" defTabSz="913130" rtl="0" eaLnBrk="1" latinLnBrk="0" hangingPunct="1">
      <a:defRPr sz="1800" kern="1200">
        <a:solidFill>
          <a:schemeClr val="tx1"/>
        </a:solidFill>
        <a:latin typeface="+mn-lt"/>
        <a:ea typeface="+mn-ea"/>
        <a:cs typeface="+mn-cs"/>
      </a:defRPr>
    </a:lvl7pPr>
    <a:lvl8pPr marL="3197225" algn="l" defTabSz="913130" rtl="0" eaLnBrk="1" latinLnBrk="0" hangingPunct="1">
      <a:defRPr sz="1800" kern="1200">
        <a:solidFill>
          <a:schemeClr val="tx1"/>
        </a:solidFill>
        <a:latin typeface="+mn-lt"/>
        <a:ea typeface="+mn-ea"/>
        <a:cs typeface="+mn-cs"/>
      </a:defRPr>
    </a:lvl8pPr>
    <a:lvl9pPr marL="3653790" algn="l" defTabSz="91313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6">
          <p15:clr>
            <a:srgbClr val="A4A3A4"/>
          </p15:clr>
        </p15:guide>
        <p15:guide id="2" pos="29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3247"/>
    <a:srgbClr val="BA8D2D"/>
    <a:srgbClr val="105A80"/>
    <a:srgbClr val="FEBF00"/>
    <a:srgbClr val="105A7F"/>
    <a:srgbClr val="DF213B"/>
    <a:srgbClr val="2C3E50"/>
    <a:srgbClr val="FC4349"/>
    <a:srgbClr val="C9452E"/>
    <a:srgbClr val="D7DA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09" autoAdjust="0"/>
    <p:restoredTop sz="88290" autoAdjust="0"/>
  </p:normalViewPr>
  <p:slideViewPr>
    <p:cSldViewPr>
      <p:cViewPr varScale="1">
        <p:scale>
          <a:sx n="133" d="100"/>
          <a:sy n="133" d="100"/>
        </p:scale>
        <p:origin x="876" y="120"/>
      </p:cViewPr>
      <p:guideLst>
        <p:guide orient="horz" pos="1626"/>
        <p:guide pos="2904"/>
      </p:guideLst>
    </p:cSldViewPr>
  </p:slideViewPr>
  <p:notesTextViewPr>
    <p:cViewPr>
      <p:scale>
        <a:sx n="1" d="1"/>
        <a:sy n="1" d="1"/>
      </p:scale>
      <p:origin x="0" y="0"/>
    </p:cViewPr>
  </p:notesTextViewPr>
  <p:sorterViewPr>
    <p:cViewPr>
      <p:scale>
        <a:sx n="34" d="100"/>
        <a:sy n="34"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tableStyles" Target="tableStyle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gs" Target="tags/tag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notesMaster" Target="notesMasters/notesMaster1.xml"/><Relationship Id="rId8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2024/7/10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2681342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605D9D-C69C-4401-9F91-BB6A25929701}" type="datetimeFigureOut">
              <a:rPr lang="zh-CN" altLang="en-US" smtClean="0"/>
              <a:t>2024/7/10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94E991-43C1-4F23-B13D-1A87AE7A51B1}" type="slidenum">
              <a:rPr lang="zh-CN" altLang="en-US" smtClean="0"/>
              <a:t>‹#›</a:t>
            </a:fld>
            <a:endParaRPr lang="zh-CN" altLang="en-US"/>
          </a:p>
        </p:txBody>
      </p:sp>
    </p:spTree>
    <p:extLst>
      <p:ext uri="{BB962C8B-B14F-4D97-AF65-F5344CB8AC3E}">
        <p14:creationId xmlns:p14="http://schemas.microsoft.com/office/powerpoint/2010/main" val="2476644985"/>
      </p:ext>
    </p:extLst>
  </p:cSld>
  <p:clrMap bg1="lt1" tx1="dk1" bg2="lt2" tx2="dk2" accent1="accent1" accent2="accent2" accent3="accent3" accent4="accent4" accent5="accent5" accent6="accent6" hlink="hlink" folHlink="folHlink"/>
  <p:notesStyle>
    <a:lvl1pPr marL="0" algn="l" defTabSz="913130" rtl="0" eaLnBrk="1" latinLnBrk="0" hangingPunct="1">
      <a:defRPr sz="1200" kern="1200">
        <a:solidFill>
          <a:schemeClr val="tx1"/>
        </a:solidFill>
        <a:latin typeface="+mn-lt"/>
        <a:ea typeface="+mn-ea"/>
        <a:cs typeface="+mn-cs"/>
      </a:defRPr>
    </a:lvl1pPr>
    <a:lvl2pPr marL="456565" algn="l" defTabSz="913130" rtl="0" eaLnBrk="1" latinLnBrk="0" hangingPunct="1">
      <a:defRPr sz="1200" kern="1200">
        <a:solidFill>
          <a:schemeClr val="tx1"/>
        </a:solidFill>
        <a:latin typeface="+mn-lt"/>
        <a:ea typeface="+mn-ea"/>
        <a:cs typeface="+mn-cs"/>
      </a:defRPr>
    </a:lvl2pPr>
    <a:lvl3pPr marL="913765" algn="l" defTabSz="913130" rtl="0" eaLnBrk="1" latinLnBrk="0" hangingPunct="1">
      <a:defRPr sz="1200" kern="1200">
        <a:solidFill>
          <a:schemeClr val="tx1"/>
        </a:solidFill>
        <a:latin typeface="+mn-lt"/>
        <a:ea typeface="+mn-ea"/>
        <a:cs typeface="+mn-cs"/>
      </a:defRPr>
    </a:lvl3pPr>
    <a:lvl4pPr marL="1370330" algn="l" defTabSz="913130" rtl="0" eaLnBrk="1" latinLnBrk="0" hangingPunct="1">
      <a:defRPr sz="1200" kern="1200">
        <a:solidFill>
          <a:schemeClr val="tx1"/>
        </a:solidFill>
        <a:latin typeface="+mn-lt"/>
        <a:ea typeface="+mn-ea"/>
        <a:cs typeface="+mn-cs"/>
      </a:defRPr>
    </a:lvl4pPr>
    <a:lvl5pPr marL="1826895" algn="l" defTabSz="913130" rtl="0" eaLnBrk="1" latinLnBrk="0" hangingPunct="1">
      <a:defRPr sz="1200" kern="1200">
        <a:solidFill>
          <a:schemeClr val="tx1"/>
        </a:solidFill>
        <a:latin typeface="+mn-lt"/>
        <a:ea typeface="+mn-ea"/>
        <a:cs typeface="+mn-cs"/>
      </a:defRPr>
    </a:lvl5pPr>
    <a:lvl6pPr marL="2283460" algn="l" defTabSz="913130" rtl="0" eaLnBrk="1" latinLnBrk="0" hangingPunct="1">
      <a:defRPr sz="1200" kern="1200">
        <a:solidFill>
          <a:schemeClr val="tx1"/>
        </a:solidFill>
        <a:latin typeface="+mn-lt"/>
        <a:ea typeface="+mn-ea"/>
        <a:cs typeface="+mn-cs"/>
      </a:defRPr>
    </a:lvl6pPr>
    <a:lvl7pPr marL="2740660" algn="l" defTabSz="913130" rtl="0" eaLnBrk="1" latinLnBrk="0" hangingPunct="1">
      <a:defRPr sz="1200" kern="1200">
        <a:solidFill>
          <a:schemeClr val="tx1"/>
        </a:solidFill>
        <a:latin typeface="+mn-lt"/>
        <a:ea typeface="+mn-ea"/>
        <a:cs typeface="+mn-cs"/>
      </a:defRPr>
    </a:lvl7pPr>
    <a:lvl8pPr marL="3197225" algn="l" defTabSz="913130" rtl="0" eaLnBrk="1" latinLnBrk="0" hangingPunct="1">
      <a:defRPr sz="1200" kern="1200">
        <a:solidFill>
          <a:schemeClr val="tx1"/>
        </a:solidFill>
        <a:latin typeface="+mn-lt"/>
        <a:ea typeface="+mn-ea"/>
        <a:cs typeface="+mn-cs"/>
      </a:defRPr>
    </a:lvl8pPr>
    <a:lvl9pPr marL="3653790" algn="l" defTabSz="91313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a:t>
            </a:fld>
            <a:endParaRPr lang="zh-CN" altLang="en-US"/>
          </a:p>
        </p:txBody>
      </p:sp>
    </p:spTree>
    <p:extLst>
      <p:ext uri="{BB962C8B-B14F-4D97-AF65-F5344CB8AC3E}">
        <p14:creationId xmlns:p14="http://schemas.microsoft.com/office/powerpoint/2010/main" val="30777018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solidFill>
                  <a:prstClr val="black"/>
                </a:solidFill>
              </a:rPr>
              <a:t>10</a:t>
            </a:fld>
            <a:endParaRPr lang="zh-CN" altLang="en-US">
              <a:solidFill>
                <a:prstClr val="black"/>
              </a:solidFill>
            </a:endParaRPr>
          </a:p>
        </p:txBody>
      </p:sp>
    </p:spTree>
    <p:extLst>
      <p:ext uri="{BB962C8B-B14F-4D97-AF65-F5344CB8AC3E}">
        <p14:creationId xmlns:p14="http://schemas.microsoft.com/office/powerpoint/2010/main" val="195433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solidFill>
                  <a:prstClr val="black"/>
                </a:solidFill>
              </a:rPr>
              <a:t>11</a:t>
            </a:fld>
            <a:endParaRPr lang="zh-CN" altLang="en-US">
              <a:solidFill>
                <a:prstClr val="black"/>
              </a:solidFill>
            </a:endParaRPr>
          </a:p>
        </p:txBody>
      </p:sp>
    </p:spTree>
    <p:extLst>
      <p:ext uri="{BB962C8B-B14F-4D97-AF65-F5344CB8AC3E}">
        <p14:creationId xmlns:p14="http://schemas.microsoft.com/office/powerpoint/2010/main" val="2441816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solidFill>
                  <a:prstClr val="black"/>
                </a:solidFill>
              </a:rPr>
              <a:t>12</a:t>
            </a:fld>
            <a:endParaRPr lang="zh-CN" altLang="en-US">
              <a:solidFill>
                <a:prstClr val="black"/>
              </a:solidFill>
            </a:endParaRPr>
          </a:p>
        </p:txBody>
      </p:sp>
    </p:spTree>
    <p:extLst>
      <p:ext uri="{BB962C8B-B14F-4D97-AF65-F5344CB8AC3E}">
        <p14:creationId xmlns:p14="http://schemas.microsoft.com/office/powerpoint/2010/main" val="2564325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solidFill>
                  <a:prstClr val="black"/>
                </a:solidFill>
              </a:rPr>
              <a:t>13</a:t>
            </a:fld>
            <a:endParaRPr lang="zh-CN" altLang="en-US">
              <a:solidFill>
                <a:prstClr val="black"/>
              </a:solidFill>
            </a:endParaRPr>
          </a:p>
        </p:txBody>
      </p:sp>
    </p:spTree>
    <p:extLst>
      <p:ext uri="{BB962C8B-B14F-4D97-AF65-F5344CB8AC3E}">
        <p14:creationId xmlns:p14="http://schemas.microsoft.com/office/powerpoint/2010/main" val="3496239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104242-42E4-462F-B9A6-468AC33D61A2}" type="slidenum">
              <a:rPr lang="zh-CN" altLang="en-US" smtClean="0">
                <a:solidFill>
                  <a:prstClr val="black"/>
                </a:solidFill>
              </a:rPr>
              <a:t>14</a:t>
            </a:fld>
            <a:endParaRPr lang="zh-CN" altLang="en-US">
              <a:solidFill>
                <a:prstClr val="black"/>
              </a:solidFill>
            </a:endParaRPr>
          </a:p>
        </p:txBody>
      </p:sp>
    </p:spTree>
    <p:extLst>
      <p:ext uri="{BB962C8B-B14F-4D97-AF65-F5344CB8AC3E}">
        <p14:creationId xmlns:p14="http://schemas.microsoft.com/office/powerpoint/2010/main" val="1190396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solidFill>
                  <a:prstClr val="black"/>
                </a:solidFill>
              </a:rPr>
              <a:t>15</a:t>
            </a:fld>
            <a:endParaRPr lang="zh-CN" altLang="en-US">
              <a:solidFill>
                <a:prstClr val="black"/>
              </a:solidFill>
            </a:endParaRPr>
          </a:p>
        </p:txBody>
      </p:sp>
    </p:spTree>
    <p:extLst>
      <p:ext uri="{BB962C8B-B14F-4D97-AF65-F5344CB8AC3E}">
        <p14:creationId xmlns:p14="http://schemas.microsoft.com/office/powerpoint/2010/main" val="28382835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solidFill>
                  <a:prstClr val="black"/>
                </a:solidFill>
              </a:rPr>
              <a:t>16</a:t>
            </a:fld>
            <a:endParaRPr lang="zh-CN" altLang="en-US">
              <a:solidFill>
                <a:prstClr val="black"/>
              </a:solidFill>
            </a:endParaRPr>
          </a:p>
        </p:txBody>
      </p:sp>
    </p:spTree>
    <p:extLst>
      <p:ext uri="{BB962C8B-B14F-4D97-AF65-F5344CB8AC3E}">
        <p14:creationId xmlns:p14="http://schemas.microsoft.com/office/powerpoint/2010/main" val="16110084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solidFill>
                  <a:prstClr val="black"/>
                </a:solidFill>
              </a:rPr>
              <a:t>17</a:t>
            </a:fld>
            <a:endParaRPr lang="zh-CN" altLang="en-US">
              <a:solidFill>
                <a:prstClr val="black"/>
              </a:solidFill>
            </a:endParaRPr>
          </a:p>
        </p:txBody>
      </p:sp>
    </p:spTree>
    <p:extLst>
      <p:ext uri="{BB962C8B-B14F-4D97-AF65-F5344CB8AC3E}">
        <p14:creationId xmlns:p14="http://schemas.microsoft.com/office/powerpoint/2010/main" val="20137746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solidFill>
                  <a:prstClr val="black"/>
                </a:solidFill>
              </a:rPr>
              <a:t>18</a:t>
            </a:fld>
            <a:endParaRPr lang="zh-CN" altLang="en-US">
              <a:solidFill>
                <a:prstClr val="black"/>
              </a:solidFill>
            </a:endParaRPr>
          </a:p>
        </p:txBody>
      </p:sp>
    </p:spTree>
    <p:extLst>
      <p:ext uri="{BB962C8B-B14F-4D97-AF65-F5344CB8AC3E}">
        <p14:creationId xmlns:p14="http://schemas.microsoft.com/office/powerpoint/2010/main" val="3353381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solidFill>
                  <a:prstClr val="black"/>
                </a:solidFill>
              </a:rPr>
              <a:t>19</a:t>
            </a:fld>
            <a:endParaRPr lang="zh-CN" altLang="en-US">
              <a:solidFill>
                <a:prstClr val="black"/>
              </a:solidFill>
            </a:endParaRPr>
          </a:p>
        </p:txBody>
      </p:sp>
    </p:spTree>
    <p:extLst>
      <p:ext uri="{BB962C8B-B14F-4D97-AF65-F5344CB8AC3E}">
        <p14:creationId xmlns:p14="http://schemas.microsoft.com/office/powerpoint/2010/main" val="1753924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3104242-42E4-462F-B9A6-468AC33D61A2}" type="slidenum">
              <a:rPr lang="zh-CN" altLang="en-US" smtClean="0">
                <a:solidFill>
                  <a:prstClr val="black"/>
                </a:solidFill>
              </a:rPr>
              <a:t>2</a:t>
            </a:fld>
            <a:endParaRPr lang="zh-CN" altLang="en-US">
              <a:solidFill>
                <a:prstClr val="black"/>
              </a:solidFill>
            </a:endParaRPr>
          </a:p>
        </p:txBody>
      </p:sp>
    </p:spTree>
    <p:extLst>
      <p:ext uri="{BB962C8B-B14F-4D97-AF65-F5344CB8AC3E}">
        <p14:creationId xmlns:p14="http://schemas.microsoft.com/office/powerpoint/2010/main" val="2963456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solidFill>
                  <a:prstClr val="black"/>
                </a:solidFill>
              </a:rPr>
              <a:t>20</a:t>
            </a:fld>
            <a:endParaRPr lang="zh-CN" altLang="en-US">
              <a:solidFill>
                <a:prstClr val="black"/>
              </a:solidFill>
            </a:endParaRPr>
          </a:p>
        </p:txBody>
      </p:sp>
    </p:spTree>
    <p:extLst>
      <p:ext uri="{BB962C8B-B14F-4D97-AF65-F5344CB8AC3E}">
        <p14:creationId xmlns:p14="http://schemas.microsoft.com/office/powerpoint/2010/main" val="17060239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solidFill>
                  <a:prstClr val="black"/>
                </a:solidFill>
              </a:rPr>
              <a:t>21</a:t>
            </a:fld>
            <a:endParaRPr lang="zh-CN" altLang="en-US">
              <a:solidFill>
                <a:prstClr val="black"/>
              </a:solidFill>
            </a:endParaRPr>
          </a:p>
        </p:txBody>
      </p:sp>
    </p:spTree>
    <p:extLst>
      <p:ext uri="{BB962C8B-B14F-4D97-AF65-F5344CB8AC3E}">
        <p14:creationId xmlns:p14="http://schemas.microsoft.com/office/powerpoint/2010/main" val="27278805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solidFill>
                  <a:prstClr val="black"/>
                </a:solidFill>
              </a:rPr>
              <a:t>22</a:t>
            </a:fld>
            <a:endParaRPr lang="zh-CN" altLang="en-US">
              <a:solidFill>
                <a:prstClr val="black"/>
              </a:solidFill>
            </a:endParaRPr>
          </a:p>
        </p:txBody>
      </p:sp>
    </p:spTree>
    <p:extLst>
      <p:ext uri="{BB962C8B-B14F-4D97-AF65-F5344CB8AC3E}">
        <p14:creationId xmlns:p14="http://schemas.microsoft.com/office/powerpoint/2010/main" val="1021981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104242-42E4-462F-B9A6-468AC33D61A2}" type="slidenum">
              <a:rPr lang="zh-CN" altLang="en-US" smtClean="0">
                <a:solidFill>
                  <a:prstClr val="black"/>
                </a:solidFill>
              </a:rPr>
              <a:t>23</a:t>
            </a:fld>
            <a:endParaRPr lang="zh-CN" altLang="en-US">
              <a:solidFill>
                <a:prstClr val="black"/>
              </a:solidFill>
            </a:endParaRPr>
          </a:p>
        </p:txBody>
      </p:sp>
    </p:spTree>
    <p:extLst>
      <p:ext uri="{BB962C8B-B14F-4D97-AF65-F5344CB8AC3E}">
        <p14:creationId xmlns:p14="http://schemas.microsoft.com/office/powerpoint/2010/main" val="28373589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104242-42E4-462F-B9A6-468AC33D61A2}" type="slidenum">
              <a:rPr lang="zh-CN" altLang="en-US" smtClean="0">
                <a:solidFill>
                  <a:prstClr val="black"/>
                </a:solidFill>
              </a:rPr>
              <a:t>24</a:t>
            </a:fld>
            <a:endParaRPr lang="zh-CN" altLang="en-US">
              <a:solidFill>
                <a:prstClr val="black"/>
              </a:solidFill>
            </a:endParaRPr>
          </a:p>
        </p:txBody>
      </p:sp>
    </p:spTree>
    <p:extLst>
      <p:ext uri="{BB962C8B-B14F-4D97-AF65-F5344CB8AC3E}">
        <p14:creationId xmlns:p14="http://schemas.microsoft.com/office/powerpoint/2010/main" val="33739140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solidFill>
                  <a:prstClr val="black"/>
                </a:solidFill>
              </a:rPr>
              <a:t>25</a:t>
            </a:fld>
            <a:endParaRPr lang="zh-CN" altLang="en-US">
              <a:solidFill>
                <a:prstClr val="black"/>
              </a:solidFill>
            </a:endParaRPr>
          </a:p>
        </p:txBody>
      </p:sp>
    </p:spTree>
    <p:extLst>
      <p:ext uri="{BB962C8B-B14F-4D97-AF65-F5344CB8AC3E}">
        <p14:creationId xmlns:p14="http://schemas.microsoft.com/office/powerpoint/2010/main" val="40529874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44135CD-E861-41A7-81F0-F3B524A28841}" type="slidenum">
              <a:rPr lang="zh-CN" altLang="en-US" smtClean="0">
                <a:solidFill>
                  <a:prstClr val="black"/>
                </a:solidFill>
              </a:rPr>
              <a:t>26</a:t>
            </a:fld>
            <a:endParaRPr lang="zh-CN" altLang="en-US">
              <a:solidFill>
                <a:prstClr val="black"/>
              </a:solidFill>
            </a:endParaRPr>
          </a:p>
        </p:txBody>
      </p:sp>
    </p:spTree>
    <p:extLst>
      <p:ext uri="{BB962C8B-B14F-4D97-AF65-F5344CB8AC3E}">
        <p14:creationId xmlns:p14="http://schemas.microsoft.com/office/powerpoint/2010/main" val="11773396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solidFill>
                  <a:prstClr val="black"/>
                </a:solidFill>
              </a:rPr>
              <a:t>27</a:t>
            </a:fld>
            <a:endParaRPr lang="zh-CN" altLang="en-US">
              <a:solidFill>
                <a:prstClr val="black"/>
              </a:solidFill>
            </a:endParaRPr>
          </a:p>
        </p:txBody>
      </p:sp>
    </p:spTree>
    <p:extLst>
      <p:ext uri="{BB962C8B-B14F-4D97-AF65-F5344CB8AC3E}">
        <p14:creationId xmlns:p14="http://schemas.microsoft.com/office/powerpoint/2010/main" val="17586709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solidFill>
                  <a:prstClr val="black"/>
                </a:solidFill>
              </a:rPr>
              <a:t>28</a:t>
            </a:fld>
            <a:endParaRPr lang="zh-CN" altLang="en-US">
              <a:solidFill>
                <a:prstClr val="black"/>
              </a:solidFill>
            </a:endParaRPr>
          </a:p>
        </p:txBody>
      </p:sp>
    </p:spTree>
    <p:extLst>
      <p:ext uri="{BB962C8B-B14F-4D97-AF65-F5344CB8AC3E}">
        <p14:creationId xmlns:p14="http://schemas.microsoft.com/office/powerpoint/2010/main" val="20647731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solidFill>
                  <a:prstClr val="black"/>
                </a:solidFill>
              </a:rPr>
              <a:t>29</a:t>
            </a:fld>
            <a:endParaRPr lang="zh-CN" altLang="en-US">
              <a:solidFill>
                <a:prstClr val="black"/>
              </a:solidFill>
            </a:endParaRPr>
          </a:p>
        </p:txBody>
      </p:sp>
    </p:spTree>
    <p:extLst>
      <p:ext uri="{BB962C8B-B14F-4D97-AF65-F5344CB8AC3E}">
        <p14:creationId xmlns:p14="http://schemas.microsoft.com/office/powerpoint/2010/main" val="2230154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3104242-42E4-462F-B9A6-468AC33D61A2}" type="slidenum">
              <a:rPr lang="zh-CN" altLang="en-US" smtClean="0">
                <a:solidFill>
                  <a:prstClr val="black"/>
                </a:solidFill>
              </a:rPr>
              <a:t>3</a:t>
            </a:fld>
            <a:endParaRPr lang="zh-CN" altLang="en-US">
              <a:solidFill>
                <a:prstClr val="black"/>
              </a:solidFill>
            </a:endParaRPr>
          </a:p>
        </p:txBody>
      </p:sp>
    </p:spTree>
    <p:extLst>
      <p:ext uri="{BB962C8B-B14F-4D97-AF65-F5344CB8AC3E}">
        <p14:creationId xmlns:p14="http://schemas.microsoft.com/office/powerpoint/2010/main" val="24620235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solidFill>
                  <a:prstClr val="black"/>
                </a:solidFill>
              </a:rPr>
              <a:t>30</a:t>
            </a:fld>
            <a:endParaRPr lang="zh-CN" altLang="en-US">
              <a:solidFill>
                <a:prstClr val="black"/>
              </a:solidFill>
            </a:endParaRPr>
          </a:p>
        </p:txBody>
      </p:sp>
    </p:spTree>
    <p:extLst>
      <p:ext uri="{BB962C8B-B14F-4D97-AF65-F5344CB8AC3E}">
        <p14:creationId xmlns:p14="http://schemas.microsoft.com/office/powerpoint/2010/main" val="39087767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solidFill>
                  <a:prstClr val="black"/>
                </a:solidFill>
              </a:rPr>
              <a:t>31</a:t>
            </a:fld>
            <a:endParaRPr lang="zh-CN" altLang="en-US">
              <a:solidFill>
                <a:prstClr val="black"/>
              </a:solidFill>
            </a:endParaRPr>
          </a:p>
        </p:txBody>
      </p:sp>
    </p:spTree>
    <p:extLst>
      <p:ext uri="{BB962C8B-B14F-4D97-AF65-F5344CB8AC3E}">
        <p14:creationId xmlns:p14="http://schemas.microsoft.com/office/powerpoint/2010/main" val="37055831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solidFill>
                  <a:prstClr val="black"/>
                </a:solidFill>
              </a:rPr>
              <a:t>32</a:t>
            </a:fld>
            <a:endParaRPr lang="zh-CN" altLang="en-US">
              <a:solidFill>
                <a:prstClr val="black"/>
              </a:solidFill>
            </a:endParaRPr>
          </a:p>
        </p:txBody>
      </p:sp>
    </p:spTree>
    <p:extLst>
      <p:ext uri="{BB962C8B-B14F-4D97-AF65-F5344CB8AC3E}">
        <p14:creationId xmlns:p14="http://schemas.microsoft.com/office/powerpoint/2010/main" val="28765273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solidFill>
                  <a:prstClr val="black"/>
                </a:solidFill>
              </a:rPr>
              <a:t>33</a:t>
            </a:fld>
            <a:endParaRPr lang="zh-CN" altLang="en-US">
              <a:solidFill>
                <a:prstClr val="black"/>
              </a:solidFill>
            </a:endParaRPr>
          </a:p>
        </p:txBody>
      </p:sp>
    </p:spTree>
    <p:extLst>
      <p:ext uri="{BB962C8B-B14F-4D97-AF65-F5344CB8AC3E}">
        <p14:creationId xmlns:p14="http://schemas.microsoft.com/office/powerpoint/2010/main" val="15461437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solidFill>
                  <a:prstClr val="black"/>
                </a:solidFill>
              </a:rPr>
              <a:t>34</a:t>
            </a:fld>
            <a:endParaRPr lang="zh-CN" altLang="en-US">
              <a:solidFill>
                <a:prstClr val="black"/>
              </a:solidFill>
            </a:endParaRPr>
          </a:p>
        </p:txBody>
      </p:sp>
    </p:spTree>
    <p:extLst>
      <p:ext uri="{BB962C8B-B14F-4D97-AF65-F5344CB8AC3E}">
        <p14:creationId xmlns:p14="http://schemas.microsoft.com/office/powerpoint/2010/main" val="811689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solidFill>
                  <a:prstClr val="black"/>
                </a:solidFill>
              </a:rPr>
              <a:t>35</a:t>
            </a:fld>
            <a:endParaRPr lang="zh-CN" altLang="en-US">
              <a:solidFill>
                <a:prstClr val="black"/>
              </a:solidFill>
            </a:endParaRPr>
          </a:p>
        </p:txBody>
      </p:sp>
    </p:spTree>
    <p:extLst>
      <p:ext uri="{BB962C8B-B14F-4D97-AF65-F5344CB8AC3E}">
        <p14:creationId xmlns:p14="http://schemas.microsoft.com/office/powerpoint/2010/main" val="20241537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104242-42E4-462F-B9A6-468AC33D61A2}" type="slidenum">
              <a:rPr lang="zh-CN" altLang="en-US" smtClean="0">
                <a:solidFill>
                  <a:prstClr val="black"/>
                </a:solidFill>
              </a:rPr>
              <a:t>36</a:t>
            </a:fld>
            <a:endParaRPr lang="zh-CN" altLang="en-US">
              <a:solidFill>
                <a:prstClr val="black"/>
              </a:solidFill>
            </a:endParaRPr>
          </a:p>
        </p:txBody>
      </p:sp>
    </p:spTree>
    <p:extLst>
      <p:ext uri="{BB962C8B-B14F-4D97-AF65-F5344CB8AC3E}">
        <p14:creationId xmlns:p14="http://schemas.microsoft.com/office/powerpoint/2010/main" val="36968310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solidFill>
                  <a:prstClr val="black"/>
                </a:solidFill>
              </a:rPr>
              <a:t>37</a:t>
            </a:fld>
            <a:endParaRPr lang="zh-CN" altLang="en-US">
              <a:solidFill>
                <a:prstClr val="black"/>
              </a:solidFill>
            </a:endParaRPr>
          </a:p>
        </p:txBody>
      </p:sp>
    </p:spTree>
    <p:extLst>
      <p:ext uri="{BB962C8B-B14F-4D97-AF65-F5344CB8AC3E}">
        <p14:creationId xmlns:p14="http://schemas.microsoft.com/office/powerpoint/2010/main" val="9304793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104242-42E4-462F-B9A6-468AC33D61A2}" type="slidenum">
              <a:rPr lang="zh-CN" altLang="en-US" smtClean="0">
                <a:solidFill>
                  <a:prstClr val="black"/>
                </a:solidFill>
              </a:rPr>
              <a:t>38</a:t>
            </a:fld>
            <a:endParaRPr lang="zh-CN" altLang="en-US">
              <a:solidFill>
                <a:prstClr val="black"/>
              </a:solidFill>
            </a:endParaRPr>
          </a:p>
        </p:txBody>
      </p:sp>
    </p:spTree>
    <p:extLst>
      <p:ext uri="{BB962C8B-B14F-4D97-AF65-F5344CB8AC3E}">
        <p14:creationId xmlns:p14="http://schemas.microsoft.com/office/powerpoint/2010/main" val="3292034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solidFill>
                  <a:prstClr val="black"/>
                </a:solidFill>
              </a:rPr>
              <a:t>39</a:t>
            </a:fld>
            <a:endParaRPr lang="zh-CN" altLang="en-US">
              <a:solidFill>
                <a:prstClr val="black"/>
              </a:solidFill>
            </a:endParaRPr>
          </a:p>
        </p:txBody>
      </p:sp>
    </p:spTree>
    <p:extLst>
      <p:ext uri="{BB962C8B-B14F-4D97-AF65-F5344CB8AC3E}">
        <p14:creationId xmlns:p14="http://schemas.microsoft.com/office/powerpoint/2010/main" val="214770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104242-42E4-462F-B9A6-468AC33D61A2}" type="slidenum">
              <a:rPr lang="zh-CN" altLang="en-US" smtClean="0">
                <a:solidFill>
                  <a:prstClr val="black"/>
                </a:solidFill>
              </a:rPr>
              <a:t>4</a:t>
            </a:fld>
            <a:endParaRPr lang="zh-CN" altLang="en-US">
              <a:solidFill>
                <a:prstClr val="black"/>
              </a:solidFill>
            </a:endParaRPr>
          </a:p>
        </p:txBody>
      </p:sp>
    </p:spTree>
    <p:extLst>
      <p:ext uri="{BB962C8B-B14F-4D97-AF65-F5344CB8AC3E}">
        <p14:creationId xmlns:p14="http://schemas.microsoft.com/office/powerpoint/2010/main" val="23797353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solidFill>
                  <a:prstClr val="black"/>
                </a:solidFill>
              </a:rPr>
              <a:t>40</a:t>
            </a:fld>
            <a:endParaRPr lang="zh-CN" altLang="en-US">
              <a:solidFill>
                <a:prstClr val="black"/>
              </a:solidFill>
            </a:endParaRPr>
          </a:p>
        </p:txBody>
      </p:sp>
    </p:spTree>
    <p:extLst>
      <p:ext uri="{BB962C8B-B14F-4D97-AF65-F5344CB8AC3E}">
        <p14:creationId xmlns:p14="http://schemas.microsoft.com/office/powerpoint/2010/main" val="4503873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TW" altLang="en-US" dirty="0"/>
              <a:t>跟別人的模型做比較</a:t>
            </a:r>
            <a:endParaRPr lang="zh-CN" altLang="en-US" dirty="0"/>
          </a:p>
        </p:txBody>
      </p:sp>
      <p:sp>
        <p:nvSpPr>
          <p:cNvPr id="4" name="灯片编号占位符 3"/>
          <p:cNvSpPr>
            <a:spLocks noGrp="1"/>
          </p:cNvSpPr>
          <p:nvPr>
            <p:ph type="sldNum" sz="quarter" idx="10"/>
          </p:nvPr>
        </p:nvSpPr>
        <p:spPr/>
        <p:txBody>
          <a:bodyPr/>
          <a:lstStyle/>
          <a:p>
            <a:fld id="{344135CD-E861-41A7-81F0-F3B524A28841}" type="slidenum">
              <a:rPr lang="zh-CN" altLang="en-US" smtClean="0">
                <a:solidFill>
                  <a:prstClr val="black"/>
                </a:solidFill>
              </a:rPr>
              <a:t>41</a:t>
            </a:fld>
            <a:endParaRPr lang="zh-CN" altLang="en-US">
              <a:solidFill>
                <a:prstClr val="black"/>
              </a:solidFill>
            </a:endParaRPr>
          </a:p>
        </p:txBody>
      </p:sp>
    </p:spTree>
    <p:extLst>
      <p:ext uri="{BB962C8B-B14F-4D97-AF65-F5344CB8AC3E}">
        <p14:creationId xmlns:p14="http://schemas.microsoft.com/office/powerpoint/2010/main" val="26296912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solidFill>
                  <a:prstClr val="black"/>
                </a:solidFill>
              </a:rPr>
              <a:t>42</a:t>
            </a:fld>
            <a:endParaRPr lang="zh-CN" altLang="en-US">
              <a:solidFill>
                <a:prstClr val="black"/>
              </a:solidFill>
            </a:endParaRPr>
          </a:p>
        </p:txBody>
      </p:sp>
    </p:spTree>
    <p:extLst>
      <p:ext uri="{BB962C8B-B14F-4D97-AF65-F5344CB8AC3E}">
        <p14:creationId xmlns:p14="http://schemas.microsoft.com/office/powerpoint/2010/main" val="26216891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solidFill>
                  <a:prstClr val="black"/>
                </a:solidFill>
              </a:rPr>
              <a:t>43</a:t>
            </a:fld>
            <a:endParaRPr lang="zh-CN" altLang="en-US">
              <a:solidFill>
                <a:prstClr val="black"/>
              </a:solidFill>
            </a:endParaRPr>
          </a:p>
        </p:txBody>
      </p:sp>
    </p:spTree>
    <p:extLst>
      <p:ext uri="{BB962C8B-B14F-4D97-AF65-F5344CB8AC3E}">
        <p14:creationId xmlns:p14="http://schemas.microsoft.com/office/powerpoint/2010/main" val="16074012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44</a:t>
            </a:fld>
            <a:endParaRPr lang="zh-CN" altLang="en-US"/>
          </a:p>
        </p:txBody>
      </p:sp>
    </p:spTree>
    <p:extLst>
      <p:ext uri="{BB962C8B-B14F-4D97-AF65-F5344CB8AC3E}">
        <p14:creationId xmlns:p14="http://schemas.microsoft.com/office/powerpoint/2010/main" val="7122501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solidFill>
                  <a:prstClr val="black"/>
                </a:solidFill>
              </a:rPr>
              <a:t>45</a:t>
            </a:fld>
            <a:endParaRPr lang="zh-CN" altLang="en-US">
              <a:solidFill>
                <a:prstClr val="black"/>
              </a:solidFill>
            </a:endParaRPr>
          </a:p>
        </p:txBody>
      </p:sp>
    </p:spTree>
    <p:extLst>
      <p:ext uri="{BB962C8B-B14F-4D97-AF65-F5344CB8AC3E}">
        <p14:creationId xmlns:p14="http://schemas.microsoft.com/office/powerpoint/2010/main" val="983576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solidFill>
                  <a:prstClr val="black"/>
                </a:solidFill>
              </a:rPr>
              <a:t>46</a:t>
            </a:fld>
            <a:endParaRPr lang="zh-CN" altLang="en-US">
              <a:solidFill>
                <a:prstClr val="black"/>
              </a:solidFill>
            </a:endParaRPr>
          </a:p>
        </p:txBody>
      </p:sp>
    </p:spTree>
    <p:extLst>
      <p:ext uri="{BB962C8B-B14F-4D97-AF65-F5344CB8AC3E}">
        <p14:creationId xmlns:p14="http://schemas.microsoft.com/office/powerpoint/2010/main" val="23292152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solidFill>
                  <a:prstClr val="black"/>
                </a:solidFill>
              </a:rPr>
              <a:t>47</a:t>
            </a:fld>
            <a:endParaRPr lang="zh-CN" altLang="en-US">
              <a:solidFill>
                <a:prstClr val="black"/>
              </a:solidFill>
            </a:endParaRPr>
          </a:p>
        </p:txBody>
      </p:sp>
    </p:spTree>
    <p:extLst>
      <p:ext uri="{BB962C8B-B14F-4D97-AF65-F5344CB8AC3E}">
        <p14:creationId xmlns:p14="http://schemas.microsoft.com/office/powerpoint/2010/main" val="41458708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solidFill>
                  <a:prstClr val="black"/>
                </a:solidFill>
              </a:rPr>
              <a:t>48</a:t>
            </a:fld>
            <a:endParaRPr lang="zh-CN" altLang="en-US">
              <a:solidFill>
                <a:prstClr val="black"/>
              </a:solidFill>
            </a:endParaRPr>
          </a:p>
        </p:txBody>
      </p:sp>
    </p:spTree>
    <p:extLst>
      <p:ext uri="{BB962C8B-B14F-4D97-AF65-F5344CB8AC3E}">
        <p14:creationId xmlns:p14="http://schemas.microsoft.com/office/powerpoint/2010/main" val="10970768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solidFill>
                  <a:prstClr val="black"/>
                </a:solidFill>
              </a:rPr>
              <a:t>49</a:t>
            </a:fld>
            <a:endParaRPr lang="zh-CN" altLang="en-US">
              <a:solidFill>
                <a:prstClr val="black"/>
              </a:solidFill>
            </a:endParaRPr>
          </a:p>
        </p:txBody>
      </p:sp>
    </p:spTree>
    <p:extLst>
      <p:ext uri="{BB962C8B-B14F-4D97-AF65-F5344CB8AC3E}">
        <p14:creationId xmlns:p14="http://schemas.microsoft.com/office/powerpoint/2010/main" val="365413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104242-42E4-462F-B9A6-468AC33D61A2}" type="slidenum">
              <a:rPr lang="zh-CN" altLang="en-US" smtClean="0">
                <a:solidFill>
                  <a:prstClr val="black"/>
                </a:solidFill>
              </a:rPr>
              <a:t>5</a:t>
            </a:fld>
            <a:endParaRPr lang="zh-CN" altLang="en-US">
              <a:solidFill>
                <a:prstClr val="black"/>
              </a:solidFill>
            </a:endParaRPr>
          </a:p>
        </p:txBody>
      </p:sp>
    </p:spTree>
    <p:extLst>
      <p:ext uri="{BB962C8B-B14F-4D97-AF65-F5344CB8AC3E}">
        <p14:creationId xmlns:p14="http://schemas.microsoft.com/office/powerpoint/2010/main" val="19113273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solidFill>
                  <a:prstClr val="black"/>
                </a:solidFill>
              </a:rPr>
              <a:t>50</a:t>
            </a:fld>
            <a:endParaRPr lang="zh-CN" altLang="en-US">
              <a:solidFill>
                <a:prstClr val="black"/>
              </a:solidFill>
            </a:endParaRPr>
          </a:p>
        </p:txBody>
      </p:sp>
    </p:spTree>
    <p:extLst>
      <p:ext uri="{BB962C8B-B14F-4D97-AF65-F5344CB8AC3E}">
        <p14:creationId xmlns:p14="http://schemas.microsoft.com/office/powerpoint/2010/main" val="388454561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solidFill>
                  <a:prstClr val="black"/>
                </a:solidFill>
              </a:rPr>
              <a:t>51</a:t>
            </a:fld>
            <a:endParaRPr lang="zh-CN" altLang="en-US">
              <a:solidFill>
                <a:prstClr val="black"/>
              </a:solidFill>
            </a:endParaRPr>
          </a:p>
        </p:txBody>
      </p:sp>
    </p:spTree>
    <p:extLst>
      <p:ext uri="{BB962C8B-B14F-4D97-AF65-F5344CB8AC3E}">
        <p14:creationId xmlns:p14="http://schemas.microsoft.com/office/powerpoint/2010/main" val="29846544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solidFill>
                  <a:prstClr val="black"/>
                </a:solidFill>
              </a:rPr>
              <a:t>52</a:t>
            </a:fld>
            <a:endParaRPr lang="zh-CN" altLang="en-US">
              <a:solidFill>
                <a:prstClr val="black"/>
              </a:solidFill>
            </a:endParaRPr>
          </a:p>
        </p:txBody>
      </p:sp>
    </p:spTree>
    <p:extLst>
      <p:ext uri="{BB962C8B-B14F-4D97-AF65-F5344CB8AC3E}">
        <p14:creationId xmlns:p14="http://schemas.microsoft.com/office/powerpoint/2010/main" val="164405979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solidFill>
                  <a:prstClr val="black"/>
                </a:solidFill>
              </a:rPr>
              <a:t>53</a:t>
            </a:fld>
            <a:endParaRPr lang="zh-CN" altLang="en-US">
              <a:solidFill>
                <a:prstClr val="black"/>
              </a:solidFill>
            </a:endParaRPr>
          </a:p>
        </p:txBody>
      </p:sp>
    </p:spTree>
    <p:extLst>
      <p:ext uri="{BB962C8B-B14F-4D97-AF65-F5344CB8AC3E}">
        <p14:creationId xmlns:p14="http://schemas.microsoft.com/office/powerpoint/2010/main" val="378393417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solidFill>
                  <a:prstClr val="black"/>
                </a:solidFill>
              </a:rPr>
              <a:t>54</a:t>
            </a:fld>
            <a:endParaRPr lang="zh-CN" altLang="en-US">
              <a:solidFill>
                <a:prstClr val="black"/>
              </a:solidFill>
            </a:endParaRPr>
          </a:p>
        </p:txBody>
      </p:sp>
    </p:spTree>
    <p:extLst>
      <p:ext uri="{BB962C8B-B14F-4D97-AF65-F5344CB8AC3E}">
        <p14:creationId xmlns:p14="http://schemas.microsoft.com/office/powerpoint/2010/main" val="188697976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solidFill>
                  <a:prstClr val="black"/>
                </a:solidFill>
              </a:rPr>
              <a:t>55</a:t>
            </a:fld>
            <a:endParaRPr lang="zh-CN" altLang="en-US">
              <a:solidFill>
                <a:prstClr val="black"/>
              </a:solidFill>
            </a:endParaRPr>
          </a:p>
        </p:txBody>
      </p:sp>
    </p:spTree>
    <p:extLst>
      <p:ext uri="{BB962C8B-B14F-4D97-AF65-F5344CB8AC3E}">
        <p14:creationId xmlns:p14="http://schemas.microsoft.com/office/powerpoint/2010/main" val="21047902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solidFill>
                  <a:prstClr val="black"/>
                </a:solidFill>
              </a:rPr>
              <a:t>56</a:t>
            </a:fld>
            <a:endParaRPr lang="zh-CN" altLang="en-US">
              <a:solidFill>
                <a:prstClr val="black"/>
              </a:solidFill>
            </a:endParaRPr>
          </a:p>
        </p:txBody>
      </p:sp>
    </p:spTree>
    <p:extLst>
      <p:ext uri="{BB962C8B-B14F-4D97-AF65-F5344CB8AC3E}">
        <p14:creationId xmlns:p14="http://schemas.microsoft.com/office/powerpoint/2010/main" val="406321095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solidFill>
                  <a:prstClr val="black"/>
                </a:solidFill>
              </a:rPr>
              <a:t>57</a:t>
            </a:fld>
            <a:endParaRPr lang="zh-CN" altLang="en-US">
              <a:solidFill>
                <a:prstClr val="black"/>
              </a:solidFill>
            </a:endParaRPr>
          </a:p>
        </p:txBody>
      </p:sp>
    </p:spTree>
    <p:extLst>
      <p:ext uri="{BB962C8B-B14F-4D97-AF65-F5344CB8AC3E}">
        <p14:creationId xmlns:p14="http://schemas.microsoft.com/office/powerpoint/2010/main" val="330278273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solidFill>
                  <a:prstClr val="black"/>
                </a:solidFill>
              </a:rPr>
              <a:t>58</a:t>
            </a:fld>
            <a:endParaRPr lang="zh-CN" altLang="en-US">
              <a:solidFill>
                <a:prstClr val="black"/>
              </a:solidFill>
            </a:endParaRPr>
          </a:p>
        </p:txBody>
      </p:sp>
    </p:spTree>
    <p:extLst>
      <p:ext uri="{BB962C8B-B14F-4D97-AF65-F5344CB8AC3E}">
        <p14:creationId xmlns:p14="http://schemas.microsoft.com/office/powerpoint/2010/main" val="215296741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solidFill>
                  <a:prstClr val="black"/>
                </a:solidFill>
              </a:rPr>
              <a:t>59</a:t>
            </a:fld>
            <a:endParaRPr lang="zh-CN" altLang="en-US">
              <a:solidFill>
                <a:prstClr val="black"/>
              </a:solidFill>
            </a:endParaRPr>
          </a:p>
        </p:txBody>
      </p:sp>
    </p:spTree>
    <p:extLst>
      <p:ext uri="{BB962C8B-B14F-4D97-AF65-F5344CB8AC3E}">
        <p14:creationId xmlns:p14="http://schemas.microsoft.com/office/powerpoint/2010/main" val="2868525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solidFill>
                  <a:prstClr val="black"/>
                </a:solidFill>
              </a:rPr>
              <a:t>6</a:t>
            </a:fld>
            <a:endParaRPr lang="zh-CN" altLang="en-US">
              <a:solidFill>
                <a:prstClr val="black"/>
              </a:solidFill>
            </a:endParaRPr>
          </a:p>
        </p:txBody>
      </p:sp>
    </p:spTree>
    <p:extLst>
      <p:ext uri="{BB962C8B-B14F-4D97-AF65-F5344CB8AC3E}">
        <p14:creationId xmlns:p14="http://schemas.microsoft.com/office/powerpoint/2010/main" val="415593917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solidFill>
                  <a:prstClr val="black"/>
                </a:solidFill>
              </a:rPr>
              <a:t>60</a:t>
            </a:fld>
            <a:endParaRPr lang="zh-CN" altLang="en-US">
              <a:solidFill>
                <a:prstClr val="black"/>
              </a:solidFill>
            </a:endParaRPr>
          </a:p>
        </p:txBody>
      </p:sp>
    </p:spTree>
    <p:extLst>
      <p:ext uri="{BB962C8B-B14F-4D97-AF65-F5344CB8AC3E}">
        <p14:creationId xmlns:p14="http://schemas.microsoft.com/office/powerpoint/2010/main" val="340918508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solidFill>
                  <a:prstClr val="black"/>
                </a:solidFill>
              </a:rPr>
              <a:t>61</a:t>
            </a:fld>
            <a:endParaRPr lang="zh-CN" altLang="en-US">
              <a:solidFill>
                <a:prstClr val="black"/>
              </a:solidFill>
            </a:endParaRPr>
          </a:p>
        </p:txBody>
      </p:sp>
    </p:spTree>
    <p:extLst>
      <p:ext uri="{BB962C8B-B14F-4D97-AF65-F5344CB8AC3E}">
        <p14:creationId xmlns:p14="http://schemas.microsoft.com/office/powerpoint/2010/main" val="386245883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solidFill>
                  <a:prstClr val="black"/>
                </a:solidFill>
              </a:rPr>
              <a:t>62</a:t>
            </a:fld>
            <a:endParaRPr lang="zh-CN" altLang="en-US">
              <a:solidFill>
                <a:prstClr val="black"/>
              </a:solidFill>
            </a:endParaRPr>
          </a:p>
        </p:txBody>
      </p:sp>
    </p:spTree>
    <p:extLst>
      <p:ext uri="{BB962C8B-B14F-4D97-AF65-F5344CB8AC3E}">
        <p14:creationId xmlns:p14="http://schemas.microsoft.com/office/powerpoint/2010/main" val="417515853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solidFill>
                  <a:prstClr val="black"/>
                </a:solidFill>
              </a:rPr>
              <a:t>63</a:t>
            </a:fld>
            <a:endParaRPr lang="zh-CN" altLang="en-US">
              <a:solidFill>
                <a:prstClr val="black"/>
              </a:solidFill>
            </a:endParaRPr>
          </a:p>
        </p:txBody>
      </p:sp>
    </p:spTree>
    <p:extLst>
      <p:ext uri="{BB962C8B-B14F-4D97-AF65-F5344CB8AC3E}">
        <p14:creationId xmlns:p14="http://schemas.microsoft.com/office/powerpoint/2010/main" val="15363898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solidFill>
                  <a:prstClr val="black"/>
                </a:solidFill>
              </a:rPr>
              <a:t>64</a:t>
            </a:fld>
            <a:endParaRPr lang="zh-CN" altLang="en-US">
              <a:solidFill>
                <a:prstClr val="black"/>
              </a:solidFill>
            </a:endParaRPr>
          </a:p>
        </p:txBody>
      </p:sp>
    </p:spTree>
    <p:extLst>
      <p:ext uri="{BB962C8B-B14F-4D97-AF65-F5344CB8AC3E}">
        <p14:creationId xmlns:p14="http://schemas.microsoft.com/office/powerpoint/2010/main" val="362936083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solidFill>
                  <a:prstClr val="black"/>
                </a:solidFill>
              </a:rPr>
              <a:t>65</a:t>
            </a:fld>
            <a:endParaRPr lang="zh-CN" altLang="en-US">
              <a:solidFill>
                <a:prstClr val="black"/>
              </a:solidFill>
            </a:endParaRPr>
          </a:p>
        </p:txBody>
      </p:sp>
    </p:spTree>
    <p:extLst>
      <p:ext uri="{BB962C8B-B14F-4D97-AF65-F5344CB8AC3E}">
        <p14:creationId xmlns:p14="http://schemas.microsoft.com/office/powerpoint/2010/main" val="355822280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solidFill>
                  <a:prstClr val="black"/>
                </a:solidFill>
              </a:rPr>
              <a:t>66</a:t>
            </a:fld>
            <a:endParaRPr lang="zh-CN" altLang="en-US">
              <a:solidFill>
                <a:prstClr val="black"/>
              </a:solidFill>
            </a:endParaRPr>
          </a:p>
        </p:txBody>
      </p:sp>
    </p:spTree>
    <p:extLst>
      <p:ext uri="{BB962C8B-B14F-4D97-AF65-F5344CB8AC3E}">
        <p14:creationId xmlns:p14="http://schemas.microsoft.com/office/powerpoint/2010/main" val="64721573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solidFill>
                  <a:prstClr val="black"/>
                </a:solidFill>
              </a:rPr>
              <a:t>67</a:t>
            </a:fld>
            <a:endParaRPr lang="zh-CN" altLang="en-US">
              <a:solidFill>
                <a:prstClr val="black"/>
              </a:solidFill>
            </a:endParaRPr>
          </a:p>
        </p:txBody>
      </p:sp>
    </p:spTree>
    <p:extLst>
      <p:ext uri="{BB962C8B-B14F-4D97-AF65-F5344CB8AC3E}">
        <p14:creationId xmlns:p14="http://schemas.microsoft.com/office/powerpoint/2010/main" val="162139061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solidFill>
                  <a:prstClr val="black"/>
                </a:solidFill>
              </a:rPr>
              <a:t>68</a:t>
            </a:fld>
            <a:endParaRPr lang="zh-CN" altLang="en-US">
              <a:solidFill>
                <a:prstClr val="black"/>
              </a:solidFill>
            </a:endParaRPr>
          </a:p>
        </p:txBody>
      </p:sp>
    </p:spTree>
    <p:extLst>
      <p:ext uri="{BB962C8B-B14F-4D97-AF65-F5344CB8AC3E}">
        <p14:creationId xmlns:p14="http://schemas.microsoft.com/office/powerpoint/2010/main" val="95031639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solidFill>
                  <a:prstClr val="black"/>
                </a:solidFill>
              </a:rPr>
              <a:t>69</a:t>
            </a:fld>
            <a:endParaRPr lang="zh-CN" altLang="en-US">
              <a:solidFill>
                <a:prstClr val="black"/>
              </a:solidFill>
            </a:endParaRPr>
          </a:p>
        </p:txBody>
      </p:sp>
    </p:spTree>
    <p:extLst>
      <p:ext uri="{BB962C8B-B14F-4D97-AF65-F5344CB8AC3E}">
        <p14:creationId xmlns:p14="http://schemas.microsoft.com/office/powerpoint/2010/main" val="2319674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solidFill>
                  <a:prstClr val="black"/>
                </a:solidFill>
              </a:rPr>
              <a:t>7</a:t>
            </a:fld>
            <a:endParaRPr lang="zh-CN" altLang="en-US">
              <a:solidFill>
                <a:prstClr val="black"/>
              </a:solidFill>
            </a:endParaRPr>
          </a:p>
        </p:txBody>
      </p:sp>
    </p:spTree>
    <p:extLst>
      <p:ext uri="{BB962C8B-B14F-4D97-AF65-F5344CB8AC3E}">
        <p14:creationId xmlns:p14="http://schemas.microsoft.com/office/powerpoint/2010/main" val="214412422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solidFill>
                  <a:prstClr val="black"/>
                </a:solidFill>
              </a:rPr>
              <a:t>70</a:t>
            </a:fld>
            <a:endParaRPr lang="zh-CN" altLang="en-US">
              <a:solidFill>
                <a:prstClr val="black"/>
              </a:solidFill>
            </a:endParaRPr>
          </a:p>
        </p:txBody>
      </p:sp>
    </p:spTree>
    <p:extLst>
      <p:ext uri="{BB962C8B-B14F-4D97-AF65-F5344CB8AC3E}">
        <p14:creationId xmlns:p14="http://schemas.microsoft.com/office/powerpoint/2010/main" val="221160438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solidFill>
                  <a:prstClr val="black"/>
                </a:solidFill>
              </a:rPr>
              <a:t>71</a:t>
            </a:fld>
            <a:endParaRPr lang="zh-CN" altLang="en-US">
              <a:solidFill>
                <a:prstClr val="black"/>
              </a:solidFill>
            </a:endParaRPr>
          </a:p>
        </p:txBody>
      </p:sp>
    </p:spTree>
    <p:extLst>
      <p:ext uri="{BB962C8B-B14F-4D97-AF65-F5344CB8AC3E}">
        <p14:creationId xmlns:p14="http://schemas.microsoft.com/office/powerpoint/2010/main" val="310613291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solidFill>
                  <a:prstClr val="black"/>
                </a:solidFill>
              </a:rPr>
              <a:t>72</a:t>
            </a:fld>
            <a:endParaRPr lang="zh-CN" altLang="en-US">
              <a:solidFill>
                <a:prstClr val="black"/>
              </a:solidFill>
            </a:endParaRPr>
          </a:p>
        </p:txBody>
      </p:sp>
    </p:spTree>
    <p:extLst>
      <p:ext uri="{BB962C8B-B14F-4D97-AF65-F5344CB8AC3E}">
        <p14:creationId xmlns:p14="http://schemas.microsoft.com/office/powerpoint/2010/main" val="139623334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solidFill>
                  <a:prstClr val="black"/>
                </a:solidFill>
              </a:rPr>
              <a:t>73</a:t>
            </a:fld>
            <a:endParaRPr lang="zh-CN" altLang="en-US">
              <a:solidFill>
                <a:prstClr val="black"/>
              </a:solidFill>
            </a:endParaRPr>
          </a:p>
        </p:txBody>
      </p:sp>
    </p:spTree>
    <p:extLst>
      <p:ext uri="{BB962C8B-B14F-4D97-AF65-F5344CB8AC3E}">
        <p14:creationId xmlns:p14="http://schemas.microsoft.com/office/powerpoint/2010/main" val="72095358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solidFill>
                  <a:prstClr val="black"/>
                </a:solidFill>
              </a:rPr>
              <a:t>74</a:t>
            </a:fld>
            <a:endParaRPr lang="zh-CN" altLang="en-US">
              <a:solidFill>
                <a:prstClr val="black"/>
              </a:solidFill>
            </a:endParaRPr>
          </a:p>
        </p:txBody>
      </p:sp>
    </p:spTree>
    <p:extLst>
      <p:ext uri="{BB962C8B-B14F-4D97-AF65-F5344CB8AC3E}">
        <p14:creationId xmlns:p14="http://schemas.microsoft.com/office/powerpoint/2010/main" val="180015091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solidFill>
                  <a:prstClr val="black"/>
                </a:solidFill>
              </a:rPr>
              <a:t>75</a:t>
            </a:fld>
            <a:endParaRPr lang="zh-CN" altLang="en-US">
              <a:solidFill>
                <a:prstClr val="black"/>
              </a:solidFill>
            </a:endParaRPr>
          </a:p>
        </p:txBody>
      </p:sp>
    </p:spTree>
    <p:extLst>
      <p:ext uri="{BB962C8B-B14F-4D97-AF65-F5344CB8AC3E}">
        <p14:creationId xmlns:p14="http://schemas.microsoft.com/office/powerpoint/2010/main" val="3283335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solidFill>
                  <a:prstClr val="black"/>
                </a:solidFill>
              </a:rPr>
              <a:t>8</a:t>
            </a:fld>
            <a:endParaRPr lang="zh-CN" altLang="en-US">
              <a:solidFill>
                <a:prstClr val="black"/>
              </a:solidFill>
            </a:endParaRPr>
          </a:p>
        </p:txBody>
      </p:sp>
    </p:spTree>
    <p:extLst>
      <p:ext uri="{BB962C8B-B14F-4D97-AF65-F5344CB8AC3E}">
        <p14:creationId xmlns:p14="http://schemas.microsoft.com/office/powerpoint/2010/main" val="958470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solidFill>
                  <a:prstClr val="black"/>
                </a:solidFill>
              </a:rPr>
              <a:t>9</a:t>
            </a:fld>
            <a:endParaRPr lang="zh-CN" altLang="en-US">
              <a:solidFill>
                <a:prstClr val="black"/>
              </a:solidFill>
            </a:endParaRPr>
          </a:p>
        </p:txBody>
      </p:sp>
    </p:spTree>
    <p:extLst>
      <p:ext uri="{BB962C8B-B14F-4D97-AF65-F5344CB8AC3E}">
        <p14:creationId xmlns:p14="http://schemas.microsoft.com/office/powerpoint/2010/main" val="36563040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Master" Target="../slideMasters/slideMaster2.xml"/><Relationship Id="rId5" Type="http://schemas.openxmlformats.org/officeDocument/2006/relationships/tags" Target="../tags/tag22.xml"/><Relationship Id="rId4" Type="http://schemas.openxmlformats.org/officeDocument/2006/relationships/tags" Target="../tags/tag2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Master" Target="../slideMasters/slideMaster2.xml"/><Relationship Id="rId5" Type="http://schemas.openxmlformats.org/officeDocument/2006/relationships/tags" Target="../tags/tag27.xml"/><Relationship Id="rId4" Type="http://schemas.openxmlformats.org/officeDocument/2006/relationships/tags" Target="../tags/tag26.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slideMaster" Target="../slideMasters/slideMaster2.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41.xml"/><Relationship Id="rId3" Type="http://schemas.openxmlformats.org/officeDocument/2006/relationships/tags" Target="../tags/tag36.xml"/><Relationship Id="rId7" Type="http://schemas.openxmlformats.org/officeDocument/2006/relationships/tags" Target="../tags/tag40.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9"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slideMaster" Target="../slideMasters/slideMaster2.xml"/><Relationship Id="rId4" Type="http://schemas.openxmlformats.org/officeDocument/2006/relationships/tags" Target="../tags/tag45.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4"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51.xml"/><Relationship Id="rId7" Type="http://schemas.openxmlformats.org/officeDocument/2006/relationships/slideMaster" Target="../slideMasters/slideMaster2.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slideMaster" Target="../slideMasters/slideMaster2.xml"/><Relationship Id="rId5" Type="http://schemas.openxmlformats.org/officeDocument/2006/relationships/tags" Target="../tags/tag59.xml"/><Relationship Id="rId4" Type="http://schemas.openxmlformats.org/officeDocument/2006/relationships/tags" Target="../tags/tag58.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slideMaster" Target="../slideMasters/slideMaster2.xml"/><Relationship Id="rId4" Type="http://schemas.openxmlformats.org/officeDocument/2006/relationships/tags" Target="../tags/tag63.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5" Type="http://schemas.openxmlformats.org/officeDocument/2006/relationships/slideMaster" Target="../slideMasters/slideMaster2.xml"/><Relationship Id="rId4" Type="http://schemas.openxmlformats.org/officeDocument/2006/relationships/tags" Target="../tags/tag6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1.xml"/><Relationship Id="rId5" Type="http://schemas.openxmlformats.org/officeDocument/2006/relationships/tags" Target="../tags/tag6.xml"/><Relationship Id="rId4" Type="http://schemas.openxmlformats.org/officeDocument/2006/relationships/tags" Target="../tags/tag5.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2.xml"/><Relationship Id="rId5" Type="http://schemas.openxmlformats.org/officeDocument/2006/relationships/tags" Target="../tags/tag17.xml"/><Relationship Id="rId4" Type="http://schemas.openxmlformats.org/officeDocument/2006/relationships/tags" Target="../tags/tag1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pic>
        <p:nvPicPr>
          <p:cNvPr id="3" name="Picture 2" descr="E:\PPT改稿\商务\未标题-6 副本.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491880" y="1427"/>
            <a:ext cx="2080518" cy="4820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324000"/>
            <a:ext cx="8139178" cy="486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100" b="1" i="0" u="none" strike="noStrike" kern="1200" cap="none" spc="200" normalizeH="0" baseline="0" noProof="1" dirty="0">
                <a:solidFill>
                  <a:schemeClr val="accent4">
                    <a:lumMod val="100000"/>
                  </a:schemeClr>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502412" y="972000"/>
            <a:ext cx="8139178" cy="3781016"/>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accent4">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accent4">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accent4">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accent4">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accent4">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lvl1pPr>
              <a:defRPr>
                <a:solidFill>
                  <a:schemeClr val="accent4">
                    <a:lumMod val="100000"/>
                    <a:tint val="75000"/>
                  </a:schemeClr>
                </a:solidFill>
              </a:defRPr>
            </a:lvl1pPr>
          </a:lstStyle>
          <a:p>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lvl1pPr>
              <a:defRPr>
                <a:solidFill>
                  <a:schemeClr val="accent4">
                    <a:lumMod val="100000"/>
                    <a:tint val="75000"/>
                  </a:schemeClr>
                </a:solidFill>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48" y="2856548"/>
            <a:ext cx="8139178" cy="468634"/>
          </a:xfrm>
        </p:spPr>
        <p:txBody>
          <a:bodyPr lIns="101600" tIns="38100" rIns="63500" bIns="38100" anchor="t" anchorCtr="0">
            <a:noAutofit/>
          </a:bodyPr>
          <a:lstStyle>
            <a:lvl1pPr>
              <a:defRPr sz="2700" b="0" u="none" strike="noStrike" kern="1200" cap="none" spc="300" normalizeH="0">
                <a:solidFill>
                  <a:schemeClr val="accent4">
                    <a:lumMod val="100000"/>
                  </a:schemeClr>
                </a:solidFill>
                <a:effectLst>
                  <a:outerShdw blurRad="38100" dist="38100" dir="2700000" algn="tl">
                    <a:srgbClr val="000000">
                      <a:alpha val="43137"/>
                    </a:srgbClr>
                  </a:outerShdw>
                </a:effectLst>
                <a:uFillTx/>
              </a:defRPr>
            </a:lvl1pPr>
          </a:lstStyle>
          <a:p>
            <a:r>
              <a:rPr lang="zh-CN" altLang="en-US" dirty="0"/>
              <a:t>单击此处编辑母版标题样式</a:t>
            </a:r>
          </a:p>
        </p:txBody>
      </p:sp>
      <p:sp>
        <p:nvSpPr>
          <p:cNvPr id="3" name="文本占位符 2"/>
          <p:cNvSpPr>
            <a:spLocks noGrp="1"/>
          </p:cNvSpPr>
          <p:nvPr>
            <p:ph type="body" idx="1"/>
            <p:custDataLst>
              <p:tags r:id="rId2"/>
            </p:custDataLst>
          </p:nvPr>
        </p:nvSpPr>
        <p:spPr>
          <a:xfrm>
            <a:off x="502444" y="3383756"/>
            <a:ext cx="8139178" cy="808489"/>
          </a:xfrm>
        </p:spPr>
        <p:txBody>
          <a:bodyPr lIns="101600" tIns="38100" rIns="76200" bIns="38100">
            <a:noAutofit/>
          </a:bodyPr>
          <a:lstStyle>
            <a:lvl1pPr marL="0" indent="0" eaLnBrk="1" fontAlgn="auto" latinLnBrk="0" hangingPunct="1">
              <a:buNone/>
              <a:defRPr kumimoji="0" lang="zh-CN" altLang="en-US" sz="1200" b="0" i="0" u="none" strike="noStrike" kern="1200" cap="none" spc="150" normalizeH="0" baseline="0" noProof="1">
                <a:solidFill>
                  <a:schemeClr val="accent4">
                    <a:lumMod val="100000"/>
                  </a:schemeClr>
                </a:solidFill>
                <a:uFillTx/>
                <a:latin typeface="+mn-lt"/>
                <a:ea typeface="+mn-ea"/>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3"/>
            </p:custDataLst>
          </p:nvPr>
        </p:nvSpPr>
        <p:spPr/>
        <p:txBody>
          <a:bodyPr/>
          <a:lstStyle>
            <a:lvl1pPr>
              <a:defRPr>
                <a:solidFill>
                  <a:schemeClr val="accent4">
                    <a:lumMod val="100000"/>
                    <a:tint val="75000"/>
                  </a:schemeClr>
                </a:solidFill>
              </a:defRPr>
            </a:lvl1pPr>
          </a:lstStyle>
          <a:p>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lvl1pPr>
              <a:defRPr>
                <a:solidFill>
                  <a:schemeClr val="accent4">
                    <a:lumMod val="100000"/>
                    <a:tint val="75000"/>
                  </a:schemeClr>
                </a:solidFill>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324000"/>
            <a:ext cx="8139178" cy="486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100" b="1" i="0" u="none" strike="noStrike" kern="1200" cap="none" spc="200" normalizeH="0" baseline="0" noProof="1" dirty="0">
                <a:solidFill>
                  <a:schemeClr val="accent4">
                    <a:lumMod val="100000"/>
                  </a:schemeClr>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502448" y="972000"/>
            <a:ext cx="3962432" cy="3780000"/>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accent4">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accent4">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accent4">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accent4">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accent4">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4679158" y="972000"/>
            <a:ext cx="3962432" cy="3780000"/>
          </a:xfrm>
        </p:spPr>
        <p:txBody>
          <a:bodyPr>
            <a:noAutofit/>
          </a:bodyPr>
          <a:lstStyle>
            <a:lvl1pPr>
              <a:defRPr sz="1200">
                <a:solidFill>
                  <a:schemeClr val="accent4">
                    <a:lumMod val="75000"/>
                    <a:lumOff val="25000"/>
                  </a:schemeClr>
                </a:solidFill>
              </a:defRPr>
            </a:lvl1pPr>
            <a:lvl2pPr>
              <a:defRPr sz="1200">
                <a:solidFill>
                  <a:schemeClr val="accent4">
                    <a:lumMod val="75000"/>
                    <a:lumOff val="25000"/>
                  </a:schemeClr>
                </a:solidFill>
              </a:defRPr>
            </a:lvl2pPr>
            <a:lvl3pPr>
              <a:defRPr sz="1200">
                <a:solidFill>
                  <a:schemeClr val="accent4">
                    <a:lumMod val="75000"/>
                    <a:lumOff val="25000"/>
                  </a:schemeClr>
                </a:solidFill>
              </a:defRPr>
            </a:lvl3pPr>
            <a:lvl4pPr>
              <a:defRPr sz="1200">
                <a:solidFill>
                  <a:schemeClr val="accent4">
                    <a:lumMod val="75000"/>
                    <a:lumOff val="25000"/>
                  </a:schemeClr>
                </a:solidFill>
              </a:defRPr>
            </a:lvl4pPr>
            <a:lvl5pPr>
              <a:defRPr sz="1200">
                <a:solidFill>
                  <a:schemeClr val="accent4">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lvl1pPr>
              <a:defRPr>
                <a:solidFill>
                  <a:schemeClr val="accent4">
                    <a:lumMod val="100000"/>
                    <a:tint val="75000"/>
                  </a:schemeClr>
                </a:solidFill>
              </a:defRPr>
            </a:lvl1pPr>
          </a:lstStyle>
          <a:p>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lvl1pPr>
              <a:defRPr>
                <a:solidFill>
                  <a:schemeClr val="accent4">
                    <a:lumMod val="100000"/>
                    <a:tint val="75000"/>
                  </a:schemeClr>
                </a:solidFill>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324000"/>
            <a:ext cx="8139178" cy="486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100" b="1" i="0" u="none" strike="noStrike" kern="1200" cap="none" spc="200" normalizeH="0" baseline="0" noProof="1" dirty="0">
                <a:solidFill>
                  <a:schemeClr val="accent4">
                    <a:lumMod val="100000"/>
                  </a:schemeClr>
                </a:solidFill>
                <a:uFillTx/>
                <a:latin typeface="+mj-lt"/>
                <a:ea typeface="+mj-ea"/>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502448" y="972000"/>
            <a:ext cx="3962432" cy="285752"/>
          </a:xfrm>
        </p:spPr>
        <p:txBody>
          <a:bodyPr lIns="101600" tIns="38100" rIns="76200" bIns="38100" anchor="t" anchorCtr="0">
            <a:noAutofit/>
          </a:bodyPr>
          <a:lstStyle>
            <a:lvl1pPr marL="0" indent="0" eaLnBrk="1" fontAlgn="auto" latinLnBrk="0" hangingPunct="1">
              <a:lnSpc>
                <a:spcPct val="100000"/>
              </a:lnSpc>
              <a:spcAft>
                <a:spcPts val="0"/>
              </a:spcAft>
              <a:buNone/>
              <a:defRPr sz="1500" b="1" u="none" strike="noStrike" kern="1200" cap="none" spc="200" normalizeH="0" baseline="0">
                <a:solidFill>
                  <a:schemeClr val="accent4">
                    <a:lumMod val="100000"/>
                  </a:schemeClr>
                </a:solidFill>
                <a:uFillTx/>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502444" y="1341782"/>
            <a:ext cx="3962400" cy="3414176"/>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accent4">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accent4">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accent4">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accent4">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accent4">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4676813" y="972000"/>
            <a:ext cx="3962432" cy="285752"/>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1" i="0" u="none" strike="noStrike" kern="1200" cap="none" spc="200" normalizeH="0" baseline="0" noProof="1" dirty="0">
                <a:solidFill>
                  <a:schemeClr val="accent4">
                    <a:lumMod val="100000"/>
                  </a:schemeClr>
                </a:solidFill>
                <a:uFillTx/>
                <a:latin typeface="+mn-lt"/>
                <a:ea typeface="+mn-ea"/>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4676813" y="1341782"/>
            <a:ext cx="3962432" cy="3414176"/>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accent4">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accent4">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accent4">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accent4">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accent4">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lvl1pPr>
              <a:defRPr>
                <a:solidFill>
                  <a:schemeClr val="accent4">
                    <a:lumMod val="100000"/>
                    <a:tint val="75000"/>
                  </a:schemeClr>
                </a:solidFill>
              </a:defRPr>
            </a:lvl1pPr>
          </a:lstStyle>
          <a:p>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lvl1pPr>
              <a:defRPr>
                <a:solidFill>
                  <a:schemeClr val="accent4">
                    <a:lumMod val="100000"/>
                    <a:tint val="75000"/>
                  </a:schemeClr>
                </a:solidFill>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100" b="1" i="0" u="none" strike="noStrike" kern="1200" cap="none" spc="200" normalizeH="0" baseline="0" noProof="1" dirty="0">
                <a:solidFill>
                  <a:schemeClr val="accent4">
                    <a:lumMod val="100000"/>
                  </a:schemeClr>
                </a:solidFill>
                <a:uFillTx/>
                <a:latin typeface="+mj-lt"/>
                <a:ea typeface="+mj-ea"/>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lvl1pPr>
              <a:defRPr>
                <a:solidFill>
                  <a:schemeClr val="accent4">
                    <a:lumMod val="100000"/>
                    <a:tint val="75000"/>
                  </a:schemeClr>
                </a:solidFill>
              </a:defRPr>
            </a:lvl1pPr>
          </a:lstStyle>
          <a:p>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lvl1pPr>
              <a:defRPr>
                <a:solidFill>
                  <a:schemeClr val="accent4">
                    <a:lumMod val="100000"/>
                    <a:tint val="75000"/>
                  </a:schemeClr>
                </a:solidFill>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lvl1pPr>
              <a:defRPr>
                <a:solidFill>
                  <a:schemeClr val="accent4">
                    <a:lumMod val="100000"/>
                    <a:tint val="75000"/>
                  </a:schemeClr>
                </a:solidFill>
              </a:defRPr>
            </a:lvl1pPr>
          </a:lstStyle>
          <a:p>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lvl1pPr>
              <a:defRPr>
                <a:solidFill>
                  <a:schemeClr val="accent4">
                    <a:lumMod val="100000"/>
                    <a:tint val="75000"/>
                  </a:schemeClr>
                </a:solidFill>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502448" y="972000"/>
            <a:ext cx="3962432" cy="378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4679194" y="972000"/>
            <a:ext cx="3962432" cy="3780000"/>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accent4">
                    <a:lumMod val="75000"/>
                    <a:lumOff val="25000"/>
                  </a:schemeClr>
                </a:solidFill>
                <a:uFillTx/>
                <a:latin typeface="+mn-lt"/>
                <a:ea typeface="+mn-ea"/>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3"/>
            </p:custDataLst>
          </p:nvPr>
        </p:nvSpPr>
        <p:spPr/>
        <p:txBody>
          <a:bodyPr/>
          <a:lstStyle>
            <a:lvl1pPr>
              <a:defRPr>
                <a:solidFill>
                  <a:schemeClr val="accent4">
                    <a:lumMod val="100000"/>
                    <a:tint val="75000"/>
                  </a:schemeClr>
                </a:solidFill>
              </a:defRPr>
            </a:lvl1pPr>
          </a:lstStyle>
          <a:p>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lvl1pPr>
              <a:defRPr>
                <a:solidFill>
                  <a:schemeClr val="accent4">
                    <a:lumMod val="100000"/>
                    <a:tint val="75000"/>
                  </a:schemeClr>
                </a:solidFill>
              </a:defRPr>
            </a:lvl1pPr>
          </a:lstStyle>
          <a:p>
            <a:fld id="{FABC47A4-756D-490B-A52F-7D9E2C9FC05F}" type="slidenum">
              <a:rPr lang="zh-CN" altLang="en-US" smtClean="0"/>
              <a:pPr/>
              <a:t>‹#›</a:t>
            </a:fld>
            <a:endParaRPr lang="zh-CN" altLang="en-US"/>
          </a:p>
        </p:txBody>
      </p:sp>
      <p:sp>
        <p:nvSpPr>
          <p:cNvPr id="9" name="标题 8"/>
          <p:cNvSpPr>
            <a:spLocks noGrp="1"/>
          </p:cNvSpPr>
          <p:nvPr>
            <p:ph type="title"/>
            <p:custDataLst>
              <p:tags r:id="rId6"/>
            </p:custDataLst>
          </p:nvPr>
        </p:nvSpPr>
        <p:spPr/>
        <p:txBody>
          <a:bodyPr/>
          <a:lstStyle>
            <a:lvl1pPr>
              <a:defRPr>
                <a:solidFill>
                  <a:schemeClr val="accent4">
                    <a:lumMod val="100000"/>
                  </a:schemeClr>
                </a:solidFill>
              </a:defRPr>
            </a:lvl1pPr>
          </a:lstStyle>
          <a:p>
            <a:r>
              <a:rPr lang="zh-CN" altLang="en-US"/>
              <a:t>单击此处编辑母版标题样式</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7928351" y="714381"/>
            <a:ext cx="713238" cy="4041680"/>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accent4">
                    <a:lumMod val="100000"/>
                  </a:schemeClr>
                </a:solidFill>
                <a:uFillTx/>
                <a:latin typeface="+mj-lt"/>
                <a:ea typeface="+mj-ea"/>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502444" y="714375"/>
            <a:ext cx="7371076" cy="4041680"/>
          </a:xfrm>
        </p:spPr>
        <p:txBody>
          <a:bodyPr vert="eaVert"/>
          <a:lstStyle>
            <a:lvl1pPr indent="0" eaLnBrk="1" fontAlgn="auto" latinLnBrk="0" hangingPunct="1">
              <a:defRPr>
                <a:solidFill>
                  <a:schemeClr val="accent4">
                    <a:lumMod val="75000"/>
                    <a:lumOff val="25000"/>
                  </a:schemeClr>
                </a:solidFill>
              </a:defRPr>
            </a:lvl1pPr>
            <a:lvl2pPr indent="0" eaLnBrk="1" fontAlgn="auto" latinLnBrk="0" hangingPunct="1">
              <a:defRPr>
                <a:solidFill>
                  <a:schemeClr val="accent4">
                    <a:lumMod val="75000"/>
                    <a:lumOff val="25000"/>
                  </a:schemeClr>
                </a:solidFill>
              </a:defRPr>
            </a:lvl2pPr>
            <a:lvl3pPr indent="0" eaLnBrk="1" fontAlgn="auto" latinLnBrk="0" hangingPunct="1">
              <a:defRPr>
                <a:solidFill>
                  <a:schemeClr val="accent4">
                    <a:lumMod val="75000"/>
                    <a:lumOff val="25000"/>
                  </a:schemeClr>
                </a:solidFill>
              </a:defRPr>
            </a:lvl3pPr>
            <a:lvl4pPr indent="0" eaLnBrk="1" fontAlgn="auto" latinLnBrk="0" hangingPunct="1">
              <a:defRPr>
                <a:solidFill>
                  <a:schemeClr val="accent4">
                    <a:lumMod val="75000"/>
                    <a:lumOff val="25000"/>
                  </a:schemeClr>
                </a:solidFill>
              </a:defRPr>
            </a:lvl4pPr>
            <a:lvl5pPr indent="0" eaLnBrk="1" fontAlgn="auto" latinLnBrk="0" hangingPunct="1">
              <a:defRPr>
                <a:solidFill>
                  <a:schemeClr val="accent4">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lvl1pPr>
              <a:defRPr>
                <a:solidFill>
                  <a:schemeClr val="accent4">
                    <a:lumMod val="100000"/>
                    <a:tint val="75000"/>
                  </a:schemeClr>
                </a:solidFill>
              </a:defRPr>
            </a:lvl1pPr>
          </a:lstStyle>
          <a:p>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lvl1pPr>
              <a:defRPr>
                <a:solidFill>
                  <a:schemeClr val="accent4">
                    <a:lumMod val="100000"/>
                    <a:tint val="75000"/>
                  </a:schemeClr>
                </a:solidFill>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lvl1pPr>
              <a:defRPr>
                <a:solidFill>
                  <a:schemeClr val="accent4">
                    <a:lumMod val="100000"/>
                    <a:tint val="75000"/>
                  </a:schemeClr>
                </a:solidFill>
              </a:defRPr>
            </a:lvl1pPr>
          </a:lstStyle>
          <a:p>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lvl1pPr>
              <a:defRPr>
                <a:solidFill>
                  <a:schemeClr val="accent4">
                    <a:lumMod val="100000"/>
                    <a:tint val="75000"/>
                  </a:schemeClr>
                </a:solidFill>
              </a:defRPr>
            </a:lvl1pPr>
          </a:lstStyle>
          <a:p>
            <a:fld id="{49AE70B2-8BF9-45C0-BB95-33D1B9D3A854}" type="slidenum">
              <a:rPr lang="zh-CN" altLang="en-US" smtClean="0"/>
              <a:pPr/>
              <a:t>‹#›</a:t>
            </a:fld>
            <a:endParaRPr lang="zh-CN" altLang="en-US"/>
          </a:p>
        </p:txBody>
      </p:sp>
      <p:sp>
        <p:nvSpPr>
          <p:cNvPr id="7" name="内容占位符 6"/>
          <p:cNvSpPr>
            <a:spLocks noGrp="1"/>
          </p:cNvSpPr>
          <p:nvPr>
            <p:ph sz="quarter" idx="13"/>
            <p:custDataLst>
              <p:tags r:id="rId4"/>
            </p:custDataLst>
          </p:nvPr>
        </p:nvSpPr>
        <p:spPr>
          <a:xfrm>
            <a:off x="502448" y="714381"/>
            <a:ext cx="8139178" cy="3780000"/>
          </a:xfrm>
        </p:spPr>
        <p:txBody>
          <a:bodyPr/>
          <a:lstStyle>
            <a:lvl1pPr>
              <a:defRPr>
                <a:solidFill>
                  <a:schemeClr val="accent4">
                    <a:lumMod val="75000"/>
                    <a:lumOff val="25000"/>
                  </a:schemeClr>
                </a:solidFill>
              </a:defRPr>
            </a:lvl1pPr>
            <a:lvl2pPr>
              <a:defRPr>
                <a:solidFill>
                  <a:schemeClr val="accent4">
                    <a:lumMod val="75000"/>
                    <a:lumOff val="25000"/>
                  </a:schemeClr>
                </a:solidFill>
              </a:defRPr>
            </a:lvl2pPr>
            <a:lvl3pPr>
              <a:defRPr>
                <a:solidFill>
                  <a:schemeClr val="accent4">
                    <a:lumMod val="75000"/>
                    <a:lumOff val="25000"/>
                  </a:schemeClr>
                </a:solidFill>
              </a:defRPr>
            </a:lvl3pPr>
            <a:lvl4pPr>
              <a:defRPr>
                <a:solidFill>
                  <a:schemeClr val="accent4">
                    <a:lumMod val="75000"/>
                    <a:lumOff val="25000"/>
                  </a:schemeClr>
                </a:solidFill>
              </a:defRPr>
            </a:lvl4pPr>
            <a:lvl5pPr>
              <a:defRPr>
                <a:solidFill>
                  <a:schemeClr val="accent4">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lvl1pPr>
              <a:defRPr>
                <a:solidFill>
                  <a:schemeClr val="accent4">
                    <a:lumMod val="100000"/>
                    <a:tint val="75000"/>
                  </a:schemeClr>
                </a:solidFill>
              </a:defRPr>
            </a:lvl1pPr>
          </a:lstStyle>
          <a:p>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lvl1pPr>
              <a:defRPr>
                <a:solidFill>
                  <a:schemeClr val="accent4">
                    <a:lumMod val="100000"/>
                    <a:tint val="75000"/>
                  </a:schemeClr>
                </a:solidFill>
              </a:defRPr>
            </a:lvl1pPr>
          </a:lstStyle>
          <a:p>
            <a:fld id="{49AE70B2-8BF9-45C0-BB95-33D1B9D3A854}" type="slidenum">
              <a:rPr lang="zh-CN" altLang="en-US" smtClean="0"/>
              <a:pPr/>
              <a:t>‹#›</a:t>
            </a:fld>
            <a:endParaRPr lang="zh-CN" altLang="en-US"/>
          </a:p>
        </p:txBody>
      </p:sp>
      <p:sp>
        <p:nvSpPr>
          <p:cNvPr id="2" name="标题 1"/>
          <p:cNvSpPr>
            <a:spLocks noGrp="1"/>
          </p:cNvSpPr>
          <p:nvPr>
            <p:ph type="title" hasCustomPrompt="1"/>
            <p:custDataLst>
              <p:tags r:id="rId4"/>
            </p:custDataLst>
          </p:nvPr>
        </p:nvSpPr>
        <p:spPr>
          <a:xfrm>
            <a:off x="502412" y="1941211"/>
            <a:ext cx="8139178" cy="674375"/>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4050" b="0" i="0" u="none" strike="noStrike" kern="1200" cap="none" spc="600" normalizeH="0" baseline="0" noProof="1" dirty="0">
                <a:solidFill>
                  <a:schemeClr val="accent4">
                    <a:lumMod val="100000"/>
                  </a:schemeClr>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5_自定义版式">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a:lstStyle>
            <a:lvl1pPr>
              <a:defRPr>
                <a:solidFill>
                  <a:schemeClr val="accent4">
                    <a:lumMod val="100000"/>
                  </a:schemeClr>
                </a:solidFill>
              </a:defRPr>
            </a:lvl1pPr>
          </a:lstStyle>
          <a:p>
            <a:r>
              <a:rPr lang="zh-CN" altLang="en-US"/>
              <a:t>单击此处编辑母版标题样式</a:t>
            </a:r>
          </a:p>
        </p:txBody>
      </p:sp>
      <p:sp>
        <p:nvSpPr>
          <p:cNvPr id="3" name="内容占位符 2"/>
          <p:cNvSpPr>
            <a:spLocks noGrp="1"/>
          </p:cNvSpPr>
          <p:nvPr>
            <p:ph idx="1"/>
          </p:nvPr>
        </p:nvSpPr>
        <p:spPr>
          <a:xfrm>
            <a:off x="628650" y="1369219"/>
            <a:ext cx="7886700" cy="3263504"/>
          </a:xfrm>
        </p:spPr>
        <p:txBody>
          <a:bodyPr/>
          <a:lstStyle>
            <a:lvl1pPr>
              <a:defRPr>
                <a:solidFill>
                  <a:schemeClr val="accent4">
                    <a:lumMod val="100000"/>
                  </a:schemeClr>
                </a:solidFill>
              </a:defRPr>
            </a:lvl1pPr>
            <a:lvl2pPr>
              <a:defRPr>
                <a:solidFill>
                  <a:schemeClr val="accent4">
                    <a:lumMod val="100000"/>
                  </a:schemeClr>
                </a:solidFill>
              </a:defRPr>
            </a:lvl2pPr>
            <a:lvl3pPr>
              <a:defRPr>
                <a:solidFill>
                  <a:schemeClr val="accent4">
                    <a:lumMod val="100000"/>
                  </a:schemeClr>
                </a:solidFill>
              </a:defRPr>
            </a:lvl3pPr>
            <a:lvl4pPr>
              <a:defRPr>
                <a:solidFill>
                  <a:schemeClr val="accent4">
                    <a:lumMod val="100000"/>
                  </a:schemeClr>
                </a:solidFill>
              </a:defRPr>
            </a:lvl4pPr>
            <a:lvl5pPr>
              <a:defRPr>
                <a:solidFill>
                  <a:schemeClr val="accent4">
                    <a:lumMod val="100000"/>
                  </a:schemeClr>
                </a:solidFill>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628650" y="4767263"/>
            <a:ext cx="2057400" cy="273844"/>
          </a:xfrm>
        </p:spPr>
        <p:txBody>
          <a:bodyPr/>
          <a:lstStyle>
            <a:lvl1pPr>
              <a:defRPr>
                <a:solidFill>
                  <a:schemeClr val="accent4">
                    <a:lumMod val="100000"/>
                  </a:schemeClr>
                </a:solidFill>
              </a:defRPr>
            </a:lvl1pPr>
          </a:lstStyle>
          <a:p>
            <a:endParaRPr lang="zh-CN" altLang="en-US"/>
          </a:p>
        </p:txBody>
      </p:sp>
      <p:sp>
        <p:nvSpPr>
          <p:cNvPr id="5" name="页脚占位符 4"/>
          <p:cNvSpPr>
            <a:spLocks noGrp="1"/>
          </p:cNvSpPr>
          <p:nvPr>
            <p:ph type="ftr" sz="quarter" idx="11"/>
          </p:nvPr>
        </p:nvSpPr>
        <p:spPr>
          <a:xfrm>
            <a:off x="3028950" y="4767263"/>
            <a:ext cx="3086100" cy="273844"/>
          </a:xfr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p:spPr>
        <p:txBody>
          <a:bodyPr/>
          <a:lstStyle>
            <a:lvl1pPr>
              <a:defRPr>
                <a:solidFill>
                  <a:schemeClr val="accent4">
                    <a:lumMod val="100000"/>
                  </a:schemeClr>
                </a:solidFill>
              </a:defRPr>
            </a:lvl1pPr>
          </a:lstStyle>
          <a:p>
            <a:fld id="{C202D614-3122-4AE3-B731-49486E389976}"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502412" y="1941211"/>
            <a:ext cx="8139178" cy="674375"/>
          </a:xfrm>
        </p:spPr>
        <p:txBody>
          <a:bodyPr lIns="101600" tIns="38100" rIns="25400" bIns="38100" anchor="t" anchorCtr="0">
            <a:noAutofit/>
          </a:bodyPr>
          <a:lstStyle>
            <a:lvl1pPr algn="ctr">
              <a:defRPr sz="4050" b="0" spc="600">
                <a:solidFill>
                  <a:schemeClr val="accent4">
                    <a:lumMod val="100000"/>
                  </a:schemeClr>
                </a:solidFill>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502412" y="2674620"/>
            <a:ext cx="8139178" cy="713238"/>
          </a:xfrm>
        </p:spPr>
        <p:txBody>
          <a:bodyPr lIns="101600" tIns="38100" rIns="76200" bIns="38100">
            <a:noAutofit/>
          </a:bodyPr>
          <a:lstStyle>
            <a:lvl1pPr marL="0" indent="0" algn="ctr" eaLnBrk="1" fontAlgn="auto" latinLnBrk="0" hangingPunct="1">
              <a:lnSpc>
                <a:spcPct val="100000"/>
              </a:lnSpc>
              <a:buNone/>
              <a:defRPr sz="1800" u="none" strike="noStrike" kern="1200" cap="none" spc="200" normalizeH="0" baseline="0">
                <a:solidFill>
                  <a:schemeClr val="accent4">
                    <a:lumMod val="100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lvl1pPr>
              <a:defRPr>
                <a:solidFill>
                  <a:schemeClr val="accent4">
                    <a:lumMod val="100000"/>
                    <a:tint val="75000"/>
                  </a:schemeClr>
                </a:solidFill>
              </a:defRPr>
            </a:lvl1pPr>
          </a:lstStyle>
          <a:p>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lvl1pPr>
              <a:defRPr>
                <a:solidFill>
                  <a:schemeClr val="accent4">
                    <a:lumMod val="100000"/>
                    <a:tint val="75000"/>
                  </a:schemeClr>
                </a:solidFill>
              </a:defRPr>
            </a:lvl1pPr>
          </a:lstStyle>
          <a:p>
            <a:fld id="{49AE70B2-8BF9-45C0-BB95-33D1B9D3A854}" type="slidenum">
              <a:rPr lang="zh-CN" altLang="en-US" smtClean="0"/>
              <a:pPr/>
              <a:t>‹#›</a:t>
            </a:fld>
            <a:endParaRPr lang="zh-CN" altLang="en-US" dirty="0"/>
          </a:p>
        </p:txBody>
      </p:sp>
    </p:spTree>
    <p:extLst>
      <p:ext uri="{BB962C8B-B14F-4D97-AF65-F5344CB8AC3E}">
        <p14:creationId xmlns:p14="http://schemas.microsoft.com/office/powerpoint/2010/main" val="914278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502412" y="1941211"/>
            <a:ext cx="8139178" cy="674375"/>
          </a:xfrm>
        </p:spPr>
        <p:txBody>
          <a:bodyPr lIns="101600" tIns="38100" rIns="25400" bIns="38100" anchor="t" anchorCtr="0">
            <a:noAutofit/>
          </a:bodyPr>
          <a:lstStyle>
            <a:lvl1pPr algn="ctr">
              <a:defRPr sz="4050" b="0" spc="600">
                <a:solidFill>
                  <a:schemeClr val="accent4">
                    <a:lumMod val="100000"/>
                  </a:schemeClr>
                </a:solidFill>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502412" y="2674620"/>
            <a:ext cx="8139178" cy="713238"/>
          </a:xfrm>
        </p:spPr>
        <p:txBody>
          <a:bodyPr lIns="101600" tIns="38100" rIns="76200" bIns="38100">
            <a:noAutofit/>
          </a:bodyPr>
          <a:lstStyle>
            <a:lvl1pPr marL="0" indent="0" algn="ctr" eaLnBrk="1" fontAlgn="auto" latinLnBrk="0" hangingPunct="1">
              <a:lnSpc>
                <a:spcPct val="100000"/>
              </a:lnSpc>
              <a:buNone/>
              <a:defRPr sz="1800" u="none" strike="noStrike" kern="1200" cap="none" spc="200" normalizeH="0" baseline="0">
                <a:solidFill>
                  <a:schemeClr val="accent4">
                    <a:lumMod val="100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lvl1pPr>
              <a:defRPr>
                <a:solidFill>
                  <a:schemeClr val="accent4">
                    <a:lumMod val="100000"/>
                    <a:tint val="75000"/>
                  </a:schemeClr>
                </a:solidFill>
              </a:defRPr>
            </a:lvl1pPr>
          </a:lstStyle>
          <a:p>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lvl1pPr>
              <a:defRPr>
                <a:solidFill>
                  <a:schemeClr val="accent4">
                    <a:lumMod val="100000"/>
                    <a:tint val="75000"/>
                  </a:schemeClr>
                </a:solidFill>
              </a:defRPr>
            </a:lvl1pPr>
          </a:lstStyle>
          <a:p>
            <a:fld id="{49AE70B2-8BF9-45C0-BB95-33D1B9D3A854}" type="slidenum">
              <a:rPr lang="zh-CN" altLang="en-US" smtClean="0"/>
              <a:pPr/>
              <a:t>‹#›</a:t>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ags" Target="../tags/tag7.xml"/><Relationship Id="rId18" Type="http://schemas.openxmlformats.org/officeDocument/2006/relationships/tags" Target="../tags/tag1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17" Type="http://schemas.openxmlformats.org/officeDocument/2006/relationships/tags" Target="../tags/tag11.xml"/><Relationship Id="rId2" Type="http://schemas.openxmlformats.org/officeDocument/2006/relationships/slideLayout" Target="../slideLayouts/slideLayout10.xml"/><Relationship Id="rId16" Type="http://schemas.openxmlformats.org/officeDocument/2006/relationships/tags" Target="../tags/tag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tags" Target="../tags/tag9.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tags" Target="../tags/tag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8" r:id="rId8"/>
  </p:sldLayoutIdLst>
  <p:hf hdr="0" ftr="0" dt="0"/>
  <p:txStyles>
    <p:titleStyle>
      <a:lvl1pPr algn="l" defTabSz="68453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453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3715" indent="-171450" algn="l" defTabSz="68453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615" indent="-171450" algn="l" defTabSz="68453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8880" indent="-171450" algn="l" defTabSz="68453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1780" indent="-171450" algn="l" defTabSz="68453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4045" indent="-171450" algn="l" defTabSz="68453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6945" indent="-171450" algn="l" defTabSz="68453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69210" indent="-171450" algn="l" defTabSz="68453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1475" indent="-171450" algn="l" defTabSz="68453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4530" rtl="0" eaLnBrk="1" latinLnBrk="0" hangingPunct="1">
        <a:defRPr sz="1400" kern="1200">
          <a:solidFill>
            <a:schemeClr val="tx1"/>
          </a:solidFill>
          <a:latin typeface="+mn-lt"/>
          <a:ea typeface="+mn-ea"/>
          <a:cs typeface="+mn-cs"/>
        </a:defRPr>
      </a:lvl1pPr>
      <a:lvl2pPr marL="342265" algn="l" defTabSz="684530" rtl="0" eaLnBrk="1" latinLnBrk="0" hangingPunct="1">
        <a:defRPr sz="1400" kern="1200">
          <a:solidFill>
            <a:schemeClr val="tx1"/>
          </a:solidFill>
          <a:latin typeface="+mn-lt"/>
          <a:ea typeface="+mn-ea"/>
          <a:cs typeface="+mn-cs"/>
        </a:defRPr>
      </a:lvl2pPr>
      <a:lvl3pPr marL="685165" algn="l" defTabSz="684530" rtl="0" eaLnBrk="1" latinLnBrk="0" hangingPunct="1">
        <a:defRPr sz="1400" kern="1200">
          <a:solidFill>
            <a:schemeClr val="tx1"/>
          </a:solidFill>
          <a:latin typeface="+mn-lt"/>
          <a:ea typeface="+mn-ea"/>
          <a:cs typeface="+mn-cs"/>
        </a:defRPr>
      </a:lvl3pPr>
      <a:lvl4pPr marL="1027430" algn="l" defTabSz="684530" rtl="0" eaLnBrk="1" latinLnBrk="0" hangingPunct="1">
        <a:defRPr sz="1400" kern="1200">
          <a:solidFill>
            <a:schemeClr val="tx1"/>
          </a:solidFill>
          <a:latin typeface="+mn-lt"/>
          <a:ea typeface="+mn-ea"/>
          <a:cs typeface="+mn-cs"/>
        </a:defRPr>
      </a:lvl4pPr>
      <a:lvl5pPr marL="1370330" algn="l" defTabSz="684530" rtl="0" eaLnBrk="1" latinLnBrk="0" hangingPunct="1">
        <a:defRPr sz="1400" kern="1200">
          <a:solidFill>
            <a:schemeClr val="tx1"/>
          </a:solidFill>
          <a:latin typeface="+mn-lt"/>
          <a:ea typeface="+mn-ea"/>
          <a:cs typeface="+mn-cs"/>
        </a:defRPr>
      </a:lvl5pPr>
      <a:lvl6pPr marL="1712595" algn="l" defTabSz="684530" rtl="0" eaLnBrk="1" latinLnBrk="0" hangingPunct="1">
        <a:defRPr sz="1400" kern="1200">
          <a:solidFill>
            <a:schemeClr val="tx1"/>
          </a:solidFill>
          <a:latin typeface="+mn-lt"/>
          <a:ea typeface="+mn-ea"/>
          <a:cs typeface="+mn-cs"/>
        </a:defRPr>
      </a:lvl6pPr>
      <a:lvl7pPr marL="2055495" algn="l" defTabSz="684530" rtl="0" eaLnBrk="1" latinLnBrk="0" hangingPunct="1">
        <a:defRPr sz="1400" kern="1200">
          <a:solidFill>
            <a:schemeClr val="tx1"/>
          </a:solidFill>
          <a:latin typeface="+mn-lt"/>
          <a:ea typeface="+mn-ea"/>
          <a:cs typeface="+mn-cs"/>
        </a:defRPr>
      </a:lvl7pPr>
      <a:lvl8pPr marL="2397760" algn="l" defTabSz="684530" rtl="0" eaLnBrk="1" latinLnBrk="0" hangingPunct="1">
        <a:defRPr sz="1400" kern="1200">
          <a:solidFill>
            <a:schemeClr val="tx1"/>
          </a:solidFill>
          <a:latin typeface="+mn-lt"/>
          <a:ea typeface="+mn-ea"/>
          <a:cs typeface="+mn-cs"/>
        </a:defRPr>
      </a:lvl8pPr>
      <a:lvl9pPr marL="2740660" algn="l" defTabSz="68453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502412" y="324000"/>
            <a:ext cx="8139178" cy="486000"/>
          </a:xfrm>
          <a:prstGeom prst="rect">
            <a:avLst/>
          </a:prstGeom>
        </p:spPr>
        <p:txBody>
          <a:bodyPr vert="horz" lIns="101600" tIns="38100" rIns="76200" bIns="38100" rtlCol="0" anchor="ctr" anchorCtr="0">
            <a:no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502412" y="972000"/>
            <a:ext cx="8139178" cy="3780000"/>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659807" y="4762375"/>
            <a:ext cx="2025000" cy="237600"/>
          </a:xfrm>
          <a:prstGeom prst="rect">
            <a:avLst/>
          </a:prstGeom>
        </p:spPr>
        <p:txBody>
          <a:bodyPr vert="horz" lIns="91440" tIns="45720" rIns="91440" bIns="45720" rtlCol="0" anchor="ctr">
            <a:normAutofit/>
          </a:bodyPr>
          <a:lstStyle>
            <a:lvl1pPr algn="l">
              <a:defRPr sz="900">
                <a:solidFill>
                  <a:schemeClr val="accent4">
                    <a:lumMod val="100000"/>
                    <a:tint val="75000"/>
                  </a:schemeClr>
                </a:solidFill>
              </a:defRPr>
            </a:lvl1pPr>
          </a:lstStyle>
          <a:p>
            <a:endParaRPr lang="zh-CN" altLang="en-US"/>
          </a:p>
        </p:txBody>
      </p:sp>
      <p:sp>
        <p:nvSpPr>
          <p:cNvPr id="5" name="页脚占位符 4"/>
          <p:cNvSpPr>
            <a:spLocks noGrp="1"/>
          </p:cNvSpPr>
          <p:nvPr>
            <p:ph type="ftr" sz="quarter" idx="3"/>
            <p:custDataLst>
              <p:tags r:id="rId16"/>
            </p:custDataLst>
          </p:nvPr>
        </p:nvSpPr>
        <p:spPr>
          <a:xfrm>
            <a:off x="3087000" y="4762375"/>
            <a:ext cx="2970000" cy="237600"/>
          </a:xfrm>
          <a:prstGeom prst="rect">
            <a:avLst/>
          </a:prstGeom>
        </p:spPr>
        <p:txBody>
          <a:bodyPr vert="horz" lIns="91440" tIns="45720" rIns="91440" bIns="45720" rtlCol="0" anchor="ctr">
            <a:normAutofit/>
          </a:bodyPr>
          <a:lstStyle>
            <a:lvl1pPr algn="ctr">
              <a:defRPr sz="9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6457950" y="4762375"/>
            <a:ext cx="2025000" cy="237600"/>
          </a:xfrm>
          <a:prstGeom prst="rect">
            <a:avLst/>
          </a:prstGeom>
        </p:spPr>
        <p:txBody>
          <a:bodyPr vert="horz" lIns="91440" tIns="45720" rIns="91440" bIns="45720" rtlCol="0" anchor="ctr">
            <a:normAutofit/>
          </a:bodyPr>
          <a:lstStyle>
            <a:lvl1pPr algn="r">
              <a:defRPr sz="900">
                <a:solidFill>
                  <a:schemeClr val="accent4">
                    <a:lumMod val="100000"/>
                    <a:tint val="75000"/>
                  </a:schemeClr>
                </a:solidFill>
              </a:defRPr>
            </a:lvl1pPr>
          </a:lstStyle>
          <a:p>
            <a:fld id="{49AE70B2-8BF9-45C0-BB95-33D1B9D3A854}" type="slidenum">
              <a:rPr lang="zh-CN" altLang="en-US" smtClean="0"/>
              <a:pPr/>
              <a:t>‹#›</a:t>
            </a:fld>
            <a:endParaRPr lang="zh-CN" altLang="en-US" dirty="0"/>
          </a:p>
        </p:txBody>
      </p:sp>
      <p:sp>
        <p:nvSpPr>
          <p:cNvPr id="7"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hf hdr="0" ftr="0" dt="0"/>
  <p:txStyles>
    <p:titleStyle>
      <a:lvl1pPr algn="l" defTabSz="685800" rtl="0" eaLnBrk="1" fontAlgn="auto" latinLnBrk="0" hangingPunct="1">
        <a:lnSpc>
          <a:spcPct val="100000"/>
        </a:lnSpc>
        <a:spcBef>
          <a:spcPct val="0"/>
        </a:spcBef>
        <a:buNone/>
        <a:defRPr sz="2100" b="1" u="none" strike="noStrike" kern="1200" cap="none" spc="200" normalizeH="0">
          <a:solidFill>
            <a:schemeClr val="accent4">
              <a:lumMod val="100000"/>
            </a:schemeClr>
          </a:solidFill>
          <a:uFillTx/>
          <a:latin typeface="+mj-lt"/>
          <a:ea typeface="+mj-ea"/>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accent4">
              <a:lumMod val="100000"/>
            </a:schemeClr>
          </a:solidFill>
          <a:uFillTx/>
          <a:latin typeface="+mn-lt"/>
          <a:ea typeface="+mn-ea"/>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accent4">
              <a:lumMod val="100000"/>
            </a:schemeClr>
          </a:solidFill>
          <a:uFillTx/>
          <a:latin typeface="+mn-lt"/>
          <a:ea typeface="+mn-ea"/>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accent4">
              <a:lumMod val="100000"/>
            </a:schemeClr>
          </a:solidFill>
          <a:uFillTx/>
          <a:latin typeface="+mn-lt"/>
          <a:ea typeface="+mn-ea"/>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accent4">
              <a:lumMod val="100000"/>
            </a:schemeClr>
          </a:solidFill>
          <a:uFillTx/>
          <a:latin typeface="+mn-lt"/>
          <a:ea typeface="+mn-ea"/>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accent4">
              <a:lumMod val="100000"/>
            </a:schemeClr>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68.xml"/><Relationship Id="rId1" Type="http://schemas.openxmlformats.org/officeDocument/2006/relationships/themeOverride" Target="../theme/themeOverride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hemeOverride" Target="../theme/themeOverr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slide" Target="slide45.xml"/></Relationships>
</file>

<file path=ppt/slides/_rels/slide17.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image" Target="../media/image2.png"/><Relationship Id="rId7" Type="http://schemas.openxmlformats.org/officeDocument/2006/relationships/slide" Target="slide1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slide" Target="slide10.xml"/><Relationship Id="rId4" Type="http://schemas.openxmlformats.org/officeDocument/2006/relationships/slide" Target="slide6.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slide" Target="slide48.xml"/><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slide" Target="slide53.xml"/></Relationships>
</file>

<file path=ppt/slides/_rels/slide22.xml.rels><?xml version="1.0" encoding="UTF-8" standalone="yes"?>
<Relationships xmlns="http://schemas.openxmlformats.org/package/2006/relationships"><Relationship Id="rId3" Type="http://schemas.openxmlformats.org/officeDocument/2006/relationships/slide" Target="slide59.xm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32.xml"/><Relationship Id="rId5" Type="http://schemas.openxmlformats.org/officeDocument/2006/relationships/slide" Target="slide26.xml"/><Relationship Id="rId4" Type="http://schemas.openxmlformats.org/officeDocument/2006/relationships/slide" Target="slide25.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slide" Target="slide45.xml"/><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42.xml"/><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31.png"/></Relationships>
</file>

<file path=ppt/slides/_rels/slide43.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8.xml"/><Relationship Id="rId1" Type="http://schemas.openxmlformats.org/officeDocument/2006/relationships/tags" Target="../tags/tag69.xml"/><Relationship Id="rId5" Type="http://schemas.openxmlformats.org/officeDocument/2006/relationships/image" Target="../media/image3.png"/><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slide" Target="slide16.xml"/><Relationship Id="rId2" Type="http://schemas.openxmlformats.org/officeDocument/2006/relationships/notesSlide" Target="../notesSlides/notesSlide45.xml"/><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5.png"/></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slide" Target="slide16.xml"/><Relationship Id="rId2" Type="http://schemas.openxmlformats.org/officeDocument/2006/relationships/notesSlide" Target="../notesSlides/notesSlide46.xml"/><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slide" Target="slide16.xml"/><Relationship Id="rId2" Type="http://schemas.openxmlformats.org/officeDocument/2006/relationships/notesSlide" Target="../notesSlides/notesSlide47.xml"/><Relationship Id="rId1" Type="http://schemas.openxmlformats.org/officeDocument/2006/relationships/slideLayout" Target="../slideLayouts/slideLayout4.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8.xml"/><Relationship Id="rId1" Type="http://schemas.openxmlformats.org/officeDocument/2006/relationships/slideLayout" Target="../slideLayouts/slideLayout4.xml"/><Relationship Id="rId6" Type="http://schemas.openxmlformats.org/officeDocument/2006/relationships/slide" Target="slide21.xml"/><Relationship Id="rId5" Type="http://schemas.openxmlformats.org/officeDocument/2006/relationships/image" Target="../media/image49.png"/><Relationship Id="rId4" Type="http://schemas.openxmlformats.org/officeDocument/2006/relationships/image" Target="../media/image48.png"/></Relationships>
</file>

<file path=ppt/slides/_rels/slide4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9.xml"/><Relationship Id="rId1" Type="http://schemas.openxmlformats.org/officeDocument/2006/relationships/slideLayout" Target="../slideLayouts/slideLayout4.xml"/><Relationship Id="rId6" Type="http://schemas.openxmlformats.org/officeDocument/2006/relationships/slide" Target="slide21.xml"/><Relationship Id="rId5" Type="http://schemas.openxmlformats.org/officeDocument/2006/relationships/image" Target="../media/image49.png"/><Relationship Id="rId4" Type="http://schemas.openxmlformats.org/officeDocument/2006/relationships/image" Target="../media/image48.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1.xml"/><Relationship Id="rId1" Type="http://schemas.openxmlformats.org/officeDocument/2006/relationships/slideLayout" Target="../slideLayouts/slideLayout4.xml"/><Relationship Id="rId6" Type="http://schemas.openxmlformats.org/officeDocument/2006/relationships/slide" Target="slide21.xml"/><Relationship Id="rId5" Type="http://schemas.openxmlformats.org/officeDocument/2006/relationships/image" Target="../media/image52.png"/><Relationship Id="rId4" Type="http://schemas.openxmlformats.org/officeDocument/2006/relationships/image" Target="../media/image51.png"/></Relationships>
</file>

<file path=ppt/slides/_rels/slide5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2.xml"/><Relationship Id="rId1" Type="http://schemas.openxmlformats.org/officeDocument/2006/relationships/slideLayout" Target="../slideLayouts/slideLayout4.xml"/><Relationship Id="rId6" Type="http://schemas.openxmlformats.org/officeDocument/2006/relationships/slide" Target="slide21.xml"/><Relationship Id="rId5" Type="http://schemas.openxmlformats.org/officeDocument/2006/relationships/image" Target="../media/image55.png"/><Relationship Id="rId4" Type="http://schemas.openxmlformats.org/officeDocument/2006/relationships/image" Target="../media/image54.png"/></Relationships>
</file>

<file path=ppt/slides/_rels/slide53.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slide" Target="slide56.xml"/><Relationship Id="rId2" Type="http://schemas.openxmlformats.org/officeDocument/2006/relationships/notesSlide" Target="../notesSlides/notesSlide55.xml"/><Relationship Id="rId1" Type="http://schemas.openxmlformats.org/officeDocument/2006/relationships/slideLayout" Target="../slideLayouts/slideLayout4.xml"/><Relationship Id="rId4" Type="http://schemas.openxmlformats.org/officeDocument/2006/relationships/slide" Target="slide21.xml"/></Relationships>
</file>

<file path=ppt/slides/_rels/slide56.xml.rels><?xml version="1.0" encoding="UTF-8" standalone="yes"?>
<Relationships xmlns="http://schemas.openxmlformats.org/package/2006/relationships"><Relationship Id="rId3" Type="http://schemas.openxmlformats.org/officeDocument/2006/relationships/slide" Target="slide55.xml"/><Relationship Id="rId2" Type="http://schemas.openxmlformats.org/officeDocument/2006/relationships/notesSlide" Target="../notesSlides/notesSlide56.xml"/><Relationship Id="rId1" Type="http://schemas.openxmlformats.org/officeDocument/2006/relationships/slideLayout" Target="../slideLayouts/slideLayout4.xml"/><Relationship Id="rId4" Type="http://schemas.openxmlformats.org/officeDocument/2006/relationships/slide" Target="slide21.xml"/></Relationships>
</file>

<file path=ppt/slides/_rels/slide57.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59.xml"/><Relationship Id="rId1" Type="http://schemas.openxmlformats.org/officeDocument/2006/relationships/slideLayout" Target="../slideLayouts/slideLayout4.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slide" Target="slide22.xml"/><Relationship Id="rId2" Type="http://schemas.openxmlformats.org/officeDocument/2006/relationships/notesSlide" Target="../notesSlides/notesSlide60.xml"/><Relationship Id="rId1" Type="http://schemas.openxmlformats.org/officeDocument/2006/relationships/slideLayout" Target="../slideLayouts/slideLayout4.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61.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slide" Target="slide22.xml"/><Relationship Id="rId2" Type="http://schemas.openxmlformats.org/officeDocument/2006/relationships/notesSlide" Target="../notesSlides/notesSlide61.xml"/><Relationship Id="rId1" Type="http://schemas.openxmlformats.org/officeDocument/2006/relationships/slideLayout" Target="../slideLayouts/slideLayout4.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62.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slide" Target="slide22.xml"/><Relationship Id="rId2" Type="http://schemas.openxmlformats.org/officeDocument/2006/relationships/notesSlide" Target="../notesSlides/notesSlide62.xml"/><Relationship Id="rId1" Type="http://schemas.openxmlformats.org/officeDocument/2006/relationships/slideLayout" Target="../slideLayouts/slideLayout4.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63.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notesSlide" Target="../notesSlides/notesSlide63.xml"/><Relationship Id="rId1" Type="http://schemas.openxmlformats.org/officeDocument/2006/relationships/slideLayout" Target="../slideLayouts/slideLayout4.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64.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notesSlide" Target="../notesSlides/notesSlide64.xml"/><Relationship Id="rId1" Type="http://schemas.openxmlformats.org/officeDocument/2006/relationships/slideLayout" Target="../slideLayouts/slideLayout4.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65.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slide" Target="slide22.xml"/><Relationship Id="rId2" Type="http://schemas.openxmlformats.org/officeDocument/2006/relationships/notesSlide" Target="../notesSlides/notesSlide65.xml"/><Relationship Id="rId1" Type="http://schemas.openxmlformats.org/officeDocument/2006/relationships/slideLayout" Target="../slideLayouts/slideLayout4.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66.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slide" Target="slide22.xml"/><Relationship Id="rId2" Type="http://schemas.openxmlformats.org/officeDocument/2006/relationships/notesSlide" Target="../notesSlides/notesSlide66.xml"/><Relationship Id="rId1" Type="http://schemas.openxmlformats.org/officeDocument/2006/relationships/slideLayout" Target="../slideLayouts/slideLayout4.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67.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slide" Target="slide22.xml"/><Relationship Id="rId2" Type="http://schemas.openxmlformats.org/officeDocument/2006/relationships/notesSlide" Target="../notesSlides/notesSlide67.xml"/><Relationship Id="rId1" Type="http://schemas.openxmlformats.org/officeDocument/2006/relationships/slideLayout" Target="../slideLayouts/slideLayout4.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6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68.xml"/><Relationship Id="rId1" Type="http://schemas.openxmlformats.org/officeDocument/2006/relationships/slideLayout" Target="../slideLayouts/slideLayout4.xml"/><Relationship Id="rId4" Type="http://schemas.openxmlformats.org/officeDocument/2006/relationships/slide" Target="slide18.xml"/></Relationships>
</file>

<file path=ppt/slides/_rels/slide6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69.xml"/><Relationship Id="rId1" Type="http://schemas.openxmlformats.org/officeDocument/2006/relationships/slideLayout" Target="../slideLayouts/slideLayout4.xml"/><Relationship Id="rId4" Type="http://schemas.openxmlformats.org/officeDocument/2006/relationships/slide" Target="slide2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70.xml"/><Relationship Id="rId1" Type="http://schemas.openxmlformats.org/officeDocument/2006/relationships/slideLayout" Target="../slideLayouts/slideLayout4.xml"/><Relationship Id="rId5" Type="http://schemas.openxmlformats.org/officeDocument/2006/relationships/slide" Target="slide21.xml"/><Relationship Id="rId4" Type="http://schemas.openxmlformats.org/officeDocument/2006/relationships/image" Target="../media/image81.png"/></Relationships>
</file>

<file path=ppt/slides/_rels/slide71.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72.xml"/><Relationship Id="rId1" Type="http://schemas.openxmlformats.org/officeDocument/2006/relationships/slideLayout" Target="../slideLayouts/slideLayout4.xml"/><Relationship Id="rId5" Type="http://schemas.openxmlformats.org/officeDocument/2006/relationships/slide" Target="slide22.xml"/><Relationship Id="rId4" Type="http://schemas.openxmlformats.org/officeDocument/2006/relationships/image" Target="../media/image83.png"/></Relationships>
</file>

<file path=ppt/slides/_rels/slide7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73.xml"/><Relationship Id="rId1" Type="http://schemas.openxmlformats.org/officeDocument/2006/relationships/slideLayout" Target="../slideLayouts/slideLayout4.xml"/><Relationship Id="rId6" Type="http://schemas.openxmlformats.org/officeDocument/2006/relationships/slide" Target="slide22.xml"/><Relationship Id="rId5" Type="http://schemas.openxmlformats.org/officeDocument/2006/relationships/image" Target="../media/image86.png"/><Relationship Id="rId4" Type="http://schemas.openxmlformats.org/officeDocument/2006/relationships/image" Target="../media/image85.png"/></Relationships>
</file>

<file path=ppt/slides/_rels/slide7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74.xml"/><Relationship Id="rId1" Type="http://schemas.openxmlformats.org/officeDocument/2006/relationships/slideLayout" Target="../slideLayouts/slideLayout4.xml"/><Relationship Id="rId5" Type="http://schemas.openxmlformats.org/officeDocument/2006/relationships/slide" Target="slide41.xml"/><Relationship Id="rId4" Type="http://schemas.openxmlformats.org/officeDocument/2006/relationships/image" Target="../media/image88.png"/></Relationships>
</file>

<file path=ppt/slides/_rels/slide7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75.xml"/><Relationship Id="rId1" Type="http://schemas.openxmlformats.org/officeDocument/2006/relationships/slideLayout" Target="../slideLayouts/slideLayout4.xml"/><Relationship Id="rId4" Type="http://schemas.openxmlformats.org/officeDocument/2006/relationships/slide" Target="slide4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A822F9ED-6A5E-4514-B193-501468BF63EE}"/>
              </a:ext>
            </a:extLst>
          </p:cNvPr>
          <p:cNvPicPr>
            <a:picLocks noChangeAspect="1"/>
          </p:cNvPicPr>
          <p:nvPr/>
        </p:nvPicPr>
        <p:blipFill rotWithShape="1">
          <a:blip r:embed="rId5">
            <a:extLst>
              <a:ext uri="{28A0092B-C50C-407E-A947-70E740481C1C}">
                <a14:useLocalDpi xmlns:a14="http://schemas.microsoft.com/office/drawing/2010/main" val="0"/>
              </a:ext>
            </a:extLst>
          </a:blip>
          <a:srcRect l="4453" t="7457" r="8516" b="14161"/>
          <a:stretch/>
        </p:blipFill>
        <p:spPr>
          <a:xfrm>
            <a:off x="36512" y="6178"/>
            <a:ext cx="9144000" cy="5143500"/>
          </a:xfrm>
          <a:prstGeom prst="rect">
            <a:avLst/>
          </a:prstGeom>
        </p:spPr>
      </p:pic>
      <p:sp>
        <p:nvSpPr>
          <p:cNvPr id="8" name="文字方塊 7">
            <a:extLst>
              <a:ext uri="{FF2B5EF4-FFF2-40B4-BE49-F238E27FC236}">
                <a16:creationId xmlns:a16="http://schemas.microsoft.com/office/drawing/2014/main" id="{6F9E7B9C-E474-37AD-EE22-42ABDC086773}"/>
              </a:ext>
            </a:extLst>
          </p:cNvPr>
          <p:cNvSpPr txBox="1"/>
          <p:nvPr/>
        </p:nvSpPr>
        <p:spPr>
          <a:xfrm>
            <a:off x="234200" y="1347614"/>
            <a:ext cx="5256584" cy="1569660"/>
          </a:xfrm>
          <a:prstGeom prst="rect">
            <a:avLst/>
          </a:prstGeom>
          <a:noFill/>
        </p:spPr>
        <p:txBody>
          <a:bodyPr wrap="square">
            <a:spAutoFit/>
          </a:bodyPr>
          <a:lstStyle/>
          <a:p>
            <a:pPr algn="dist"/>
            <a:r>
              <a:rPr lang="zh-TW" altLang="en-US" sz="3200" b="1" spc="400" dirty="0">
                <a:solidFill>
                  <a:schemeClr val="accent2"/>
                </a:solidFill>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rPr>
              <a:t>運用自迴歸模型進行單檔股票當沖交易和運用神經網絡進行選擇權定價</a:t>
            </a:r>
            <a:endParaRPr lang="zh-CN" altLang="en-US" sz="3200" b="1" spc="400" dirty="0">
              <a:solidFill>
                <a:schemeClr val="accent2"/>
              </a:solidFill>
              <a:uFillTx/>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p:sp>
        <p:nvSpPr>
          <p:cNvPr id="9" name="文字方塊 8">
            <a:extLst>
              <a:ext uri="{FF2B5EF4-FFF2-40B4-BE49-F238E27FC236}">
                <a16:creationId xmlns:a16="http://schemas.microsoft.com/office/drawing/2014/main" id="{679F2EC2-69F5-ACFC-2EBF-2A4C4A61F49E}"/>
              </a:ext>
            </a:extLst>
          </p:cNvPr>
          <p:cNvSpPr txBox="1"/>
          <p:nvPr/>
        </p:nvSpPr>
        <p:spPr>
          <a:xfrm>
            <a:off x="1251655" y="3147814"/>
            <a:ext cx="3221675" cy="646331"/>
          </a:xfrm>
          <a:prstGeom prst="rect">
            <a:avLst/>
          </a:prstGeom>
          <a:noFill/>
        </p:spPr>
        <p:txBody>
          <a:bodyPr wrap="square">
            <a:spAutoFit/>
          </a:bodyPr>
          <a:lstStyle/>
          <a:p>
            <a:pPr algn="dist"/>
            <a:r>
              <a:rPr lang="zh-CN" altLang="en-US" spc="400" dirty="0">
                <a:solidFill>
                  <a:schemeClr val="accent2"/>
                </a:solidFill>
                <a:uFillTx/>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rPr>
              <a:t>指導教</a:t>
            </a:r>
            <a:r>
              <a:rPr lang="zh-TW" altLang="en-US" spc="400" dirty="0">
                <a:solidFill>
                  <a:schemeClr val="accent2"/>
                </a:solidFill>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rPr>
              <a:t>授</a:t>
            </a:r>
            <a:r>
              <a:rPr lang="en-US" altLang="zh-TW" spc="400" dirty="0">
                <a:solidFill>
                  <a:schemeClr val="accent2"/>
                </a:solidFill>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rPr>
              <a:t>:</a:t>
            </a:r>
            <a:r>
              <a:rPr lang="zh-CN" altLang="en-US" spc="400" dirty="0">
                <a:solidFill>
                  <a:schemeClr val="accent2"/>
                </a:solidFill>
                <a:uFillTx/>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rPr>
              <a:t>戴天時 教授</a:t>
            </a:r>
          </a:p>
          <a:p>
            <a:pPr algn="ctr"/>
            <a:r>
              <a:rPr lang="zh-CN" altLang="en-US" spc="400" dirty="0">
                <a:solidFill>
                  <a:schemeClr val="accent2"/>
                </a:solidFill>
                <a:uFillTx/>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rPr>
              <a:t>研究生</a:t>
            </a:r>
            <a:r>
              <a:rPr lang="en-US" altLang="zh-CN" spc="400" dirty="0">
                <a:solidFill>
                  <a:schemeClr val="accent2"/>
                </a:solidFill>
                <a:uFillTx/>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rPr>
              <a:t>:</a:t>
            </a:r>
            <a:r>
              <a:rPr lang="zh-TW" altLang="en-US" spc="400" dirty="0">
                <a:solidFill>
                  <a:schemeClr val="accent2"/>
                </a:solidFill>
                <a:uFillTx/>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rPr>
              <a:t>邢子謙</a:t>
            </a:r>
            <a:endParaRPr lang="zh-CN" altLang="en-US" spc="400" dirty="0">
              <a:solidFill>
                <a:schemeClr val="accent2"/>
              </a:solidFill>
              <a:uFillTx/>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p:pic>
        <p:nvPicPr>
          <p:cNvPr id="3" name="圖片 2" descr="一張含有 黑色, 黑暗 的圖片&#10;&#10;自動產生的描述">
            <a:extLst>
              <a:ext uri="{FF2B5EF4-FFF2-40B4-BE49-F238E27FC236}">
                <a16:creationId xmlns:a16="http://schemas.microsoft.com/office/drawing/2014/main" id="{3CCD3BCA-F0BE-CB5C-9A05-472ACE66ACC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9512" y="0"/>
            <a:ext cx="1419622" cy="1419622"/>
          </a:xfrm>
          <a:prstGeom prst="rect">
            <a:avLst/>
          </a:prstGeom>
        </p:spPr>
      </p:pic>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5585" y="191135"/>
            <a:ext cx="8568055" cy="461645"/>
            <a:chOff x="371" y="301"/>
            <a:chExt cx="13493" cy="727"/>
          </a:xfrm>
        </p:grpSpPr>
        <p:sp>
          <p:nvSpPr>
            <p:cNvPr id="4" name="箭头: V 形 3"/>
            <p:cNvSpPr/>
            <p:nvPr/>
          </p:nvSpPr>
          <p:spPr>
            <a:xfrm>
              <a:off x="713" y="514"/>
              <a:ext cx="419" cy="485"/>
            </a:xfrm>
            <a:prstGeom prst="chevron">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 name="箭头: V 形 4"/>
            <p:cNvSpPr/>
            <p:nvPr/>
          </p:nvSpPr>
          <p:spPr>
            <a:xfrm>
              <a:off x="1014"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cxnSp>
          <p:nvCxnSpPr>
            <p:cNvPr id="7" name="直接连接符 6"/>
            <p:cNvCxnSpPr/>
            <p:nvPr/>
          </p:nvCxnSpPr>
          <p:spPr>
            <a:xfrm>
              <a:off x="1609" y="992"/>
              <a:ext cx="1225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609" y="301"/>
              <a:ext cx="4916" cy="727"/>
            </a:xfrm>
            <a:prstGeom prst="rect">
              <a:avLst/>
            </a:prstGeom>
            <a:noFill/>
          </p:spPr>
          <p:txBody>
            <a:bodyPr wrap="none" rtlCol="0" anchor="ctr">
              <a:spAutoFit/>
            </a:bodyPr>
            <a:lstStyle/>
            <a:p>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(1) </a:t>
              </a:r>
              <a:r>
                <a:rPr lang="zh-TW"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單檔股票當沖交易</a:t>
              </a:r>
              <a:endParaRPr lang="zh-CN"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9" name="箭头: V 形 8"/>
            <p:cNvSpPr/>
            <p:nvPr/>
          </p:nvSpPr>
          <p:spPr>
            <a:xfrm>
              <a:off x="371" y="507"/>
              <a:ext cx="419" cy="485"/>
            </a:xfrm>
            <a:prstGeom prst="chevron">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6" name="文字方塊 5">
            <a:extLst>
              <a:ext uri="{FF2B5EF4-FFF2-40B4-BE49-F238E27FC236}">
                <a16:creationId xmlns:a16="http://schemas.microsoft.com/office/drawing/2014/main" id="{2C246C3A-2135-60F1-8B90-D513E93BC983}"/>
              </a:ext>
            </a:extLst>
          </p:cNvPr>
          <p:cNvSpPr txBox="1"/>
          <p:nvPr/>
        </p:nvSpPr>
        <p:spPr>
          <a:xfrm>
            <a:off x="373842" y="906899"/>
            <a:ext cx="5308137" cy="369332"/>
          </a:xfrm>
          <a:prstGeom prst="rect">
            <a:avLst/>
          </a:prstGeom>
          <a:noFill/>
        </p:spPr>
        <p:txBody>
          <a:bodyPr wrap="square">
            <a:spAutoFit/>
          </a:bodyPr>
          <a:lstStyle/>
          <a:p>
            <a:r>
              <a:rPr lang="en-US" altLang="zh-CN"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ii.</a:t>
            </a:r>
            <a:r>
              <a:rPr lang="zh-TW" altLang="en-US"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TW"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回測資料集</a:t>
            </a:r>
            <a:endParaRPr lang="zh-CN"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12" name="文字方塊 11">
            <a:extLst>
              <a:ext uri="{FF2B5EF4-FFF2-40B4-BE49-F238E27FC236}">
                <a16:creationId xmlns:a16="http://schemas.microsoft.com/office/drawing/2014/main" id="{91A76A88-2EBE-F48E-9EE7-232D3BB0C3F4}"/>
              </a:ext>
            </a:extLst>
          </p:cNvPr>
          <p:cNvSpPr txBox="1"/>
          <p:nvPr/>
        </p:nvSpPr>
        <p:spPr>
          <a:xfrm>
            <a:off x="624969" y="1400827"/>
            <a:ext cx="7894062" cy="2551404"/>
          </a:xfrm>
          <a:prstGeom prst="rect">
            <a:avLst/>
          </a:prstGeom>
          <a:noFill/>
        </p:spPr>
        <p:txBody>
          <a:bodyPr wrap="square">
            <a:spAutoFit/>
          </a:bodyPr>
          <a:lstStyle/>
          <a:p>
            <a:pPr algn="just">
              <a:lnSpc>
                <a:spcPct val="150000"/>
              </a:lnSpc>
            </a:pP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本文中所使用的回測資料集如下：</a:t>
            </a:r>
            <a:endPar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marL="342900" indent="-342900" algn="just">
              <a:lnSpc>
                <a:spcPct val="150000"/>
              </a:lnSpc>
              <a:buAutoNum type="arabicPeriod"/>
            </a:pP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2015</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年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2017</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年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7</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月的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S&amp;P500</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成分股資料</a:t>
            </a:r>
            <a:endPar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marL="342900" indent="-342900" algn="just">
              <a:lnSpc>
                <a:spcPct val="150000"/>
              </a:lnSpc>
              <a:buAutoNum type="arabicPeriod"/>
            </a:pP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2015</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年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2018</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年的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0050</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0051</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成分股資料</a:t>
            </a:r>
            <a:endPar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marL="342900" indent="-342900" algn="just">
              <a:lnSpc>
                <a:spcPct val="150000"/>
              </a:lnSpc>
              <a:buAutoNum type="arabicPeriod"/>
            </a:pP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2016</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年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6</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月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2022</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年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6</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月的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0050</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部分高流動成分股資料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由元大提供，資料集內有以下幾檔股票：</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2330</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2317</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2454</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2308</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2303</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2881</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2412</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1303</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2891</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2002</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2886</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2882</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2884</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p>
          <a:p>
            <a:pPr marL="342900" indent="-342900" algn="just">
              <a:lnSpc>
                <a:spcPct val="150000"/>
              </a:lnSpc>
              <a:buAutoNum type="arabicPeriod"/>
            </a:pPr>
            <a:endParaRPr lang="en-US" altLang="zh-CN"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algn="just">
              <a:lnSpc>
                <a:spcPct val="150000"/>
              </a:lnSpc>
            </a:pP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資料前處理沿用過去方法，在資料集中刪除了：</a:t>
            </a:r>
            <a:endPar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marL="342900" indent="-342900" algn="just">
              <a:lnSpc>
                <a:spcPct val="150000"/>
              </a:lnSpc>
              <a:buAutoNum type="arabicPeriod"/>
            </a:pP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開盤前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16</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分鐘交易量不穩定的資料</a:t>
            </a:r>
            <a:endPar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marL="342900" indent="-342900" algn="just">
              <a:lnSpc>
                <a:spcPct val="150000"/>
              </a:lnSpc>
              <a:buAutoNum type="arabicPeriod"/>
            </a:pP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收盤前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5</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分鐘避免集合競價導致成交價不穩定的資料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僅台股資料有刪除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endParaRPr lang="en-US" altLang="zh-CN"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5585" y="191135"/>
            <a:ext cx="8568055" cy="461645"/>
            <a:chOff x="371" y="301"/>
            <a:chExt cx="13493" cy="727"/>
          </a:xfrm>
        </p:grpSpPr>
        <p:sp>
          <p:nvSpPr>
            <p:cNvPr id="4" name="箭头: V 形 3"/>
            <p:cNvSpPr/>
            <p:nvPr/>
          </p:nvSpPr>
          <p:spPr>
            <a:xfrm>
              <a:off x="713" y="514"/>
              <a:ext cx="419" cy="485"/>
            </a:xfrm>
            <a:prstGeom prst="chevron">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 name="箭头: V 形 4"/>
            <p:cNvSpPr/>
            <p:nvPr/>
          </p:nvSpPr>
          <p:spPr>
            <a:xfrm>
              <a:off x="1014"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cxnSp>
          <p:nvCxnSpPr>
            <p:cNvPr id="7" name="直接连接符 6"/>
            <p:cNvCxnSpPr/>
            <p:nvPr/>
          </p:nvCxnSpPr>
          <p:spPr>
            <a:xfrm>
              <a:off x="1609" y="992"/>
              <a:ext cx="1225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609" y="301"/>
              <a:ext cx="4916" cy="727"/>
            </a:xfrm>
            <a:prstGeom prst="rect">
              <a:avLst/>
            </a:prstGeom>
            <a:noFill/>
          </p:spPr>
          <p:txBody>
            <a:bodyPr wrap="none" rtlCol="0" anchor="ctr">
              <a:spAutoFit/>
            </a:bodyPr>
            <a:lstStyle/>
            <a:p>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(1) </a:t>
              </a:r>
              <a:r>
                <a:rPr lang="zh-TW"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單檔股票當沖交易</a:t>
              </a:r>
              <a:endParaRPr lang="zh-CN"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9" name="箭头: V 形 8"/>
            <p:cNvSpPr/>
            <p:nvPr/>
          </p:nvSpPr>
          <p:spPr>
            <a:xfrm>
              <a:off x="371" y="507"/>
              <a:ext cx="419" cy="485"/>
            </a:xfrm>
            <a:prstGeom prst="chevron">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6" name="文字方塊 5">
            <a:extLst>
              <a:ext uri="{FF2B5EF4-FFF2-40B4-BE49-F238E27FC236}">
                <a16:creationId xmlns:a16="http://schemas.microsoft.com/office/drawing/2014/main" id="{2C246C3A-2135-60F1-8B90-D513E93BC983}"/>
              </a:ext>
            </a:extLst>
          </p:cNvPr>
          <p:cNvSpPr txBox="1"/>
          <p:nvPr/>
        </p:nvSpPr>
        <p:spPr>
          <a:xfrm>
            <a:off x="373842" y="906899"/>
            <a:ext cx="5308137" cy="369332"/>
          </a:xfrm>
          <a:prstGeom prst="rect">
            <a:avLst/>
          </a:prstGeom>
          <a:noFill/>
        </p:spPr>
        <p:txBody>
          <a:bodyPr wrap="square">
            <a:spAutoFit/>
          </a:bodyPr>
          <a:lstStyle/>
          <a:p>
            <a:r>
              <a:rPr lang="en-US" altLang="zh-CN"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iii. </a:t>
            </a:r>
            <a:r>
              <a:rPr lang="zh-TW"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估計與交易期間</a:t>
            </a:r>
            <a:endParaRPr lang="zh-CN"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12" name="文字方塊 11">
            <a:extLst>
              <a:ext uri="{FF2B5EF4-FFF2-40B4-BE49-F238E27FC236}">
                <a16:creationId xmlns:a16="http://schemas.microsoft.com/office/drawing/2014/main" id="{91A76A88-2EBE-F48E-9EE7-232D3BB0C3F4}"/>
              </a:ext>
            </a:extLst>
          </p:cNvPr>
          <p:cNvSpPr txBox="1"/>
          <p:nvPr/>
        </p:nvSpPr>
        <p:spPr>
          <a:xfrm>
            <a:off x="624969" y="1400827"/>
            <a:ext cx="3947031" cy="3105402"/>
          </a:xfrm>
          <a:prstGeom prst="rect">
            <a:avLst/>
          </a:prstGeom>
          <a:noFill/>
        </p:spPr>
        <p:txBody>
          <a:bodyPr wrap="square">
            <a:spAutoFit/>
          </a:bodyPr>
          <a:lstStyle/>
          <a:p>
            <a:pPr algn="just">
              <a:lnSpc>
                <a:spcPct val="150000"/>
              </a:lnSpc>
            </a:pP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經過資料前處理後，剩餘的資料將會拆分為估計期與交易期。</a:t>
            </a:r>
            <a:endPar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algn="just">
              <a:lnSpc>
                <a:spcPct val="150000"/>
              </a:lnSpc>
            </a:pPr>
            <a:endPar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algn="just">
              <a:lnSpc>
                <a:spcPct val="150000"/>
              </a:lnSpc>
            </a:pP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估計期透過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ADF test</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檢測對數價格時序是否呈現定態，而後透過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AR(1) model</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計算均值與標準差並設立開平倉門檻。</a:t>
            </a:r>
            <a:endPar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algn="just">
              <a:lnSpc>
                <a:spcPct val="150000"/>
              </a:lnSpc>
            </a:pPr>
            <a:endPar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algn="just">
              <a:lnSpc>
                <a:spcPct val="150000"/>
              </a:lnSpc>
            </a:pP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交易期內將設立最後開倉時間，若股價在最後開倉時間之前通過開倉門檻，則購入或售出該股票，當價格回到均值則將股票平倉，若開倉後都未通過均值，則在尾盤時強制平倉。</a:t>
            </a:r>
            <a:endParaRPr lang="en-US" altLang="zh-CN"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pic>
        <p:nvPicPr>
          <p:cNvPr id="11" name="圖片 10">
            <a:extLst>
              <a:ext uri="{FF2B5EF4-FFF2-40B4-BE49-F238E27FC236}">
                <a16:creationId xmlns:a16="http://schemas.microsoft.com/office/drawing/2014/main" id="{9B51EB1B-C925-43F2-B5BD-1C57B46DF4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4008" y="2396031"/>
            <a:ext cx="4238043" cy="647621"/>
          </a:xfrm>
          <a:prstGeom prst="rect">
            <a:avLst/>
          </a:prstGeom>
        </p:spPr>
      </p:pic>
      <p:pic>
        <p:nvPicPr>
          <p:cNvPr id="14" name="圖片 13">
            <a:extLst>
              <a:ext uri="{FF2B5EF4-FFF2-40B4-BE49-F238E27FC236}">
                <a16:creationId xmlns:a16="http://schemas.microsoft.com/office/drawing/2014/main" id="{48EAA6F4-487C-4ACA-8999-77931AF31A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4008" y="1405768"/>
            <a:ext cx="4238043" cy="647621"/>
          </a:xfrm>
          <a:prstGeom prst="rect">
            <a:avLst/>
          </a:prstGeom>
        </p:spPr>
      </p:pic>
      <p:pic>
        <p:nvPicPr>
          <p:cNvPr id="16" name="圖片 15">
            <a:extLst>
              <a:ext uri="{FF2B5EF4-FFF2-40B4-BE49-F238E27FC236}">
                <a16:creationId xmlns:a16="http://schemas.microsoft.com/office/drawing/2014/main" id="{708AE180-6EA0-4B72-BA49-45B7975B11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4007" y="3386294"/>
            <a:ext cx="4238043" cy="647621"/>
          </a:xfrm>
          <a:prstGeom prst="rect">
            <a:avLst/>
          </a:prstGeom>
        </p:spPr>
      </p:pic>
      <p:sp>
        <p:nvSpPr>
          <p:cNvPr id="17" name="文字方塊 16">
            <a:extLst>
              <a:ext uri="{FF2B5EF4-FFF2-40B4-BE49-F238E27FC236}">
                <a16:creationId xmlns:a16="http://schemas.microsoft.com/office/drawing/2014/main" id="{FE784512-FAED-45AD-B4E1-7C9D6D71B002}"/>
              </a:ext>
            </a:extLst>
          </p:cNvPr>
          <p:cNvSpPr txBox="1"/>
          <p:nvPr/>
        </p:nvSpPr>
        <p:spPr>
          <a:xfrm>
            <a:off x="5502888" y="1928967"/>
            <a:ext cx="2520280" cy="246221"/>
          </a:xfrm>
          <a:prstGeom prst="rect">
            <a:avLst/>
          </a:prstGeom>
          <a:noFill/>
        </p:spPr>
        <p:txBody>
          <a:bodyPr wrap="square" rtlCol="0">
            <a:spAutoFit/>
          </a:bodyPr>
          <a:lstStyle/>
          <a:p>
            <a:r>
              <a:rPr lang="zh-TW" altLang="en-US" sz="1000" b="1" dirty="0">
                <a:latin typeface="Microsoft JhengHei" panose="020B0604030504040204" pitchFamily="34" charset="-120"/>
                <a:ea typeface="Microsoft JhengHei" panose="020B0604030504040204" pitchFamily="34" charset="-120"/>
                <a:cs typeface="+mn-ea"/>
              </a:rPr>
              <a:t>估計期為 </a:t>
            </a:r>
            <a:r>
              <a:rPr lang="en-US" altLang="zh-TW" sz="1000" b="1" dirty="0">
                <a:latin typeface="Microsoft JhengHei" panose="020B0604030504040204" pitchFamily="34" charset="-120"/>
                <a:ea typeface="Microsoft JhengHei" panose="020B0604030504040204" pitchFamily="34" charset="-120"/>
                <a:cs typeface="+mn-ea"/>
              </a:rPr>
              <a:t>150 </a:t>
            </a:r>
            <a:r>
              <a:rPr lang="zh-TW" altLang="en-US" sz="1000" b="1" dirty="0">
                <a:latin typeface="Microsoft JhengHei" panose="020B0604030504040204" pitchFamily="34" charset="-120"/>
                <a:ea typeface="Microsoft JhengHei" panose="020B0604030504040204" pitchFamily="34" charset="-120"/>
                <a:cs typeface="+mn-ea"/>
              </a:rPr>
              <a:t>分鐘之美股資料集時間分配</a:t>
            </a:r>
          </a:p>
        </p:txBody>
      </p:sp>
      <p:sp>
        <p:nvSpPr>
          <p:cNvPr id="18" name="文字方塊 17">
            <a:extLst>
              <a:ext uri="{FF2B5EF4-FFF2-40B4-BE49-F238E27FC236}">
                <a16:creationId xmlns:a16="http://schemas.microsoft.com/office/drawing/2014/main" id="{443FEFED-D052-46C5-AE26-8116A87430E8}"/>
              </a:ext>
            </a:extLst>
          </p:cNvPr>
          <p:cNvSpPr txBox="1"/>
          <p:nvPr/>
        </p:nvSpPr>
        <p:spPr>
          <a:xfrm>
            <a:off x="5502888" y="2920541"/>
            <a:ext cx="2520280" cy="246221"/>
          </a:xfrm>
          <a:prstGeom prst="rect">
            <a:avLst/>
          </a:prstGeom>
          <a:noFill/>
        </p:spPr>
        <p:txBody>
          <a:bodyPr wrap="square" rtlCol="0">
            <a:spAutoFit/>
          </a:bodyPr>
          <a:lstStyle/>
          <a:p>
            <a:r>
              <a:rPr lang="zh-TW" altLang="en-US" sz="1000" b="1" dirty="0">
                <a:latin typeface="Microsoft JhengHei" panose="020B0604030504040204" pitchFamily="34" charset="-120"/>
                <a:ea typeface="Microsoft JhengHei" panose="020B0604030504040204" pitchFamily="34" charset="-120"/>
                <a:cs typeface="+mn-ea"/>
              </a:rPr>
              <a:t>估計期為 </a:t>
            </a:r>
            <a:r>
              <a:rPr lang="en-US" altLang="zh-TW" sz="1000" b="1" dirty="0">
                <a:latin typeface="Microsoft JhengHei" panose="020B0604030504040204" pitchFamily="34" charset="-120"/>
                <a:ea typeface="Microsoft JhengHei" panose="020B0604030504040204" pitchFamily="34" charset="-120"/>
                <a:cs typeface="+mn-ea"/>
              </a:rPr>
              <a:t>200 </a:t>
            </a:r>
            <a:r>
              <a:rPr lang="zh-TW" altLang="en-US" sz="1000" b="1" dirty="0">
                <a:latin typeface="Microsoft JhengHei" panose="020B0604030504040204" pitchFamily="34" charset="-120"/>
                <a:ea typeface="Microsoft JhengHei" panose="020B0604030504040204" pitchFamily="34" charset="-120"/>
                <a:cs typeface="+mn-ea"/>
              </a:rPr>
              <a:t>分鐘之美股資料集時間分配</a:t>
            </a:r>
          </a:p>
        </p:txBody>
      </p:sp>
      <p:sp>
        <p:nvSpPr>
          <p:cNvPr id="19" name="文字方塊 18">
            <a:extLst>
              <a:ext uri="{FF2B5EF4-FFF2-40B4-BE49-F238E27FC236}">
                <a16:creationId xmlns:a16="http://schemas.microsoft.com/office/drawing/2014/main" id="{5DADCE1C-BEE3-4121-B4BF-6912A67B67D2}"/>
              </a:ext>
            </a:extLst>
          </p:cNvPr>
          <p:cNvSpPr txBox="1"/>
          <p:nvPr/>
        </p:nvSpPr>
        <p:spPr>
          <a:xfrm>
            <a:off x="5502888" y="3956918"/>
            <a:ext cx="2520280" cy="246221"/>
          </a:xfrm>
          <a:prstGeom prst="rect">
            <a:avLst/>
          </a:prstGeom>
          <a:noFill/>
        </p:spPr>
        <p:txBody>
          <a:bodyPr wrap="square" rtlCol="0">
            <a:spAutoFit/>
          </a:bodyPr>
          <a:lstStyle/>
          <a:p>
            <a:r>
              <a:rPr lang="zh-TW" altLang="en-US" sz="1000" b="1" dirty="0">
                <a:latin typeface="Microsoft JhengHei" panose="020B0604030504040204" pitchFamily="34" charset="-120"/>
                <a:ea typeface="Microsoft JhengHei" panose="020B0604030504040204" pitchFamily="34" charset="-120"/>
                <a:cs typeface="+mn-ea"/>
              </a:rPr>
              <a:t>估計期為 </a:t>
            </a:r>
            <a:r>
              <a:rPr lang="en-US" altLang="zh-TW" sz="1000" b="1" dirty="0">
                <a:latin typeface="Microsoft JhengHei" panose="020B0604030504040204" pitchFamily="34" charset="-120"/>
                <a:ea typeface="Microsoft JhengHei" panose="020B0604030504040204" pitchFamily="34" charset="-120"/>
                <a:cs typeface="+mn-ea"/>
              </a:rPr>
              <a:t>150 </a:t>
            </a:r>
            <a:r>
              <a:rPr lang="zh-TW" altLang="en-US" sz="1000" b="1" dirty="0">
                <a:latin typeface="Microsoft JhengHei" panose="020B0604030504040204" pitchFamily="34" charset="-120"/>
                <a:ea typeface="Microsoft JhengHei" panose="020B0604030504040204" pitchFamily="34" charset="-120"/>
                <a:cs typeface="+mn-ea"/>
              </a:rPr>
              <a:t>分鐘之台股資料集時間分配</a:t>
            </a:r>
          </a:p>
        </p:txBody>
      </p:sp>
    </p:spTree>
    <p:extLst>
      <p:ext uri="{BB962C8B-B14F-4D97-AF65-F5344CB8AC3E}">
        <p14:creationId xmlns:p14="http://schemas.microsoft.com/office/powerpoint/2010/main" val="3508371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5585" y="191135"/>
            <a:ext cx="8568055" cy="461645"/>
            <a:chOff x="371" y="301"/>
            <a:chExt cx="13493" cy="727"/>
          </a:xfrm>
        </p:grpSpPr>
        <p:sp>
          <p:nvSpPr>
            <p:cNvPr id="4" name="箭头: V 形 3"/>
            <p:cNvSpPr/>
            <p:nvPr/>
          </p:nvSpPr>
          <p:spPr>
            <a:xfrm>
              <a:off x="713" y="514"/>
              <a:ext cx="419" cy="485"/>
            </a:xfrm>
            <a:prstGeom prst="chevron">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 name="箭头: V 形 4"/>
            <p:cNvSpPr/>
            <p:nvPr/>
          </p:nvSpPr>
          <p:spPr>
            <a:xfrm>
              <a:off x="1014"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cxnSp>
          <p:nvCxnSpPr>
            <p:cNvPr id="7" name="直接连接符 6"/>
            <p:cNvCxnSpPr/>
            <p:nvPr/>
          </p:nvCxnSpPr>
          <p:spPr>
            <a:xfrm>
              <a:off x="1609" y="992"/>
              <a:ext cx="1225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609" y="301"/>
              <a:ext cx="4916" cy="727"/>
            </a:xfrm>
            <a:prstGeom prst="rect">
              <a:avLst/>
            </a:prstGeom>
            <a:noFill/>
          </p:spPr>
          <p:txBody>
            <a:bodyPr wrap="none" rtlCol="0" anchor="ctr">
              <a:spAutoFit/>
            </a:bodyPr>
            <a:lstStyle/>
            <a:p>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(1) </a:t>
              </a:r>
              <a:r>
                <a:rPr lang="zh-TW"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單檔股票當沖交易</a:t>
              </a:r>
              <a:endParaRPr lang="zh-CN"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9" name="箭头: V 形 8"/>
            <p:cNvSpPr/>
            <p:nvPr/>
          </p:nvSpPr>
          <p:spPr>
            <a:xfrm>
              <a:off x="371" y="507"/>
              <a:ext cx="419" cy="485"/>
            </a:xfrm>
            <a:prstGeom prst="chevron">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6" name="文字方塊 5">
            <a:extLst>
              <a:ext uri="{FF2B5EF4-FFF2-40B4-BE49-F238E27FC236}">
                <a16:creationId xmlns:a16="http://schemas.microsoft.com/office/drawing/2014/main" id="{2C246C3A-2135-60F1-8B90-D513E93BC983}"/>
              </a:ext>
            </a:extLst>
          </p:cNvPr>
          <p:cNvSpPr txBox="1"/>
          <p:nvPr/>
        </p:nvSpPr>
        <p:spPr>
          <a:xfrm>
            <a:off x="373842" y="906899"/>
            <a:ext cx="5308137" cy="369332"/>
          </a:xfrm>
          <a:prstGeom prst="rect">
            <a:avLst/>
          </a:prstGeom>
          <a:noFill/>
        </p:spPr>
        <p:txBody>
          <a:bodyPr wrap="square">
            <a:spAutoFit/>
          </a:bodyPr>
          <a:lstStyle/>
          <a:p>
            <a:r>
              <a:rPr lang="en-US" altLang="zh-CN"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iv. </a:t>
            </a:r>
            <a:r>
              <a:rPr lang="zh-TW"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策略歸納</a:t>
            </a:r>
            <a:endParaRPr lang="zh-CN"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mc:AlternateContent xmlns:mc="http://schemas.openxmlformats.org/markup-compatibility/2006" xmlns:a14="http://schemas.microsoft.com/office/drawing/2010/main">
        <mc:Choice Requires="a14">
          <p:graphicFrame>
            <p:nvGraphicFramePr>
              <p:cNvPr id="12" name="表格 11">
                <a:extLst>
                  <a:ext uri="{FF2B5EF4-FFF2-40B4-BE49-F238E27FC236}">
                    <a16:creationId xmlns:a16="http://schemas.microsoft.com/office/drawing/2014/main" id="{4A168E34-4858-43B9-9ABC-4E81681E1781}"/>
                  </a:ext>
                </a:extLst>
              </p:cNvPr>
              <p:cNvGraphicFramePr>
                <a:graphicFrameLocks noGrp="1"/>
              </p:cNvGraphicFramePr>
              <p:nvPr>
                <p:extLst>
                  <p:ext uri="{D42A27DB-BD31-4B8C-83A1-F6EECF244321}">
                    <p14:modId xmlns:p14="http://schemas.microsoft.com/office/powerpoint/2010/main" val="626338507"/>
                  </p:ext>
                </p:extLst>
              </p:nvPr>
            </p:nvGraphicFramePr>
            <p:xfrm>
              <a:off x="1061260" y="1786890"/>
              <a:ext cx="7021480" cy="1569720"/>
            </p:xfrm>
            <a:graphic>
              <a:graphicData uri="http://schemas.openxmlformats.org/drawingml/2006/table">
                <a:tbl>
                  <a:tblPr firstRow="1" bandRow="1">
                    <a:tableStyleId>{073A0DAA-6AF3-43AB-8588-CEC1D06C72B9}</a:tableStyleId>
                  </a:tblPr>
                  <a:tblGrid>
                    <a:gridCol w="1755370">
                      <a:extLst>
                        <a:ext uri="{9D8B030D-6E8A-4147-A177-3AD203B41FA5}">
                          <a16:colId xmlns:a16="http://schemas.microsoft.com/office/drawing/2014/main" val="619149955"/>
                        </a:ext>
                      </a:extLst>
                    </a:gridCol>
                    <a:gridCol w="1755370">
                      <a:extLst>
                        <a:ext uri="{9D8B030D-6E8A-4147-A177-3AD203B41FA5}">
                          <a16:colId xmlns:a16="http://schemas.microsoft.com/office/drawing/2014/main" val="2220680720"/>
                        </a:ext>
                      </a:extLst>
                    </a:gridCol>
                    <a:gridCol w="1755370">
                      <a:extLst>
                        <a:ext uri="{9D8B030D-6E8A-4147-A177-3AD203B41FA5}">
                          <a16:colId xmlns:a16="http://schemas.microsoft.com/office/drawing/2014/main" val="1683704722"/>
                        </a:ext>
                      </a:extLst>
                    </a:gridCol>
                    <a:gridCol w="1755370">
                      <a:extLst>
                        <a:ext uri="{9D8B030D-6E8A-4147-A177-3AD203B41FA5}">
                          <a16:colId xmlns:a16="http://schemas.microsoft.com/office/drawing/2014/main" val="2934674803"/>
                        </a:ext>
                      </a:extLst>
                    </a:gridCol>
                  </a:tblGrid>
                  <a:tr h="370840">
                    <a:tc>
                      <a:txBody>
                        <a:bodyPr/>
                        <a:lstStyle/>
                        <a:p>
                          <a:pPr algn="ctr"/>
                          <a:endParaRPr lang="zh-TW" altLang="en-US" sz="1200"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200" b="1" dirty="0">
                              <a:latin typeface="微軟正黑體" panose="020B0604030504040204" pitchFamily="34" charset="-120"/>
                              <a:ea typeface="微軟正黑體" panose="020B0604030504040204" pitchFamily="34" charset="-120"/>
                            </a:rPr>
                            <a:t>S&amp;P</a:t>
                          </a:r>
                          <a:r>
                            <a:rPr lang="zh-TW" altLang="en-US" sz="1200" b="1" dirty="0">
                              <a:latin typeface="微軟正黑體" panose="020B0604030504040204" pitchFamily="34" charset="-120"/>
                              <a:ea typeface="微軟正黑體" panose="020B0604030504040204" pitchFamily="34" charset="-120"/>
                            </a:rPr>
                            <a:t> </a:t>
                          </a:r>
                          <a:r>
                            <a:rPr lang="en-US" altLang="zh-TW" sz="1200" b="1" dirty="0">
                              <a:latin typeface="微軟正黑體" panose="020B0604030504040204" pitchFamily="34" charset="-120"/>
                              <a:ea typeface="微軟正黑體" panose="020B0604030504040204" pitchFamily="34" charset="-120"/>
                            </a:rPr>
                            <a:t>500</a:t>
                          </a:r>
                          <a:endParaRPr lang="zh-TW" altLang="en-US" sz="1200"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200" b="1" dirty="0">
                              <a:latin typeface="微軟正黑體" panose="020B0604030504040204" pitchFamily="34" charset="-120"/>
                              <a:ea typeface="微軟正黑體" panose="020B0604030504040204" pitchFamily="34" charset="-120"/>
                            </a:rPr>
                            <a:t>0050</a:t>
                          </a:r>
                          <a:r>
                            <a:rPr lang="zh-TW" altLang="en-US" sz="1200" b="1" dirty="0">
                              <a:latin typeface="微軟正黑體" panose="020B0604030504040204" pitchFamily="34" charset="-120"/>
                              <a:ea typeface="微軟正黑體" panose="020B0604030504040204" pitchFamily="34" charset="-120"/>
                            </a:rPr>
                            <a:t>、</a:t>
                          </a:r>
                          <a:r>
                            <a:rPr lang="en-US" altLang="zh-TW" sz="1200" b="1" dirty="0">
                              <a:latin typeface="微軟正黑體" panose="020B0604030504040204" pitchFamily="34" charset="-120"/>
                              <a:ea typeface="微軟正黑體" panose="020B0604030504040204" pitchFamily="34" charset="-120"/>
                            </a:rPr>
                            <a:t>0051</a:t>
                          </a:r>
                          <a:endParaRPr lang="zh-TW" altLang="en-US" sz="1200"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200" b="1" dirty="0">
                              <a:latin typeface="微軟正黑體" panose="020B0604030504040204" pitchFamily="34" charset="-120"/>
                              <a:ea typeface="微軟正黑體" panose="020B0604030504040204" pitchFamily="34" charset="-120"/>
                            </a:rPr>
                            <a:t>0050</a:t>
                          </a:r>
                          <a:r>
                            <a:rPr lang="zh-TW" altLang="en-US" sz="1200" b="1" dirty="0">
                              <a:latin typeface="微軟正黑體" panose="020B0604030504040204" pitchFamily="34" charset="-120"/>
                              <a:ea typeface="微軟正黑體" panose="020B0604030504040204" pitchFamily="34" charset="-120"/>
                            </a:rPr>
                            <a:t> 高流動成分股</a:t>
                          </a:r>
                        </a:p>
                      </a:txBody>
                      <a:tcPr anchor="ctr"/>
                    </a:tc>
                    <a:extLst>
                      <a:ext uri="{0D108BD9-81ED-4DB2-BD59-A6C34878D82A}">
                        <a16:rowId xmlns:a16="http://schemas.microsoft.com/office/drawing/2014/main" val="2031709886"/>
                      </a:ext>
                    </a:extLst>
                  </a:tr>
                  <a:tr h="370840">
                    <a:tc>
                      <a:txBody>
                        <a:bodyPr/>
                        <a:lstStyle/>
                        <a:p>
                          <a:pPr algn="ctr"/>
                          <a:r>
                            <a:rPr lang="zh-TW" altLang="en-US" sz="1200" b="1" dirty="0">
                              <a:latin typeface="微軟正黑體" panose="020B0604030504040204" pitchFamily="34" charset="-120"/>
                              <a:ea typeface="微軟正黑體" panose="020B0604030504040204" pitchFamily="34" charset="-120"/>
                            </a:rPr>
                            <a:t>模型篩選方式</a:t>
                          </a:r>
                        </a:p>
                      </a:txBody>
                      <a:tcPr anchor="ctr"/>
                    </a:tc>
                    <a:tc gridSpan="3">
                      <a:txBody>
                        <a:bodyPr/>
                        <a:lstStyle/>
                        <a:p>
                          <a:pPr algn="ctr"/>
                          <a:r>
                            <a:rPr lang="en-US" altLang="zh-TW" sz="1200" b="1" dirty="0">
                              <a:latin typeface="微軟正黑體" panose="020B0604030504040204" pitchFamily="34" charset="-120"/>
                              <a:ea typeface="微軟正黑體" panose="020B0604030504040204" pitchFamily="34" charset="-120"/>
                            </a:rPr>
                            <a:t>BIC</a:t>
                          </a:r>
                          <a:r>
                            <a:rPr lang="zh-TW" altLang="en-US" sz="1200" b="1" dirty="0">
                              <a:latin typeface="微軟正黑體" panose="020B0604030504040204" pitchFamily="34" charset="-120"/>
                              <a:ea typeface="微軟正黑體" panose="020B0604030504040204" pitchFamily="34" charset="-120"/>
                            </a:rPr>
                            <a:t> 篩選、</a:t>
                          </a:r>
                          <a14:m>
                            <m:oMath xmlns:m="http://schemas.openxmlformats.org/officeDocument/2006/math">
                              <m:r>
                                <a:rPr lang="en-US" altLang="zh-TW" sz="1200" b="1" i="1" smtClean="0">
                                  <a:latin typeface="Cambria Math" panose="02040503050406030204" pitchFamily="18" charset="0"/>
                                  <a:ea typeface="微軟正黑體" panose="020B0604030504040204" pitchFamily="34" charset="-120"/>
                                </a:rPr>
                                <m:t>𝒑</m:t>
                              </m:r>
                            </m:oMath>
                          </a14:m>
                          <a:r>
                            <a:rPr lang="en-US" altLang="zh-TW" sz="1200" b="1" dirty="0">
                              <a:latin typeface="微軟正黑體" panose="020B0604030504040204" pitchFamily="34" charset="-120"/>
                              <a:ea typeface="微軟正黑體" panose="020B0604030504040204" pitchFamily="34" charset="-120"/>
                            </a:rPr>
                            <a:t>-value</a:t>
                          </a:r>
                          <a:r>
                            <a:rPr lang="zh-TW" altLang="en-US" sz="1200" b="1" dirty="0">
                              <a:latin typeface="微軟正黑體" panose="020B0604030504040204" pitchFamily="34" charset="-120"/>
                              <a:ea typeface="微軟正黑體" panose="020B0604030504040204" pitchFamily="34" charset="-120"/>
                            </a:rPr>
                            <a:t> 篩選</a:t>
                          </a:r>
                        </a:p>
                      </a:txBody>
                      <a:tcPr anchor="ctr"/>
                    </a:tc>
                    <a:tc hMerge="1">
                      <a:txBody>
                        <a:bodyPr/>
                        <a:lstStyle/>
                        <a:p>
                          <a:pPr algn="ctr"/>
                          <a:endParaRPr lang="zh-TW" altLang="en-US" b="1" dirty="0">
                            <a:latin typeface="微軟正黑體" panose="020B0604030504040204" pitchFamily="34" charset="-120"/>
                            <a:ea typeface="微軟正黑體" panose="020B0604030504040204" pitchFamily="34" charset="-120"/>
                          </a:endParaRPr>
                        </a:p>
                      </a:txBody>
                      <a:tcPr anchor="ctr"/>
                    </a:tc>
                    <a:tc hMerge="1">
                      <a:txBody>
                        <a:bodyPr/>
                        <a:lstStyle/>
                        <a:p>
                          <a:pPr algn="ctr"/>
                          <a:endParaRPr lang="zh-TW" altLang="en-US" b="1"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4218143087"/>
                      </a:ext>
                    </a:extLst>
                  </a:tr>
                  <a:tr h="370840">
                    <a:tc>
                      <a:txBody>
                        <a:bodyPr/>
                        <a:lstStyle/>
                        <a:p>
                          <a:pPr algn="ctr"/>
                          <a:r>
                            <a:rPr lang="zh-TW" altLang="en-US" sz="1200" b="1" dirty="0">
                              <a:latin typeface="微軟正黑體" panose="020B0604030504040204" pitchFamily="34" charset="-120"/>
                              <a:ea typeface="微軟正黑體" panose="020B0604030504040204" pitchFamily="34" charset="-120"/>
                            </a:rPr>
                            <a:t>模型穩定度檢驗</a:t>
                          </a:r>
                        </a:p>
                      </a:txBody>
                      <a:tcPr anchor="ctr"/>
                    </a:tc>
                    <a:tc gridSpan="3">
                      <a:txBody>
                        <a:bodyPr/>
                        <a:lstStyle/>
                        <a:p>
                          <a:pPr algn="ctr"/>
                          <a:r>
                            <a:rPr lang="zh-TW" altLang="en-US" sz="1200" b="1" dirty="0">
                              <a:latin typeface="微軟正黑體" panose="020B0604030504040204" pitchFamily="34" charset="-120"/>
                              <a:ea typeface="微軟正黑體" panose="020B0604030504040204" pitchFamily="34" charset="-120"/>
                            </a:rPr>
                            <a:t>交錯個數篩選法</a:t>
                          </a:r>
                        </a:p>
                      </a:txBody>
                      <a:tcPr anchor="ctr"/>
                    </a:tc>
                    <a:tc hMerge="1">
                      <a:txBody>
                        <a:bodyPr/>
                        <a:lstStyle/>
                        <a:p>
                          <a:pPr algn="ctr"/>
                          <a:endParaRPr lang="zh-TW" altLang="en-US" b="1" dirty="0">
                            <a:latin typeface="微軟正黑體" panose="020B0604030504040204" pitchFamily="34" charset="-120"/>
                            <a:ea typeface="微軟正黑體" panose="020B0604030504040204" pitchFamily="34" charset="-120"/>
                          </a:endParaRPr>
                        </a:p>
                      </a:txBody>
                      <a:tcPr anchor="ctr"/>
                    </a:tc>
                    <a:tc hMerge="1">
                      <a:txBody>
                        <a:bodyPr/>
                        <a:lstStyle/>
                        <a:p>
                          <a:pPr algn="ctr"/>
                          <a:endParaRPr lang="zh-TW" altLang="en-US" b="1"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713092943"/>
                      </a:ext>
                    </a:extLst>
                  </a:tr>
                  <a:tr h="370840">
                    <a:tc>
                      <a:txBody>
                        <a:bodyPr/>
                        <a:lstStyle/>
                        <a:p>
                          <a:pPr algn="ctr"/>
                          <a:r>
                            <a:rPr lang="zh-TW" altLang="en-US" sz="1200" b="1" dirty="0">
                              <a:latin typeface="微軟正黑體" panose="020B0604030504040204" pitchFamily="34" charset="-120"/>
                              <a:ea typeface="微軟正黑體" panose="020B0604030504040204" pitchFamily="34" charset="-120"/>
                            </a:rPr>
                            <a:t>檢測結構改變</a:t>
                          </a:r>
                        </a:p>
                      </a:txBody>
                      <a:tcPr anchor="ctr"/>
                    </a:tc>
                    <a:tc>
                      <a:txBody>
                        <a:bodyPr/>
                        <a:lstStyle/>
                        <a:p>
                          <a:pPr algn="ctr"/>
                          <a:r>
                            <a:rPr lang="zh-TW" altLang="en-US" sz="1200" b="1" dirty="0">
                              <a:latin typeface="微軟正黑體" panose="020B0604030504040204" pitchFamily="34" charset="-120"/>
                              <a:ea typeface="微軟正黑體" panose="020B0604030504040204" pitchFamily="34" charset="-120"/>
                            </a:rPr>
                            <a:t>改變估計期間、</a:t>
                          </a:r>
                          <a:endParaRPr lang="en-US" altLang="zh-TW" sz="1200" b="1" dirty="0">
                            <a:latin typeface="微軟正黑體" panose="020B0604030504040204" pitchFamily="34" charset="-120"/>
                            <a:ea typeface="微軟正黑體" panose="020B0604030504040204" pitchFamily="34" charset="-120"/>
                          </a:endParaRPr>
                        </a:p>
                        <a:p>
                          <a:pPr algn="ctr"/>
                          <a:r>
                            <a:rPr lang="en-US" altLang="zh-TW" sz="1200" b="1" dirty="0" err="1">
                              <a:latin typeface="微軟正黑體" panose="020B0604030504040204" pitchFamily="34" charset="-120"/>
                              <a:ea typeface="微軟正黑體" panose="020B0604030504040204" pitchFamily="34" charset="-120"/>
                            </a:rPr>
                            <a:t>Frobenius</a:t>
                          </a:r>
                          <a:r>
                            <a:rPr lang="en-US" altLang="zh-TW" sz="1200" b="1" dirty="0">
                              <a:latin typeface="微軟正黑體" panose="020B0604030504040204" pitchFamily="34" charset="-120"/>
                              <a:ea typeface="微軟正黑體" panose="020B0604030504040204" pitchFamily="34" charset="-120"/>
                            </a:rPr>
                            <a:t> </a:t>
                          </a:r>
                          <a:r>
                            <a:rPr lang="zh-TW" altLang="en-US" sz="1200" b="1" dirty="0">
                              <a:latin typeface="微軟正黑體" panose="020B0604030504040204" pitchFamily="34" charset="-120"/>
                              <a:ea typeface="微軟正黑體" panose="020B0604030504040204" pitchFamily="34" charset="-120"/>
                            </a:rPr>
                            <a:t>範數檢驗法</a:t>
                          </a:r>
                        </a:p>
                      </a:txBody>
                      <a:tcPr anchor="ctr"/>
                    </a:tc>
                    <a:tc gridSpan="2">
                      <a:txBody>
                        <a:bodyPr/>
                        <a:lstStyle/>
                        <a:p>
                          <a:pPr marL="0" marR="0" lvl="0" indent="0" algn="ctr" defTabSz="684530" rtl="0" eaLnBrk="1" fontAlgn="auto" latinLnBrk="0" hangingPunct="1">
                            <a:lnSpc>
                              <a:spcPct val="100000"/>
                            </a:lnSpc>
                            <a:spcBef>
                              <a:spcPts val="0"/>
                            </a:spcBef>
                            <a:spcAft>
                              <a:spcPts val="0"/>
                            </a:spcAft>
                            <a:buClrTx/>
                            <a:buSzTx/>
                            <a:buFontTx/>
                            <a:buNone/>
                            <a:tabLst/>
                            <a:defRPr/>
                          </a:pPr>
                          <a:r>
                            <a:rPr lang="en-US" altLang="zh-TW" sz="1200" b="1" dirty="0" err="1">
                              <a:latin typeface="微軟正黑體" panose="020B0604030504040204" pitchFamily="34" charset="-120"/>
                              <a:ea typeface="微軟正黑體" panose="020B0604030504040204" pitchFamily="34" charset="-120"/>
                            </a:rPr>
                            <a:t>Frobenius</a:t>
                          </a:r>
                          <a:r>
                            <a:rPr lang="en-US" altLang="zh-TW" sz="1200" b="1" dirty="0">
                              <a:latin typeface="微軟正黑體" panose="020B0604030504040204" pitchFamily="34" charset="-120"/>
                              <a:ea typeface="微軟正黑體" panose="020B0604030504040204" pitchFamily="34" charset="-120"/>
                            </a:rPr>
                            <a:t> </a:t>
                          </a:r>
                          <a:r>
                            <a:rPr lang="zh-TW" altLang="en-US" sz="1200" b="1" dirty="0">
                              <a:latin typeface="微軟正黑體" panose="020B0604030504040204" pitchFamily="34" charset="-120"/>
                              <a:ea typeface="微軟正黑體" panose="020B0604030504040204" pitchFamily="34" charset="-120"/>
                            </a:rPr>
                            <a:t>範數檢驗法</a:t>
                          </a:r>
                        </a:p>
                      </a:txBody>
                      <a:tcPr anchor="ctr"/>
                    </a:tc>
                    <a:tc hMerge="1">
                      <a:txBody>
                        <a:bodyPr/>
                        <a:lstStyle/>
                        <a:p>
                          <a:pPr algn="ctr"/>
                          <a:endParaRPr lang="zh-TW" altLang="en-US" b="1"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2184448785"/>
                      </a:ext>
                    </a:extLst>
                  </a:tr>
                </a:tbl>
              </a:graphicData>
            </a:graphic>
          </p:graphicFrame>
        </mc:Choice>
        <mc:Fallback xmlns="">
          <p:graphicFrame>
            <p:nvGraphicFramePr>
              <p:cNvPr id="12" name="表格 11">
                <a:extLst>
                  <a:ext uri="{FF2B5EF4-FFF2-40B4-BE49-F238E27FC236}">
                    <a16:creationId xmlns:a16="http://schemas.microsoft.com/office/drawing/2014/main" id="{4A168E34-4858-43B9-9ABC-4E81681E1781}"/>
                  </a:ext>
                </a:extLst>
              </p:cNvPr>
              <p:cNvGraphicFramePr>
                <a:graphicFrameLocks noGrp="1"/>
              </p:cNvGraphicFramePr>
              <p:nvPr>
                <p:extLst>
                  <p:ext uri="{D42A27DB-BD31-4B8C-83A1-F6EECF244321}">
                    <p14:modId xmlns:p14="http://schemas.microsoft.com/office/powerpoint/2010/main" val="626338507"/>
                  </p:ext>
                </p:extLst>
              </p:nvPr>
            </p:nvGraphicFramePr>
            <p:xfrm>
              <a:off x="1061260" y="1786890"/>
              <a:ext cx="7021480" cy="1569720"/>
            </p:xfrm>
            <a:graphic>
              <a:graphicData uri="http://schemas.openxmlformats.org/drawingml/2006/table">
                <a:tbl>
                  <a:tblPr firstRow="1" bandRow="1">
                    <a:tableStyleId>{073A0DAA-6AF3-43AB-8588-CEC1D06C72B9}</a:tableStyleId>
                  </a:tblPr>
                  <a:tblGrid>
                    <a:gridCol w="1755370">
                      <a:extLst>
                        <a:ext uri="{9D8B030D-6E8A-4147-A177-3AD203B41FA5}">
                          <a16:colId xmlns:a16="http://schemas.microsoft.com/office/drawing/2014/main" val="619149955"/>
                        </a:ext>
                      </a:extLst>
                    </a:gridCol>
                    <a:gridCol w="1755370">
                      <a:extLst>
                        <a:ext uri="{9D8B030D-6E8A-4147-A177-3AD203B41FA5}">
                          <a16:colId xmlns:a16="http://schemas.microsoft.com/office/drawing/2014/main" val="2220680720"/>
                        </a:ext>
                      </a:extLst>
                    </a:gridCol>
                    <a:gridCol w="1755370">
                      <a:extLst>
                        <a:ext uri="{9D8B030D-6E8A-4147-A177-3AD203B41FA5}">
                          <a16:colId xmlns:a16="http://schemas.microsoft.com/office/drawing/2014/main" val="1683704722"/>
                        </a:ext>
                      </a:extLst>
                    </a:gridCol>
                    <a:gridCol w="1755370">
                      <a:extLst>
                        <a:ext uri="{9D8B030D-6E8A-4147-A177-3AD203B41FA5}">
                          <a16:colId xmlns:a16="http://schemas.microsoft.com/office/drawing/2014/main" val="2934674803"/>
                        </a:ext>
                      </a:extLst>
                    </a:gridCol>
                  </a:tblGrid>
                  <a:tr h="370840">
                    <a:tc>
                      <a:txBody>
                        <a:bodyPr/>
                        <a:lstStyle/>
                        <a:p>
                          <a:pPr algn="ctr"/>
                          <a:endParaRPr lang="zh-TW" altLang="en-US" sz="1200"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200" b="1" dirty="0">
                              <a:latin typeface="微軟正黑體" panose="020B0604030504040204" pitchFamily="34" charset="-120"/>
                              <a:ea typeface="微軟正黑體" panose="020B0604030504040204" pitchFamily="34" charset="-120"/>
                            </a:rPr>
                            <a:t>S&amp;P</a:t>
                          </a:r>
                          <a:r>
                            <a:rPr lang="zh-TW" altLang="en-US" sz="1200" b="1" dirty="0">
                              <a:latin typeface="微軟正黑體" panose="020B0604030504040204" pitchFamily="34" charset="-120"/>
                              <a:ea typeface="微軟正黑體" panose="020B0604030504040204" pitchFamily="34" charset="-120"/>
                            </a:rPr>
                            <a:t> </a:t>
                          </a:r>
                          <a:r>
                            <a:rPr lang="en-US" altLang="zh-TW" sz="1200" b="1" dirty="0">
                              <a:latin typeface="微軟正黑體" panose="020B0604030504040204" pitchFamily="34" charset="-120"/>
                              <a:ea typeface="微軟正黑體" panose="020B0604030504040204" pitchFamily="34" charset="-120"/>
                            </a:rPr>
                            <a:t>500</a:t>
                          </a:r>
                          <a:endParaRPr lang="zh-TW" altLang="en-US" sz="1200"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200" b="1" dirty="0">
                              <a:latin typeface="微軟正黑體" panose="020B0604030504040204" pitchFamily="34" charset="-120"/>
                              <a:ea typeface="微軟正黑體" panose="020B0604030504040204" pitchFamily="34" charset="-120"/>
                            </a:rPr>
                            <a:t>0050</a:t>
                          </a:r>
                          <a:r>
                            <a:rPr lang="zh-TW" altLang="en-US" sz="1200" b="1" dirty="0">
                              <a:latin typeface="微軟正黑體" panose="020B0604030504040204" pitchFamily="34" charset="-120"/>
                              <a:ea typeface="微軟正黑體" panose="020B0604030504040204" pitchFamily="34" charset="-120"/>
                            </a:rPr>
                            <a:t>、</a:t>
                          </a:r>
                          <a:r>
                            <a:rPr lang="en-US" altLang="zh-TW" sz="1200" b="1" dirty="0">
                              <a:latin typeface="微軟正黑體" panose="020B0604030504040204" pitchFamily="34" charset="-120"/>
                              <a:ea typeface="微軟正黑體" panose="020B0604030504040204" pitchFamily="34" charset="-120"/>
                            </a:rPr>
                            <a:t>0051</a:t>
                          </a:r>
                          <a:endParaRPr lang="zh-TW" altLang="en-US" sz="1200"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200" b="1" dirty="0">
                              <a:latin typeface="微軟正黑體" panose="020B0604030504040204" pitchFamily="34" charset="-120"/>
                              <a:ea typeface="微軟正黑體" panose="020B0604030504040204" pitchFamily="34" charset="-120"/>
                            </a:rPr>
                            <a:t>0050</a:t>
                          </a:r>
                          <a:r>
                            <a:rPr lang="zh-TW" altLang="en-US" sz="1200" b="1" dirty="0">
                              <a:latin typeface="微軟正黑體" panose="020B0604030504040204" pitchFamily="34" charset="-120"/>
                              <a:ea typeface="微軟正黑體" panose="020B0604030504040204" pitchFamily="34" charset="-120"/>
                            </a:rPr>
                            <a:t> 高流動成分股</a:t>
                          </a:r>
                        </a:p>
                      </a:txBody>
                      <a:tcPr anchor="ctr"/>
                    </a:tc>
                    <a:extLst>
                      <a:ext uri="{0D108BD9-81ED-4DB2-BD59-A6C34878D82A}">
                        <a16:rowId xmlns:a16="http://schemas.microsoft.com/office/drawing/2014/main" val="2031709886"/>
                      </a:ext>
                    </a:extLst>
                  </a:tr>
                  <a:tr h="370840">
                    <a:tc>
                      <a:txBody>
                        <a:bodyPr/>
                        <a:lstStyle/>
                        <a:p>
                          <a:pPr algn="ctr"/>
                          <a:r>
                            <a:rPr lang="zh-TW" altLang="en-US" sz="1200" b="1" dirty="0">
                              <a:latin typeface="微軟正黑體" panose="020B0604030504040204" pitchFamily="34" charset="-120"/>
                              <a:ea typeface="微軟正黑體" panose="020B0604030504040204" pitchFamily="34" charset="-120"/>
                            </a:rPr>
                            <a:t>模型篩選方式</a:t>
                          </a:r>
                        </a:p>
                      </a:txBody>
                      <a:tcPr anchor="ctr"/>
                    </a:tc>
                    <a:tc gridSpan="3">
                      <a:txBody>
                        <a:bodyPr/>
                        <a:lstStyle/>
                        <a:p>
                          <a:endParaRPr lang="zh-TW"/>
                        </a:p>
                      </a:txBody>
                      <a:tcPr anchor="ctr">
                        <a:blipFill>
                          <a:blip r:embed="rId3"/>
                          <a:stretch>
                            <a:fillRect l="-33449" t="-101639" r="-579" b="-234426"/>
                          </a:stretch>
                        </a:blipFill>
                      </a:tcPr>
                    </a:tc>
                    <a:tc hMerge="1">
                      <a:txBody>
                        <a:bodyPr/>
                        <a:lstStyle/>
                        <a:p>
                          <a:pPr algn="ctr"/>
                          <a:endParaRPr lang="zh-TW" altLang="en-US" b="1" dirty="0">
                            <a:latin typeface="微軟正黑體" panose="020B0604030504040204" pitchFamily="34" charset="-120"/>
                            <a:ea typeface="微軟正黑體" panose="020B0604030504040204" pitchFamily="34" charset="-120"/>
                          </a:endParaRPr>
                        </a:p>
                      </a:txBody>
                      <a:tcPr anchor="ctr"/>
                    </a:tc>
                    <a:tc hMerge="1">
                      <a:txBody>
                        <a:bodyPr/>
                        <a:lstStyle/>
                        <a:p>
                          <a:pPr algn="ctr"/>
                          <a:endParaRPr lang="zh-TW" altLang="en-US" b="1"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4218143087"/>
                      </a:ext>
                    </a:extLst>
                  </a:tr>
                  <a:tr h="370840">
                    <a:tc>
                      <a:txBody>
                        <a:bodyPr/>
                        <a:lstStyle/>
                        <a:p>
                          <a:pPr algn="ctr"/>
                          <a:r>
                            <a:rPr lang="zh-TW" altLang="en-US" sz="1200" b="1" dirty="0">
                              <a:latin typeface="微軟正黑體" panose="020B0604030504040204" pitchFamily="34" charset="-120"/>
                              <a:ea typeface="微軟正黑體" panose="020B0604030504040204" pitchFamily="34" charset="-120"/>
                            </a:rPr>
                            <a:t>模型穩定度檢驗</a:t>
                          </a:r>
                        </a:p>
                      </a:txBody>
                      <a:tcPr anchor="ctr"/>
                    </a:tc>
                    <a:tc gridSpan="3">
                      <a:txBody>
                        <a:bodyPr/>
                        <a:lstStyle/>
                        <a:p>
                          <a:pPr algn="ctr"/>
                          <a:r>
                            <a:rPr lang="zh-TW" altLang="en-US" sz="1200" b="1" dirty="0">
                              <a:latin typeface="微軟正黑體" panose="020B0604030504040204" pitchFamily="34" charset="-120"/>
                              <a:ea typeface="微軟正黑體" panose="020B0604030504040204" pitchFamily="34" charset="-120"/>
                            </a:rPr>
                            <a:t>交錯個數篩選法</a:t>
                          </a:r>
                        </a:p>
                      </a:txBody>
                      <a:tcPr anchor="ctr"/>
                    </a:tc>
                    <a:tc hMerge="1">
                      <a:txBody>
                        <a:bodyPr/>
                        <a:lstStyle/>
                        <a:p>
                          <a:pPr algn="ctr"/>
                          <a:endParaRPr lang="zh-TW" altLang="en-US" b="1" dirty="0">
                            <a:latin typeface="微軟正黑體" panose="020B0604030504040204" pitchFamily="34" charset="-120"/>
                            <a:ea typeface="微軟正黑體" panose="020B0604030504040204" pitchFamily="34" charset="-120"/>
                          </a:endParaRPr>
                        </a:p>
                      </a:txBody>
                      <a:tcPr anchor="ctr"/>
                    </a:tc>
                    <a:tc hMerge="1">
                      <a:txBody>
                        <a:bodyPr/>
                        <a:lstStyle/>
                        <a:p>
                          <a:pPr algn="ctr"/>
                          <a:endParaRPr lang="zh-TW" altLang="en-US" b="1"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713092943"/>
                      </a:ext>
                    </a:extLst>
                  </a:tr>
                  <a:tr h="457200">
                    <a:tc>
                      <a:txBody>
                        <a:bodyPr/>
                        <a:lstStyle/>
                        <a:p>
                          <a:pPr algn="ctr"/>
                          <a:r>
                            <a:rPr lang="zh-TW" altLang="en-US" sz="1200" b="1" dirty="0">
                              <a:latin typeface="微軟正黑體" panose="020B0604030504040204" pitchFamily="34" charset="-120"/>
                              <a:ea typeface="微軟正黑體" panose="020B0604030504040204" pitchFamily="34" charset="-120"/>
                            </a:rPr>
                            <a:t>檢測結構改變</a:t>
                          </a:r>
                        </a:p>
                      </a:txBody>
                      <a:tcPr anchor="ctr"/>
                    </a:tc>
                    <a:tc>
                      <a:txBody>
                        <a:bodyPr/>
                        <a:lstStyle/>
                        <a:p>
                          <a:pPr algn="ctr"/>
                          <a:r>
                            <a:rPr lang="zh-TW" altLang="en-US" sz="1200" b="1" dirty="0">
                              <a:latin typeface="微軟正黑體" panose="020B0604030504040204" pitchFamily="34" charset="-120"/>
                              <a:ea typeface="微軟正黑體" panose="020B0604030504040204" pitchFamily="34" charset="-120"/>
                            </a:rPr>
                            <a:t>改變估計期間、</a:t>
                          </a:r>
                          <a:endParaRPr lang="en-US" altLang="zh-TW" sz="1200" b="1" dirty="0">
                            <a:latin typeface="微軟正黑體" panose="020B0604030504040204" pitchFamily="34" charset="-120"/>
                            <a:ea typeface="微軟正黑體" panose="020B0604030504040204" pitchFamily="34" charset="-120"/>
                          </a:endParaRPr>
                        </a:p>
                        <a:p>
                          <a:pPr algn="ctr"/>
                          <a:r>
                            <a:rPr lang="en-US" altLang="zh-TW" sz="1200" b="1" dirty="0" err="1">
                              <a:latin typeface="微軟正黑體" panose="020B0604030504040204" pitchFamily="34" charset="-120"/>
                              <a:ea typeface="微軟正黑體" panose="020B0604030504040204" pitchFamily="34" charset="-120"/>
                            </a:rPr>
                            <a:t>Frobenius</a:t>
                          </a:r>
                          <a:r>
                            <a:rPr lang="en-US" altLang="zh-TW" sz="1200" b="1" dirty="0">
                              <a:latin typeface="微軟正黑體" panose="020B0604030504040204" pitchFamily="34" charset="-120"/>
                              <a:ea typeface="微軟正黑體" panose="020B0604030504040204" pitchFamily="34" charset="-120"/>
                            </a:rPr>
                            <a:t> </a:t>
                          </a:r>
                          <a:r>
                            <a:rPr lang="zh-TW" altLang="en-US" sz="1200" b="1" dirty="0">
                              <a:latin typeface="微軟正黑體" panose="020B0604030504040204" pitchFamily="34" charset="-120"/>
                              <a:ea typeface="微軟正黑體" panose="020B0604030504040204" pitchFamily="34" charset="-120"/>
                            </a:rPr>
                            <a:t>範數檢驗法</a:t>
                          </a:r>
                        </a:p>
                      </a:txBody>
                      <a:tcPr anchor="ctr"/>
                    </a:tc>
                    <a:tc gridSpan="2">
                      <a:txBody>
                        <a:bodyPr/>
                        <a:lstStyle/>
                        <a:p>
                          <a:pPr marL="0" marR="0" lvl="0" indent="0" algn="ctr" defTabSz="684530" rtl="0" eaLnBrk="1" fontAlgn="auto" latinLnBrk="0" hangingPunct="1">
                            <a:lnSpc>
                              <a:spcPct val="100000"/>
                            </a:lnSpc>
                            <a:spcBef>
                              <a:spcPts val="0"/>
                            </a:spcBef>
                            <a:spcAft>
                              <a:spcPts val="0"/>
                            </a:spcAft>
                            <a:buClrTx/>
                            <a:buSzTx/>
                            <a:buFontTx/>
                            <a:buNone/>
                            <a:tabLst/>
                            <a:defRPr/>
                          </a:pPr>
                          <a:r>
                            <a:rPr lang="en-US" altLang="zh-TW" sz="1200" b="1" dirty="0" err="1">
                              <a:latin typeface="微軟正黑體" panose="020B0604030504040204" pitchFamily="34" charset="-120"/>
                              <a:ea typeface="微軟正黑體" panose="020B0604030504040204" pitchFamily="34" charset="-120"/>
                            </a:rPr>
                            <a:t>Frobenius</a:t>
                          </a:r>
                          <a:r>
                            <a:rPr lang="en-US" altLang="zh-TW" sz="1200" b="1" dirty="0">
                              <a:latin typeface="微軟正黑體" panose="020B0604030504040204" pitchFamily="34" charset="-120"/>
                              <a:ea typeface="微軟正黑體" panose="020B0604030504040204" pitchFamily="34" charset="-120"/>
                            </a:rPr>
                            <a:t> </a:t>
                          </a:r>
                          <a:r>
                            <a:rPr lang="zh-TW" altLang="en-US" sz="1200" b="1" dirty="0">
                              <a:latin typeface="微軟正黑體" panose="020B0604030504040204" pitchFamily="34" charset="-120"/>
                              <a:ea typeface="微軟正黑體" panose="020B0604030504040204" pitchFamily="34" charset="-120"/>
                            </a:rPr>
                            <a:t>範數檢驗法</a:t>
                          </a:r>
                        </a:p>
                      </a:txBody>
                      <a:tcPr anchor="ctr"/>
                    </a:tc>
                    <a:tc hMerge="1">
                      <a:txBody>
                        <a:bodyPr/>
                        <a:lstStyle/>
                        <a:p>
                          <a:pPr algn="ctr"/>
                          <a:endParaRPr lang="zh-TW" altLang="en-US" b="1"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2184448785"/>
                      </a:ext>
                    </a:extLst>
                  </a:tr>
                </a:tbl>
              </a:graphicData>
            </a:graphic>
          </p:graphicFrame>
        </mc:Fallback>
      </mc:AlternateContent>
    </p:spTree>
    <p:extLst>
      <p:ext uri="{BB962C8B-B14F-4D97-AF65-F5344CB8AC3E}">
        <p14:creationId xmlns:p14="http://schemas.microsoft.com/office/powerpoint/2010/main" val="2828321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5585" y="191135"/>
            <a:ext cx="8568055" cy="461645"/>
            <a:chOff x="371" y="301"/>
            <a:chExt cx="13493" cy="727"/>
          </a:xfrm>
        </p:grpSpPr>
        <p:sp>
          <p:nvSpPr>
            <p:cNvPr id="4" name="箭头: V 形 3"/>
            <p:cNvSpPr/>
            <p:nvPr/>
          </p:nvSpPr>
          <p:spPr>
            <a:xfrm>
              <a:off x="713" y="514"/>
              <a:ext cx="419" cy="485"/>
            </a:xfrm>
            <a:prstGeom prst="chevron">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 name="箭头: V 形 4"/>
            <p:cNvSpPr/>
            <p:nvPr/>
          </p:nvSpPr>
          <p:spPr>
            <a:xfrm>
              <a:off x="1014"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cxnSp>
          <p:nvCxnSpPr>
            <p:cNvPr id="7" name="直接连接符 6"/>
            <p:cNvCxnSpPr/>
            <p:nvPr/>
          </p:nvCxnSpPr>
          <p:spPr>
            <a:xfrm>
              <a:off x="1609" y="992"/>
              <a:ext cx="1225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609" y="301"/>
              <a:ext cx="4916" cy="727"/>
            </a:xfrm>
            <a:prstGeom prst="rect">
              <a:avLst/>
            </a:prstGeom>
            <a:noFill/>
          </p:spPr>
          <p:txBody>
            <a:bodyPr wrap="none" rtlCol="0" anchor="ctr">
              <a:spAutoFit/>
            </a:bodyPr>
            <a:lstStyle/>
            <a:p>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(1) </a:t>
              </a:r>
              <a:r>
                <a:rPr lang="zh-TW"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單檔股票當沖交易</a:t>
              </a:r>
              <a:endParaRPr lang="zh-CN"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9" name="箭头: V 形 8"/>
            <p:cNvSpPr/>
            <p:nvPr/>
          </p:nvSpPr>
          <p:spPr>
            <a:xfrm>
              <a:off x="371" y="507"/>
              <a:ext cx="419" cy="485"/>
            </a:xfrm>
            <a:prstGeom prst="chevron">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6" name="文字方塊 5">
            <a:extLst>
              <a:ext uri="{FF2B5EF4-FFF2-40B4-BE49-F238E27FC236}">
                <a16:creationId xmlns:a16="http://schemas.microsoft.com/office/drawing/2014/main" id="{2C246C3A-2135-60F1-8B90-D513E93BC983}"/>
              </a:ext>
            </a:extLst>
          </p:cNvPr>
          <p:cNvSpPr txBox="1"/>
          <p:nvPr/>
        </p:nvSpPr>
        <p:spPr>
          <a:xfrm>
            <a:off x="373842" y="906899"/>
            <a:ext cx="5308137" cy="369332"/>
          </a:xfrm>
          <a:prstGeom prst="rect">
            <a:avLst/>
          </a:prstGeom>
          <a:noFill/>
        </p:spPr>
        <p:txBody>
          <a:bodyPr wrap="square">
            <a:spAutoFit/>
          </a:bodyPr>
          <a:lstStyle/>
          <a:p>
            <a:r>
              <a:rPr lang="en-US" altLang="zh-CN"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v. </a:t>
            </a:r>
            <a:r>
              <a:rPr lang="zh-TW"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策略流程</a:t>
            </a:r>
            <a:endParaRPr lang="zh-CN"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pic>
        <p:nvPicPr>
          <p:cNvPr id="10" name="圖片 9">
            <a:extLst>
              <a:ext uri="{FF2B5EF4-FFF2-40B4-BE49-F238E27FC236}">
                <a16:creationId xmlns:a16="http://schemas.microsoft.com/office/drawing/2014/main" id="{4CBB6ED2-5DEF-4FEE-B334-B109D7327F5B}"/>
              </a:ext>
            </a:extLst>
          </p:cNvPr>
          <p:cNvPicPr>
            <a:picLocks noChangeAspect="1"/>
          </p:cNvPicPr>
          <p:nvPr/>
        </p:nvPicPr>
        <p:blipFill>
          <a:blip r:embed="rId3"/>
          <a:stretch>
            <a:fillRect/>
          </a:stretch>
        </p:blipFill>
        <p:spPr>
          <a:xfrm>
            <a:off x="1702906" y="1548765"/>
            <a:ext cx="5738187" cy="2311104"/>
          </a:xfrm>
          <a:prstGeom prst="rect">
            <a:avLst/>
          </a:prstGeom>
        </p:spPr>
      </p:pic>
    </p:spTree>
    <p:extLst>
      <p:ext uri="{BB962C8B-B14F-4D97-AF65-F5344CB8AC3E}">
        <p14:creationId xmlns:p14="http://schemas.microsoft.com/office/powerpoint/2010/main" val="4177001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A673B2E2-D866-4EAF-8FC7-AE7577D3889F}"/>
              </a:ext>
            </a:extLst>
          </p:cNvPr>
          <p:cNvPicPr>
            <a:picLocks noChangeAspect="1"/>
          </p:cNvPicPr>
          <p:nvPr/>
        </p:nvPicPr>
        <p:blipFill rotWithShape="1">
          <a:blip r:embed="rId3">
            <a:extLst>
              <a:ext uri="{28A0092B-C50C-407E-A947-70E740481C1C}">
                <a14:useLocalDpi xmlns:a14="http://schemas.microsoft.com/office/drawing/2010/main" val="0"/>
              </a:ext>
            </a:extLst>
          </a:blip>
          <a:srcRect l="4454" t="7457" r="14512" b="19561"/>
          <a:stretch/>
        </p:blipFill>
        <p:spPr>
          <a:xfrm flipH="1">
            <a:off x="-1" y="0"/>
            <a:ext cx="9144001" cy="5143500"/>
          </a:xfrm>
          <a:prstGeom prst="rect">
            <a:avLst/>
          </a:prstGeom>
        </p:spPr>
      </p:pic>
      <p:grpSp>
        <p:nvGrpSpPr>
          <p:cNvPr id="3" name="群組 2">
            <a:extLst>
              <a:ext uri="{FF2B5EF4-FFF2-40B4-BE49-F238E27FC236}">
                <a16:creationId xmlns:a16="http://schemas.microsoft.com/office/drawing/2014/main" id="{0642F497-4DB0-F606-07A0-CE76DD75DDCF}"/>
              </a:ext>
            </a:extLst>
          </p:cNvPr>
          <p:cNvGrpSpPr/>
          <p:nvPr/>
        </p:nvGrpSpPr>
        <p:grpSpPr>
          <a:xfrm>
            <a:off x="3419872" y="2248584"/>
            <a:ext cx="2917101" cy="523221"/>
            <a:chOff x="3347864" y="2303515"/>
            <a:chExt cx="2917101" cy="523221"/>
          </a:xfrm>
        </p:grpSpPr>
        <p:sp>
          <p:nvSpPr>
            <p:cNvPr id="8" name="TextBox 28"/>
            <p:cNvSpPr txBox="1"/>
            <p:nvPr/>
          </p:nvSpPr>
          <p:spPr>
            <a:xfrm>
              <a:off x="3347864" y="2303515"/>
              <a:ext cx="1505643" cy="52322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r>
                <a:rPr lang="en-US" altLang="zh-CN" sz="2800" b="1" kern="0" dirty="0">
                  <a:ln w="18415" cmpd="sng">
                    <a:noFill/>
                    <a:prstDash val="solid"/>
                  </a:ln>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01</a:t>
              </a:r>
              <a:r>
                <a:rPr lang="en-US" altLang="zh-TW" sz="2800" b="1" kern="0" dirty="0">
                  <a:ln w="18415" cmpd="sng">
                    <a:noFill/>
                    <a:prstDash val="solid"/>
                  </a:ln>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a:t>
              </a:r>
              <a:r>
                <a:rPr lang="en-US" altLang="zh-CN" sz="2800" b="1" kern="0" dirty="0">
                  <a:ln w="18415" cmpd="sng">
                    <a:noFill/>
                    <a:prstDash val="solid"/>
                  </a:ln>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p>
          </p:txBody>
        </p:sp>
        <p:sp>
          <p:nvSpPr>
            <p:cNvPr id="2" name="文字方塊 1">
              <a:extLst>
                <a:ext uri="{FF2B5EF4-FFF2-40B4-BE49-F238E27FC236}">
                  <a16:creationId xmlns:a16="http://schemas.microsoft.com/office/drawing/2014/main" id="{380B8086-7D9F-7042-90BB-82E1953D5F23}"/>
                </a:ext>
              </a:extLst>
            </p:cNvPr>
            <p:cNvSpPr txBox="1"/>
            <p:nvPr/>
          </p:nvSpPr>
          <p:spPr>
            <a:xfrm>
              <a:off x="4644008" y="2303516"/>
              <a:ext cx="1620957" cy="523220"/>
            </a:xfrm>
            <a:prstGeom prst="rect">
              <a:avLst/>
            </a:prstGeom>
            <a:noFill/>
          </p:spPr>
          <p:txBody>
            <a:bodyPr wrap="none" rtlCol="0">
              <a:spAutoFit/>
            </a:bodyPr>
            <a:lstStyle/>
            <a:p>
              <a:r>
                <a:rPr kumimoji="1" lang="zh-TW" altLang="en-US" sz="2800" b="1" dirty="0">
                  <a:solidFill>
                    <a:schemeClr val="accent2"/>
                  </a:solidFill>
                  <a:latin typeface="Microsoft JhengHei" panose="020B0604030504040204" pitchFamily="34" charset="-120"/>
                  <a:ea typeface="Microsoft JhengHei" panose="020B0604030504040204" pitchFamily="34" charset="-120"/>
                </a:rPr>
                <a:t>實驗結果</a:t>
              </a:r>
            </a:p>
          </p:txBody>
        </p:sp>
      </p:grpSp>
    </p:spTree>
    <p:extLst>
      <p:ext uri="{BB962C8B-B14F-4D97-AF65-F5344CB8AC3E}">
        <p14:creationId xmlns:p14="http://schemas.microsoft.com/office/powerpoint/2010/main" val="1053698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5585" y="191135"/>
            <a:ext cx="8568055" cy="461645"/>
            <a:chOff x="371" y="301"/>
            <a:chExt cx="13493" cy="727"/>
          </a:xfrm>
        </p:grpSpPr>
        <p:sp>
          <p:nvSpPr>
            <p:cNvPr id="4" name="箭头: V 形 3"/>
            <p:cNvSpPr/>
            <p:nvPr/>
          </p:nvSpPr>
          <p:spPr>
            <a:xfrm>
              <a:off x="713" y="514"/>
              <a:ext cx="419" cy="485"/>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 name="箭头: V 形 4"/>
            <p:cNvSpPr/>
            <p:nvPr/>
          </p:nvSpPr>
          <p:spPr>
            <a:xfrm>
              <a:off x="1014"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cxnSp>
          <p:nvCxnSpPr>
            <p:cNvPr id="7" name="直接连接符 6"/>
            <p:cNvCxnSpPr/>
            <p:nvPr/>
          </p:nvCxnSpPr>
          <p:spPr>
            <a:xfrm>
              <a:off x="1609" y="992"/>
              <a:ext cx="1225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609" y="301"/>
              <a:ext cx="4916" cy="727"/>
            </a:xfrm>
            <a:prstGeom prst="rect">
              <a:avLst/>
            </a:prstGeom>
            <a:noFill/>
          </p:spPr>
          <p:txBody>
            <a:bodyPr wrap="none" rtlCol="0" anchor="ctr">
              <a:spAutoFit/>
            </a:bodyPr>
            <a:lstStyle/>
            <a:p>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(1) </a:t>
              </a:r>
              <a:r>
                <a:rPr lang="zh-TW"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單檔股票當沖交易</a:t>
              </a:r>
              <a:endParaRPr lang="zh-CN"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9" name="箭头: V 形 8"/>
            <p:cNvSpPr/>
            <p:nvPr/>
          </p:nvSpPr>
          <p:spPr>
            <a:xfrm>
              <a:off x="371"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mc:AlternateContent xmlns:mc="http://schemas.openxmlformats.org/markup-compatibility/2006" xmlns:a14="http://schemas.microsoft.com/office/drawing/2010/main">
        <mc:Choice Requires="a14">
          <p:sp>
            <p:nvSpPr>
              <p:cNvPr id="6" name="文字方塊 5">
                <a:extLst>
                  <a:ext uri="{FF2B5EF4-FFF2-40B4-BE49-F238E27FC236}">
                    <a16:creationId xmlns:a16="http://schemas.microsoft.com/office/drawing/2014/main" id="{2C246C3A-2135-60F1-8B90-D513E93BC983}"/>
                  </a:ext>
                </a:extLst>
              </p:cNvPr>
              <p:cNvSpPr txBox="1"/>
              <p:nvPr/>
            </p:nvSpPr>
            <p:spPr>
              <a:xfrm>
                <a:off x="373842" y="906899"/>
                <a:ext cx="5308137" cy="369332"/>
              </a:xfrm>
              <a:prstGeom prst="rect">
                <a:avLst/>
              </a:prstGeom>
              <a:noFill/>
            </p:spPr>
            <p:txBody>
              <a:bodyPr wrap="square">
                <a:spAutoFit/>
              </a:bodyPr>
              <a:lstStyle/>
              <a:p>
                <a:r>
                  <a:rPr lang="en-US" altLang="zh-CN"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i. </a:t>
                </a:r>
                <a:r>
                  <a:rPr lang="en-US" altLang="zh-TW"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BIC</a:t>
                </a:r>
                <a:r>
                  <a:rPr lang="zh-TW"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en-US" altLang="zh-TW"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zh-TW"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14:m>
                  <m:oMath xmlns:m="http://schemas.openxmlformats.org/officeDocument/2006/math">
                    <m:r>
                      <a:rPr lang="en-US" altLang="zh-TW" sz="1800" b="1" i="1" smtClean="0">
                        <a:solidFill>
                          <a:schemeClr val="tx2"/>
                        </a:solidFill>
                        <a:latin typeface="Cambria Math" panose="02040503050406030204" pitchFamily="18" charset="0"/>
                        <a:ea typeface="Microsoft JhengHei" panose="020B0604030504040204" pitchFamily="34" charset="-120"/>
                        <a:cs typeface="+mn-ea"/>
                        <a:sym typeface="思源宋体 CN Light" panose="02020300000000000000" pitchFamily="18" charset="-122"/>
                      </a:rPr>
                      <m:t>𝒑</m:t>
                    </m:r>
                  </m:oMath>
                </a14:m>
                <a:r>
                  <a:rPr lang="en-US" altLang="zh-CN"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-value </a:t>
                </a:r>
                <a:r>
                  <a:rPr lang="zh-TW"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模型篩選法績效比較</a:t>
                </a:r>
                <a:endParaRPr lang="zh-CN"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mc:Choice>
        <mc:Fallback xmlns="">
          <p:sp>
            <p:nvSpPr>
              <p:cNvPr id="6" name="文字方塊 5">
                <a:extLst>
                  <a:ext uri="{FF2B5EF4-FFF2-40B4-BE49-F238E27FC236}">
                    <a16:creationId xmlns:a16="http://schemas.microsoft.com/office/drawing/2014/main" id="{2C246C3A-2135-60F1-8B90-D513E93BC983}"/>
                  </a:ext>
                </a:extLst>
              </p:cNvPr>
              <p:cNvSpPr txBox="1">
                <a:spLocks noRot="1" noChangeAspect="1" noMove="1" noResize="1" noEditPoints="1" noAdjustHandles="1" noChangeArrowheads="1" noChangeShapeType="1" noTextEdit="1"/>
              </p:cNvSpPr>
              <p:nvPr/>
            </p:nvSpPr>
            <p:spPr>
              <a:xfrm>
                <a:off x="373842" y="906899"/>
                <a:ext cx="5308137" cy="369332"/>
              </a:xfrm>
              <a:prstGeom prst="rect">
                <a:avLst/>
              </a:prstGeom>
              <a:blipFill>
                <a:blip r:embed="rId3"/>
                <a:stretch>
                  <a:fillRect l="-918" t="-10000" b="-26667"/>
                </a:stretch>
              </a:blipFill>
            </p:spPr>
            <p:txBody>
              <a:bodyPr/>
              <a:lstStyle/>
              <a:p>
                <a:r>
                  <a:rPr lang="zh-TW" altLang="en-US">
                    <a:noFill/>
                  </a:rPr>
                  <a:t> </a:t>
                </a:r>
              </a:p>
            </p:txBody>
          </p:sp>
        </mc:Fallback>
      </mc:AlternateContent>
      <p:pic>
        <p:nvPicPr>
          <p:cNvPr id="10" name="圖片 9">
            <a:extLst>
              <a:ext uri="{FF2B5EF4-FFF2-40B4-BE49-F238E27FC236}">
                <a16:creationId xmlns:a16="http://schemas.microsoft.com/office/drawing/2014/main" id="{9F5E65B0-4E97-4F5B-B7D0-101D4022509E}"/>
              </a:ext>
            </a:extLst>
          </p:cNvPr>
          <p:cNvPicPr>
            <a:picLocks noChangeAspect="1"/>
          </p:cNvPicPr>
          <p:nvPr/>
        </p:nvPicPr>
        <p:blipFill>
          <a:blip r:embed="rId4"/>
          <a:stretch>
            <a:fillRect/>
          </a:stretch>
        </p:blipFill>
        <p:spPr>
          <a:xfrm>
            <a:off x="389056" y="1530350"/>
            <a:ext cx="4050985" cy="3344629"/>
          </a:xfrm>
          <a:prstGeom prst="rect">
            <a:avLst/>
          </a:prstGeom>
        </p:spPr>
      </p:pic>
      <p:pic>
        <p:nvPicPr>
          <p:cNvPr id="11" name="圖片 10">
            <a:extLst>
              <a:ext uri="{FF2B5EF4-FFF2-40B4-BE49-F238E27FC236}">
                <a16:creationId xmlns:a16="http://schemas.microsoft.com/office/drawing/2014/main" id="{780AADC5-F02C-4DF2-B260-2FDC005D5B82}"/>
              </a:ext>
            </a:extLst>
          </p:cNvPr>
          <p:cNvPicPr>
            <a:picLocks noChangeAspect="1"/>
          </p:cNvPicPr>
          <p:nvPr/>
        </p:nvPicPr>
        <p:blipFill>
          <a:blip r:embed="rId5"/>
          <a:stretch>
            <a:fillRect/>
          </a:stretch>
        </p:blipFill>
        <p:spPr>
          <a:xfrm>
            <a:off x="4703960" y="754582"/>
            <a:ext cx="4050985" cy="4275702"/>
          </a:xfrm>
          <a:prstGeom prst="rect">
            <a:avLst/>
          </a:prstGeom>
        </p:spPr>
      </p:pic>
    </p:spTree>
    <p:extLst>
      <p:ext uri="{BB962C8B-B14F-4D97-AF65-F5344CB8AC3E}">
        <p14:creationId xmlns:p14="http://schemas.microsoft.com/office/powerpoint/2010/main" val="2776175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5585" y="191135"/>
            <a:ext cx="8568055" cy="461645"/>
            <a:chOff x="371" y="301"/>
            <a:chExt cx="13493" cy="727"/>
          </a:xfrm>
        </p:grpSpPr>
        <p:sp>
          <p:nvSpPr>
            <p:cNvPr id="4" name="箭头: V 形 3"/>
            <p:cNvSpPr/>
            <p:nvPr/>
          </p:nvSpPr>
          <p:spPr>
            <a:xfrm>
              <a:off x="713" y="514"/>
              <a:ext cx="419" cy="485"/>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 name="箭头: V 形 4"/>
            <p:cNvSpPr/>
            <p:nvPr/>
          </p:nvSpPr>
          <p:spPr>
            <a:xfrm>
              <a:off x="1014"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cxnSp>
          <p:nvCxnSpPr>
            <p:cNvPr id="7" name="直接连接符 6"/>
            <p:cNvCxnSpPr/>
            <p:nvPr/>
          </p:nvCxnSpPr>
          <p:spPr>
            <a:xfrm>
              <a:off x="1609" y="992"/>
              <a:ext cx="1225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609" y="301"/>
              <a:ext cx="4916" cy="727"/>
            </a:xfrm>
            <a:prstGeom prst="rect">
              <a:avLst/>
            </a:prstGeom>
            <a:noFill/>
          </p:spPr>
          <p:txBody>
            <a:bodyPr wrap="none" rtlCol="0" anchor="ctr">
              <a:spAutoFit/>
            </a:bodyPr>
            <a:lstStyle/>
            <a:p>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(1) </a:t>
              </a:r>
              <a:r>
                <a:rPr lang="zh-TW"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單檔股票當沖交易</a:t>
              </a:r>
              <a:endParaRPr lang="zh-CN"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9" name="箭头: V 形 8"/>
            <p:cNvSpPr/>
            <p:nvPr/>
          </p:nvSpPr>
          <p:spPr>
            <a:xfrm>
              <a:off x="371"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mc:AlternateContent xmlns:mc="http://schemas.openxmlformats.org/markup-compatibility/2006" xmlns:a14="http://schemas.microsoft.com/office/drawing/2010/main">
        <mc:Choice Requires="a14">
          <p:sp>
            <p:nvSpPr>
              <p:cNvPr id="6" name="文字方塊 5">
                <a:extLst>
                  <a:ext uri="{FF2B5EF4-FFF2-40B4-BE49-F238E27FC236}">
                    <a16:creationId xmlns:a16="http://schemas.microsoft.com/office/drawing/2014/main" id="{2C246C3A-2135-60F1-8B90-D513E93BC983}"/>
                  </a:ext>
                </a:extLst>
              </p:cNvPr>
              <p:cNvSpPr txBox="1"/>
              <p:nvPr/>
            </p:nvSpPr>
            <p:spPr>
              <a:xfrm>
                <a:off x="373843" y="906899"/>
                <a:ext cx="4950296" cy="369332"/>
              </a:xfrm>
              <a:prstGeom prst="rect">
                <a:avLst/>
              </a:prstGeom>
              <a:noFill/>
            </p:spPr>
            <p:txBody>
              <a:bodyPr wrap="square">
                <a:spAutoFit/>
              </a:bodyPr>
              <a:lstStyle/>
              <a:p>
                <a:r>
                  <a:rPr lang="en-US" altLang="zh-CN"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i. </a:t>
                </a:r>
                <a:r>
                  <a:rPr lang="en-US" altLang="zh-TW"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BIC</a:t>
                </a:r>
                <a:r>
                  <a:rPr lang="zh-TW"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en-US" altLang="zh-TW"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zh-TW"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14:m>
                  <m:oMath xmlns:m="http://schemas.openxmlformats.org/officeDocument/2006/math">
                    <m:r>
                      <a:rPr lang="en-US" altLang="zh-TW" b="1" i="1">
                        <a:solidFill>
                          <a:schemeClr val="tx2"/>
                        </a:solidFill>
                        <a:latin typeface="Cambria Math" panose="02040503050406030204" pitchFamily="18" charset="0"/>
                        <a:ea typeface="Microsoft JhengHei" panose="020B0604030504040204" pitchFamily="34" charset="-120"/>
                        <a:cs typeface="+mn-ea"/>
                        <a:sym typeface="思源宋体 CN Light" panose="02020300000000000000" pitchFamily="18" charset="-122"/>
                      </a:rPr>
                      <m:t>𝒑</m:t>
                    </m:r>
                  </m:oMath>
                </a14:m>
                <a:r>
                  <a:rPr lang="en-US" altLang="zh-CN"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-value </a:t>
                </a:r>
                <a:r>
                  <a:rPr lang="zh-TW"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模型篩選法績效比較</a:t>
                </a:r>
                <a:endParaRPr lang="zh-CN"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mc:Choice>
        <mc:Fallback xmlns="">
          <p:sp>
            <p:nvSpPr>
              <p:cNvPr id="6" name="文字方塊 5">
                <a:extLst>
                  <a:ext uri="{FF2B5EF4-FFF2-40B4-BE49-F238E27FC236}">
                    <a16:creationId xmlns:a16="http://schemas.microsoft.com/office/drawing/2014/main" id="{2C246C3A-2135-60F1-8B90-D513E93BC983}"/>
                  </a:ext>
                </a:extLst>
              </p:cNvPr>
              <p:cNvSpPr txBox="1">
                <a:spLocks noRot="1" noChangeAspect="1" noMove="1" noResize="1" noEditPoints="1" noAdjustHandles="1" noChangeArrowheads="1" noChangeShapeType="1" noTextEdit="1"/>
              </p:cNvSpPr>
              <p:nvPr/>
            </p:nvSpPr>
            <p:spPr>
              <a:xfrm>
                <a:off x="373843" y="906899"/>
                <a:ext cx="4950296" cy="369332"/>
              </a:xfrm>
              <a:prstGeom prst="rect">
                <a:avLst/>
              </a:prstGeom>
              <a:blipFill>
                <a:blip r:embed="rId3"/>
                <a:stretch>
                  <a:fillRect l="-985" t="-10000" b="-26667"/>
                </a:stretch>
              </a:blipFill>
            </p:spPr>
            <p:txBody>
              <a:bodyPr/>
              <a:lstStyle/>
              <a:p>
                <a:r>
                  <a:rPr lang="zh-TW" altLang="en-US">
                    <a:noFill/>
                  </a:rPr>
                  <a:t> </a:t>
                </a:r>
              </a:p>
            </p:txBody>
          </p:sp>
        </mc:Fallback>
      </mc:AlternateContent>
      <p:sp>
        <p:nvSpPr>
          <p:cNvPr id="14" name="文字方塊 13">
            <a:extLst>
              <a:ext uri="{FF2B5EF4-FFF2-40B4-BE49-F238E27FC236}">
                <a16:creationId xmlns:a16="http://schemas.microsoft.com/office/drawing/2014/main" id="{60811D0E-A91E-4AE9-803F-611F92E02A3F}"/>
              </a:ext>
            </a:extLst>
          </p:cNvPr>
          <p:cNvSpPr txBox="1"/>
          <p:nvPr/>
        </p:nvSpPr>
        <p:spPr>
          <a:xfrm>
            <a:off x="624969" y="1400827"/>
            <a:ext cx="7894062" cy="1720407"/>
          </a:xfrm>
          <a:prstGeom prst="rect">
            <a:avLst/>
          </a:prstGeom>
          <a:noFill/>
        </p:spPr>
        <p:txBody>
          <a:bodyPr wrap="square">
            <a:spAutoFit/>
          </a:bodyPr>
          <a:lstStyle/>
          <a:p>
            <a:pPr marL="342900" indent="-342900" algn="just">
              <a:lnSpc>
                <a:spcPct val="150000"/>
              </a:lnSpc>
              <a:buFontTx/>
              <a:buAutoNum type="arabicPeriod"/>
            </a:pP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首先加入的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p-value </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篩選法可以幫助我們找出經過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ADF test </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適配出的</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ECM model </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本身在顯著性上存有矛盾的情況，透過刪除這些顯著性出現矛盾的交易可以使整體在適配模型上的精準度提升。</a:t>
            </a:r>
            <a:endPar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marL="342900" indent="-342900" algn="just">
              <a:lnSpc>
                <a:spcPct val="150000"/>
              </a:lnSpc>
              <a:buFontTx/>
              <a:buAutoNum type="arabicPeriod"/>
            </a:pPr>
            <a:endPar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marL="342900" indent="-342900" algn="just">
              <a:lnSpc>
                <a:spcPct val="150000"/>
              </a:lnSpc>
              <a:buAutoNum type="arabicPeriod"/>
            </a:pP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在不加入任何提升模型穩定度及檢查結構改變的方法前，使用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0050</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0051 </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成分股和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0050 </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部分高流動成分股資料集進行交易便也可以從中獲利，而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S&amp;P500 </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成分股則是因為多數日子的小賺搭配少數日子的大賠使得整體交易都呈現虧損的情況。</a:t>
            </a:r>
            <a:endPar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10" name="矩形 9">
            <a:extLst>
              <a:ext uri="{FF2B5EF4-FFF2-40B4-BE49-F238E27FC236}">
                <a16:creationId xmlns:a16="http://schemas.microsoft.com/office/drawing/2014/main" id="{0D924866-DBA1-4510-99B7-C2B25EDDF456}"/>
              </a:ext>
            </a:extLst>
          </p:cNvPr>
          <p:cNvSpPr/>
          <p:nvPr/>
        </p:nvSpPr>
        <p:spPr>
          <a:xfrm>
            <a:off x="7586640" y="191135"/>
            <a:ext cx="1217000" cy="307777"/>
          </a:xfrm>
          <a:prstGeom prst="rect">
            <a:avLst/>
          </a:prstGeom>
        </p:spPr>
        <p:txBody>
          <a:bodyPr wrap="none">
            <a:spAutoFit/>
          </a:bodyPr>
          <a:lstStyle/>
          <a:p>
            <a:r>
              <a:rPr kumimoji="1" lang="en-US" altLang="zh-TW" sz="1400" b="1" dirty="0">
                <a:latin typeface="Microsoft JhengHei" panose="020B0604030504040204" pitchFamily="34" charset="-120"/>
                <a:ea typeface="Microsoft JhengHei" panose="020B0604030504040204" pitchFamily="34" charset="-120"/>
                <a:hlinkClick r:id="rId4" action="ppaction://hlinksldjump"/>
              </a:rPr>
              <a:t>&gt;&gt; </a:t>
            </a:r>
            <a:r>
              <a:rPr kumimoji="1" lang="zh-TW" altLang="en-US" sz="1400" b="1" dirty="0">
                <a:latin typeface="Microsoft JhengHei" panose="020B0604030504040204" pitchFamily="34" charset="-120"/>
                <a:ea typeface="Microsoft JhengHei" panose="020B0604030504040204" pitchFamily="34" charset="-120"/>
                <a:hlinkClick r:id="rId4" action="ppaction://hlinksldjump"/>
              </a:rPr>
              <a:t>詳細結果</a:t>
            </a:r>
            <a:endParaRPr kumimoji="1" lang="zh-TW" altLang="en-US" sz="1400" b="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3736412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5585" y="191135"/>
            <a:ext cx="8568055" cy="461645"/>
            <a:chOff x="371" y="301"/>
            <a:chExt cx="13493" cy="727"/>
          </a:xfrm>
        </p:grpSpPr>
        <p:sp>
          <p:nvSpPr>
            <p:cNvPr id="4" name="箭头: V 形 3"/>
            <p:cNvSpPr/>
            <p:nvPr/>
          </p:nvSpPr>
          <p:spPr>
            <a:xfrm>
              <a:off x="713" y="514"/>
              <a:ext cx="419" cy="485"/>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 name="箭头: V 形 4"/>
            <p:cNvSpPr/>
            <p:nvPr/>
          </p:nvSpPr>
          <p:spPr>
            <a:xfrm>
              <a:off x="1014"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cxnSp>
          <p:nvCxnSpPr>
            <p:cNvPr id="7" name="直接连接符 6"/>
            <p:cNvCxnSpPr/>
            <p:nvPr/>
          </p:nvCxnSpPr>
          <p:spPr>
            <a:xfrm>
              <a:off x="1609" y="992"/>
              <a:ext cx="1225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609" y="301"/>
              <a:ext cx="4916" cy="727"/>
            </a:xfrm>
            <a:prstGeom prst="rect">
              <a:avLst/>
            </a:prstGeom>
            <a:noFill/>
          </p:spPr>
          <p:txBody>
            <a:bodyPr wrap="none" rtlCol="0" anchor="ctr">
              <a:spAutoFit/>
            </a:bodyPr>
            <a:lstStyle/>
            <a:p>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(1) </a:t>
              </a:r>
              <a:r>
                <a:rPr lang="zh-TW"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單檔股票當沖交易</a:t>
              </a:r>
              <a:endParaRPr lang="zh-CN"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9" name="箭头: V 形 8"/>
            <p:cNvSpPr/>
            <p:nvPr/>
          </p:nvSpPr>
          <p:spPr>
            <a:xfrm>
              <a:off x="371"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6" name="文字方塊 5">
            <a:extLst>
              <a:ext uri="{FF2B5EF4-FFF2-40B4-BE49-F238E27FC236}">
                <a16:creationId xmlns:a16="http://schemas.microsoft.com/office/drawing/2014/main" id="{2C246C3A-2135-60F1-8B90-D513E93BC983}"/>
              </a:ext>
            </a:extLst>
          </p:cNvPr>
          <p:cNvSpPr txBox="1"/>
          <p:nvPr/>
        </p:nvSpPr>
        <p:spPr>
          <a:xfrm>
            <a:off x="373842" y="906899"/>
            <a:ext cx="5308137" cy="369332"/>
          </a:xfrm>
          <a:prstGeom prst="rect">
            <a:avLst/>
          </a:prstGeom>
          <a:noFill/>
        </p:spPr>
        <p:txBody>
          <a:bodyPr wrap="square">
            <a:spAutoFit/>
          </a:bodyPr>
          <a:lstStyle/>
          <a:p>
            <a:r>
              <a:rPr lang="en-US" altLang="zh-CN"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ii. </a:t>
            </a:r>
            <a:r>
              <a:rPr lang="en-US" altLang="zh-TW"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S&amp;P500 </a:t>
            </a:r>
            <a:r>
              <a:rPr lang="zh-TW"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虧損情況</a:t>
            </a:r>
            <a:endParaRPr lang="zh-CN"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mc:AlternateContent xmlns:mc="http://schemas.openxmlformats.org/markup-compatibility/2006" xmlns:a14="http://schemas.microsoft.com/office/drawing/2010/main">
        <mc:Choice Requires="a14">
          <p:sp>
            <p:nvSpPr>
              <p:cNvPr id="15" name="文字方塊 14">
                <a:extLst>
                  <a:ext uri="{FF2B5EF4-FFF2-40B4-BE49-F238E27FC236}">
                    <a16:creationId xmlns:a16="http://schemas.microsoft.com/office/drawing/2014/main" id="{A6CDA6F9-89EB-4173-A188-0814CC21D8AD}"/>
                  </a:ext>
                </a:extLst>
              </p:cNvPr>
              <p:cNvSpPr txBox="1"/>
              <p:nvPr/>
            </p:nvSpPr>
            <p:spPr>
              <a:xfrm>
                <a:off x="729336" y="1276231"/>
                <a:ext cx="7685328" cy="612412"/>
              </a:xfrm>
              <a:prstGeom prst="rect">
                <a:avLst/>
              </a:prstGeom>
              <a:noFill/>
            </p:spPr>
            <p:txBody>
              <a:bodyPr wrap="square">
                <a:spAutoFit/>
              </a:bodyPr>
              <a:lstStyle/>
              <a:p>
                <a:pPr algn="just">
                  <a:lnSpc>
                    <a:spcPct val="150000"/>
                  </a:lnSpc>
                </a:pP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觀察 </a:t>
                </a:r>
                <a14:m>
                  <m:oMath xmlns:m="http://schemas.openxmlformats.org/officeDocument/2006/math">
                    <m:r>
                      <a:rPr lang="en-US" altLang="zh-TW" sz="12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𝒑</m:t>
                    </m:r>
                  </m:oMath>
                </a14:m>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-value </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篩選法的交易結果，</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S&amp;P500</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資料集的獲利皆為負，透過檢查每日的交易情形，發現造成此現象的原因是來自其獲利組成為多數日期的小賺與少數日期的大賠。</a:t>
                </a:r>
                <a:endPar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mc:Choice>
        <mc:Fallback xmlns="">
          <p:sp>
            <p:nvSpPr>
              <p:cNvPr id="15" name="文字方塊 14">
                <a:extLst>
                  <a:ext uri="{FF2B5EF4-FFF2-40B4-BE49-F238E27FC236}">
                    <a16:creationId xmlns:a16="http://schemas.microsoft.com/office/drawing/2014/main" id="{A6CDA6F9-89EB-4173-A188-0814CC21D8AD}"/>
                  </a:ext>
                </a:extLst>
              </p:cNvPr>
              <p:cNvSpPr txBox="1">
                <a:spLocks noRot="1" noChangeAspect="1" noMove="1" noResize="1" noEditPoints="1" noAdjustHandles="1" noChangeArrowheads="1" noChangeShapeType="1" noTextEdit="1"/>
              </p:cNvSpPr>
              <p:nvPr/>
            </p:nvSpPr>
            <p:spPr>
              <a:xfrm>
                <a:off x="729336" y="1276231"/>
                <a:ext cx="7685328" cy="612412"/>
              </a:xfrm>
              <a:prstGeom prst="rect">
                <a:avLst/>
              </a:prstGeom>
              <a:blipFill>
                <a:blip r:embed="rId3"/>
                <a:stretch>
                  <a:fillRect l="-79" b="-5941"/>
                </a:stretch>
              </a:blipFill>
            </p:spPr>
            <p:txBody>
              <a:bodyPr/>
              <a:lstStyle/>
              <a:p>
                <a:r>
                  <a:rPr lang="zh-TW" altLang="en-US">
                    <a:noFill/>
                  </a:rPr>
                  <a:t> </a:t>
                </a:r>
              </a:p>
            </p:txBody>
          </p:sp>
        </mc:Fallback>
      </mc:AlternateContent>
      <p:graphicFrame>
        <p:nvGraphicFramePr>
          <p:cNvPr id="11" name="表格 10">
            <a:extLst>
              <a:ext uri="{FF2B5EF4-FFF2-40B4-BE49-F238E27FC236}">
                <a16:creationId xmlns:a16="http://schemas.microsoft.com/office/drawing/2014/main" id="{3529EDCD-16D7-49AA-B72D-15A3A8EA5026}"/>
              </a:ext>
            </a:extLst>
          </p:cNvPr>
          <p:cNvGraphicFramePr>
            <a:graphicFrameLocks noGrp="1"/>
          </p:cNvGraphicFramePr>
          <p:nvPr>
            <p:extLst>
              <p:ext uri="{D42A27DB-BD31-4B8C-83A1-F6EECF244321}">
                <p14:modId xmlns:p14="http://schemas.microsoft.com/office/powerpoint/2010/main" val="3900736118"/>
              </p:ext>
            </p:extLst>
          </p:nvPr>
        </p:nvGraphicFramePr>
        <p:xfrm>
          <a:off x="827583" y="1975269"/>
          <a:ext cx="5698204" cy="2968227"/>
        </p:xfrm>
        <a:graphic>
          <a:graphicData uri="http://schemas.openxmlformats.org/drawingml/2006/table">
            <a:tbl>
              <a:tblPr firstRow="1" bandRow="1">
                <a:tableStyleId>{073A0DAA-6AF3-43AB-8588-CEC1D06C72B9}</a:tableStyleId>
              </a:tblPr>
              <a:tblGrid>
                <a:gridCol w="2072074">
                  <a:extLst>
                    <a:ext uri="{9D8B030D-6E8A-4147-A177-3AD203B41FA5}">
                      <a16:colId xmlns:a16="http://schemas.microsoft.com/office/drawing/2014/main" val="1887756758"/>
                    </a:ext>
                  </a:extLst>
                </a:gridCol>
                <a:gridCol w="1208710">
                  <a:extLst>
                    <a:ext uri="{9D8B030D-6E8A-4147-A177-3AD203B41FA5}">
                      <a16:colId xmlns:a16="http://schemas.microsoft.com/office/drawing/2014/main" val="2104267814"/>
                    </a:ext>
                  </a:extLst>
                </a:gridCol>
                <a:gridCol w="1208710">
                  <a:extLst>
                    <a:ext uri="{9D8B030D-6E8A-4147-A177-3AD203B41FA5}">
                      <a16:colId xmlns:a16="http://schemas.microsoft.com/office/drawing/2014/main" val="2894770769"/>
                    </a:ext>
                  </a:extLst>
                </a:gridCol>
                <a:gridCol w="1208710">
                  <a:extLst>
                    <a:ext uri="{9D8B030D-6E8A-4147-A177-3AD203B41FA5}">
                      <a16:colId xmlns:a16="http://schemas.microsoft.com/office/drawing/2014/main" val="3341781130"/>
                    </a:ext>
                  </a:extLst>
                </a:gridCol>
              </a:tblGrid>
              <a:tr h="329803">
                <a:tc>
                  <a:txBody>
                    <a:bodyPr/>
                    <a:lstStyle/>
                    <a:p>
                      <a:pPr algn="ctr"/>
                      <a:endParaRPr lang="zh-TW" altLang="en-US" sz="1000"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000" b="1" dirty="0">
                          <a:latin typeface="微軟正黑體" panose="020B0604030504040204" pitchFamily="34" charset="-120"/>
                          <a:ea typeface="微軟正黑體" panose="020B0604030504040204" pitchFamily="34" charset="-120"/>
                        </a:rPr>
                        <a:t>Model 1 + 2</a:t>
                      </a:r>
                      <a:endParaRPr lang="zh-TW" altLang="en-US" sz="1000"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000" b="1" dirty="0">
                          <a:latin typeface="微軟正黑體" panose="020B0604030504040204" pitchFamily="34" charset="-120"/>
                          <a:ea typeface="微軟正黑體" panose="020B0604030504040204" pitchFamily="34" charset="-120"/>
                        </a:rPr>
                        <a:t>Model 1</a:t>
                      </a:r>
                      <a:endParaRPr lang="zh-TW" altLang="en-US" sz="1000"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000" b="1" dirty="0">
                          <a:latin typeface="微軟正黑體" panose="020B0604030504040204" pitchFamily="34" charset="-120"/>
                          <a:ea typeface="微軟正黑體" panose="020B0604030504040204" pitchFamily="34" charset="-120"/>
                        </a:rPr>
                        <a:t>Model 2</a:t>
                      </a:r>
                      <a:endParaRPr lang="zh-TW" altLang="en-US" sz="1000" b="1"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3646706225"/>
                  </a:ext>
                </a:extLst>
              </a:tr>
              <a:tr h="329803">
                <a:tc>
                  <a:txBody>
                    <a:bodyPr/>
                    <a:lstStyle/>
                    <a:p>
                      <a:pPr algn="ctr"/>
                      <a:r>
                        <a:rPr lang="zh-TW" altLang="en-US" sz="1000" b="1" dirty="0">
                          <a:latin typeface="微軟正黑體" panose="020B0604030504040204" pitchFamily="34" charset="-120"/>
                          <a:ea typeface="微軟正黑體" panose="020B0604030504040204" pitchFamily="34" charset="-120"/>
                        </a:rPr>
                        <a:t>勝率 </a:t>
                      </a:r>
                      <a:r>
                        <a:rPr lang="en-US" altLang="zh-TW" sz="1000" b="1" dirty="0">
                          <a:latin typeface="微軟正黑體" panose="020B0604030504040204" pitchFamily="34" charset="-120"/>
                          <a:ea typeface="微軟正黑體" panose="020B0604030504040204" pitchFamily="34" charset="-120"/>
                        </a:rPr>
                        <a:t>&gt;</a:t>
                      </a:r>
                      <a:r>
                        <a:rPr lang="zh-TW" altLang="en-US" sz="1000" b="1" dirty="0">
                          <a:latin typeface="微軟正黑體" panose="020B0604030504040204" pitchFamily="34" charset="-120"/>
                          <a:ea typeface="微軟正黑體" panose="020B0604030504040204" pitchFamily="34" charset="-120"/>
                        </a:rPr>
                        <a:t> </a:t>
                      </a:r>
                      <a:r>
                        <a:rPr lang="en-US" altLang="zh-TW" sz="1000" b="1" dirty="0">
                          <a:latin typeface="微軟正黑體" panose="020B0604030504040204" pitchFamily="34" charset="-120"/>
                          <a:ea typeface="微軟正黑體" panose="020B0604030504040204" pitchFamily="34" charset="-120"/>
                        </a:rPr>
                        <a:t>0.6</a:t>
                      </a:r>
                      <a:r>
                        <a:rPr lang="zh-TW" altLang="en-US" sz="1000" b="1" dirty="0">
                          <a:latin typeface="微軟正黑體" panose="020B0604030504040204" pitchFamily="34" charset="-120"/>
                          <a:ea typeface="微軟正黑體" panose="020B0604030504040204" pitchFamily="34" charset="-120"/>
                        </a:rPr>
                        <a:t> 的日數占比</a:t>
                      </a:r>
                    </a:p>
                  </a:txBody>
                  <a:tcPr anchor="ctr"/>
                </a:tc>
                <a:tc>
                  <a:txBody>
                    <a:bodyPr/>
                    <a:lstStyle/>
                    <a:p>
                      <a:pPr algn="ctr"/>
                      <a:r>
                        <a:rPr lang="en-US" altLang="zh-TW" sz="1000" b="1" dirty="0">
                          <a:latin typeface="微軟正黑體" panose="020B0604030504040204" pitchFamily="34" charset="-120"/>
                          <a:ea typeface="微軟正黑體" panose="020B0604030504040204" pitchFamily="34" charset="-120"/>
                        </a:rPr>
                        <a:t>82.52</a:t>
                      </a:r>
                      <a:r>
                        <a:rPr lang="zh-TW" altLang="en-US" sz="1000" b="1" dirty="0">
                          <a:latin typeface="微軟正黑體" panose="020B0604030504040204" pitchFamily="34" charset="-120"/>
                          <a:ea typeface="微軟正黑體" panose="020B0604030504040204" pitchFamily="34" charset="-120"/>
                        </a:rPr>
                        <a:t> </a:t>
                      </a:r>
                      <a:r>
                        <a:rPr lang="en-US" altLang="zh-TW" sz="1000" b="1" dirty="0">
                          <a:latin typeface="微軟正黑體" panose="020B0604030504040204" pitchFamily="34" charset="-120"/>
                          <a:ea typeface="微軟正黑體" panose="020B0604030504040204" pitchFamily="34" charset="-120"/>
                        </a:rPr>
                        <a:t>%</a:t>
                      </a:r>
                      <a:endParaRPr lang="zh-TW" altLang="en-US" sz="1000"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000" b="1" dirty="0">
                          <a:latin typeface="微軟正黑體" panose="020B0604030504040204" pitchFamily="34" charset="-120"/>
                          <a:ea typeface="微軟正黑體" panose="020B0604030504040204" pitchFamily="34" charset="-120"/>
                        </a:rPr>
                        <a:t>90.87 %</a:t>
                      </a:r>
                      <a:endParaRPr lang="zh-TW" altLang="en-US" sz="1000"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000" b="1" dirty="0">
                          <a:latin typeface="微軟正黑體" panose="020B0604030504040204" pitchFamily="34" charset="-120"/>
                          <a:ea typeface="微軟正黑體" panose="020B0604030504040204" pitchFamily="34" charset="-120"/>
                        </a:rPr>
                        <a:t>55.59 %</a:t>
                      </a:r>
                      <a:endParaRPr lang="zh-TW" altLang="en-US" sz="1000" b="1"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3580104492"/>
                  </a:ext>
                </a:extLst>
              </a:tr>
              <a:tr h="329803">
                <a:tc>
                  <a:txBody>
                    <a:bodyPr/>
                    <a:lstStyle/>
                    <a:p>
                      <a:pPr marL="0" marR="0" lvl="0" indent="0" algn="ctr" defTabSz="684530" rtl="0" eaLnBrk="1" fontAlgn="auto" latinLnBrk="0" hangingPunct="1">
                        <a:lnSpc>
                          <a:spcPct val="100000"/>
                        </a:lnSpc>
                        <a:spcBef>
                          <a:spcPts val="0"/>
                        </a:spcBef>
                        <a:spcAft>
                          <a:spcPts val="0"/>
                        </a:spcAft>
                        <a:buClrTx/>
                        <a:buSzTx/>
                        <a:buFontTx/>
                        <a:buNone/>
                        <a:tabLst/>
                        <a:defRPr/>
                      </a:pPr>
                      <a:r>
                        <a:rPr lang="zh-TW" altLang="en-US" sz="1000" b="1" dirty="0">
                          <a:latin typeface="微軟正黑體" panose="020B0604030504040204" pitchFamily="34" charset="-120"/>
                          <a:ea typeface="微軟正黑體" panose="020B0604030504040204" pitchFamily="34" charset="-120"/>
                        </a:rPr>
                        <a:t>勝率 </a:t>
                      </a:r>
                      <a:r>
                        <a:rPr lang="en-US" altLang="zh-TW" sz="1000" b="1" dirty="0">
                          <a:latin typeface="微軟正黑體" panose="020B0604030504040204" pitchFamily="34" charset="-120"/>
                          <a:ea typeface="微軟正黑體" panose="020B0604030504040204" pitchFamily="34" charset="-120"/>
                        </a:rPr>
                        <a:t>&gt;</a:t>
                      </a:r>
                      <a:r>
                        <a:rPr lang="zh-TW" altLang="en-US" sz="1000" b="1" dirty="0">
                          <a:latin typeface="微軟正黑體" panose="020B0604030504040204" pitchFamily="34" charset="-120"/>
                          <a:ea typeface="微軟正黑體" panose="020B0604030504040204" pitchFamily="34" charset="-120"/>
                        </a:rPr>
                        <a:t> </a:t>
                      </a:r>
                      <a:r>
                        <a:rPr lang="en-US" altLang="zh-TW" sz="1000" b="1" dirty="0">
                          <a:latin typeface="微軟正黑體" panose="020B0604030504040204" pitchFamily="34" charset="-120"/>
                          <a:ea typeface="微軟正黑體" panose="020B0604030504040204" pitchFamily="34" charset="-120"/>
                        </a:rPr>
                        <a:t>0.6</a:t>
                      </a:r>
                      <a:r>
                        <a:rPr lang="zh-TW" altLang="en-US" sz="1000" b="1" dirty="0">
                          <a:latin typeface="微軟正黑體" panose="020B0604030504040204" pitchFamily="34" charset="-120"/>
                          <a:ea typeface="微軟正黑體" panose="020B0604030504040204" pitchFamily="34" charset="-120"/>
                        </a:rPr>
                        <a:t> 的日均獲利</a:t>
                      </a:r>
                    </a:p>
                  </a:txBody>
                  <a:tcPr anchor="ctr"/>
                </a:tc>
                <a:tc>
                  <a:txBody>
                    <a:bodyPr/>
                    <a:lstStyle/>
                    <a:p>
                      <a:pPr algn="ctr"/>
                      <a:r>
                        <a:rPr lang="en-US" altLang="zh-TW" sz="1000" b="1" dirty="0">
                          <a:latin typeface="微軟正黑體" panose="020B0604030504040204" pitchFamily="34" charset="-120"/>
                          <a:ea typeface="微軟正黑體" panose="020B0604030504040204" pitchFamily="34" charset="-120"/>
                        </a:rPr>
                        <a:t>231.30</a:t>
                      </a:r>
                      <a:endParaRPr lang="zh-TW" altLang="en-US" sz="1000"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000" b="1" dirty="0">
                          <a:latin typeface="微軟正黑體" panose="020B0604030504040204" pitchFamily="34" charset="-120"/>
                          <a:ea typeface="微軟正黑體" panose="020B0604030504040204" pitchFamily="34" charset="-120"/>
                        </a:rPr>
                        <a:t>60.26</a:t>
                      </a:r>
                      <a:endParaRPr lang="zh-TW" altLang="en-US" sz="1000"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000" b="1" dirty="0">
                          <a:latin typeface="微軟正黑體" panose="020B0604030504040204" pitchFamily="34" charset="-120"/>
                          <a:ea typeface="微軟正黑體" panose="020B0604030504040204" pitchFamily="34" charset="-120"/>
                        </a:rPr>
                        <a:t>349.8</a:t>
                      </a:r>
                      <a:endParaRPr lang="zh-TW" altLang="en-US" sz="1000" b="1"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3898553461"/>
                  </a:ext>
                </a:extLst>
              </a:tr>
              <a:tr h="329803">
                <a:tc>
                  <a:txBody>
                    <a:bodyPr/>
                    <a:lstStyle/>
                    <a:p>
                      <a:pPr marL="0" marR="0" lvl="0" indent="0" algn="ctr" defTabSz="684530" rtl="0" eaLnBrk="1" fontAlgn="auto" latinLnBrk="0" hangingPunct="1">
                        <a:lnSpc>
                          <a:spcPct val="100000"/>
                        </a:lnSpc>
                        <a:spcBef>
                          <a:spcPts val="0"/>
                        </a:spcBef>
                        <a:spcAft>
                          <a:spcPts val="0"/>
                        </a:spcAft>
                        <a:buClrTx/>
                        <a:buSzTx/>
                        <a:buFontTx/>
                        <a:buNone/>
                        <a:tabLst/>
                        <a:defRPr/>
                      </a:pPr>
                      <a:r>
                        <a:rPr lang="zh-TW" altLang="en-US" sz="1000" b="1" dirty="0">
                          <a:latin typeface="微軟正黑體" panose="020B0604030504040204" pitchFamily="34" charset="-120"/>
                          <a:ea typeface="微軟正黑體" panose="020B0604030504040204" pitchFamily="34" charset="-120"/>
                        </a:rPr>
                        <a:t>勝率 </a:t>
                      </a:r>
                      <a:r>
                        <a:rPr lang="en-US" altLang="zh-TW" sz="1000" b="1" dirty="0">
                          <a:latin typeface="微軟正黑體" panose="020B0604030504040204" pitchFamily="34" charset="-120"/>
                          <a:ea typeface="微軟正黑體" panose="020B0604030504040204" pitchFamily="34" charset="-120"/>
                        </a:rPr>
                        <a:t>&lt;</a:t>
                      </a:r>
                      <a:r>
                        <a:rPr lang="zh-TW" altLang="en-US" sz="1000" b="1" dirty="0">
                          <a:latin typeface="微軟正黑體" panose="020B0604030504040204" pitchFamily="34" charset="-120"/>
                          <a:ea typeface="微軟正黑體" panose="020B0604030504040204" pitchFamily="34" charset="-120"/>
                        </a:rPr>
                        <a:t> </a:t>
                      </a:r>
                      <a:r>
                        <a:rPr lang="en-US" altLang="zh-TW" sz="1000" b="1" dirty="0">
                          <a:latin typeface="微軟正黑體" panose="020B0604030504040204" pitchFamily="34" charset="-120"/>
                          <a:ea typeface="微軟正黑體" panose="020B0604030504040204" pitchFamily="34" charset="-120"/>
                        </a:rPr>
                        <a:t>0.6</a:t>
                      </a:r>
                      <a:r>
                        <a:rPr lang="zh-TW" altLang="en-US" sz="1000" b="1" dirty="0">
                          <a:latin typeface="微軟正黑體" panose="020B0604030504040204" pitchFamily="34" charset="-120"/>
                          <a:ea typeface="微軟正黑體" panose="020B0604030504040204" pitchFamily="34" charset="-120"/>
                        </a:rPr>
                        <a:t> 的日數占比</a:t>
                      </a:r>
                    </a:p>
                  </a:txBody>
                  <a:tcPr anchor="ctr"/>
                </a:tc>
                <a:tc>
                  <a:txBody>
                    <a:bodyPr/>
                    <a:lstStyle/>
                    <a:p>
                      <a:pPr algn="ctr"/>
                      <a:r>
                        <a:rPr lang="en-US" altLang="zh-TW" sz="1000" b="1" dirty="0">
                          <a:latin typeface="微軟正黑體" panose="020B0604030504040204" pitchFamily="34" charset="-120"/>
                          <a:ea typeface="微軟正黑體" panose="020B0604030504040204" pitchFamily="34" charset="-120"/>
                        </a:rPr>
                        <a:t>17.48</a:t>
                      </a:r>
                      <a:r>
                        <a:rPr lang="zh-TW" altLang="en-US" sz="1000" b="1" dirty="0">
                          <a:latin typeface="微軟正黑體" panose="020B0604030504040204" pitchFamily="34" charset="-120"/>
                          <a:ea typeface="微軟正黑體" panose="020B0604030504040204" pitchFamily="34" charset="-120"/>
                        </a:rPr>
                        <a:t> </a:t>
                      </a:r>
                      <a:r>
                        <a:rPr lang="en-US" altLang="zh-TW" sz="1000" b="1" dirty="0">
                          <a:latin typeface="微軟正黑體" panose="020B0604030504040204" pitchFamily="34" charset="-120"/>
                          <a:ea typeface="微軟正黑體" panose="020B0604030504040204" pitchFamily="34" charset="-120"/>
                        </a:rPr>
                        <a:t>%</a:t>
                      </a:r>
                      <a:endParaRPr lang="zh-TW" altLang="en-US" sz="1000"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000" b="1" dirty="0">
                          <a:latin typeface="微軟正黑體" panose="020B0604030504040204" pitchFamily="34" charset="-120"/>
                          <a:ea typeface="微軟正黑體" panose="020B0604030504040204" pitchFamily="34" charset="-120"/>
                        </a:rPr>
                        <a:t>9.13 %</a:t>
                      </a:r>
                      <a:endParaRPr lang="zh-TW" altLang="en-US" sz="1000"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000" b="1" dirty="0">
                          <a:latin typeface="微軟正黑體" panose="020B0604030504040204" pitchFamily="34" charset="-120"/>
                          <a:ea typeface="微軟正黑體" panose="020B0604030504040204" pitchFamily="34" charset="-120"/>
                        </a:rPr>
                        <a:t>44.41 %</a:t>
                      </a:r>
                      <a:endParaRPr lang="zh-TW" altLang="en-US" sz="1000" b="1"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4176010384"/>
                  </a:ext>
                </a:extLst>
              </a:tr>
              <a:tr h="329803">
                <a:tc>
                  <a:txBody>
                    <a:bodyPr/>
                    <a:lstStyle/>
                    <a:p>
                      <a:pPr marL="0" marR="0" lvl="0" indent="0" algn="ctr" defTabSz="684530" rtl="0" eaLnBrk="1" fontAlgn="auto" latinLnBrk="0" hangingPunct="1">
                        <a:lnSpc>
                          <a:spcPct val="100000"/>
                        </a:lnSpc>
                        <a:spcBef>
                          <a:spcPts val="0"/>
                        </a:spcBef>
                        <a:spcAft>
                          <a:spcPts val="0"/>
                        </a:spcAft>
                        <a:buClrTx/>
                        <a:buSzTx/>
                        <a:buFontTx/>
                        <a:buNone/>
                        <a:tabLst/>
                        <a:defRPr/>
                      </a:pPr>
                      <a:r>
                        <a:rPr lang="zh-TW" altLang="en-US" sz="1000" b="1" dirty="0">
                          <a:latin typeface="微軟正黑體" panose="020B0604030504040204" pitchFamily="34" charset="-120"/>
                          <a:ea typeface="微軟正黑體" panose="020B0604030504040204" pitchFamily="34" charset="-120"/>
                        </a:rPr>
                        <a:t>勝率 </a:t>
                      </a:r>
                      <a:r>
                        <a:rPr lang="en-US" altLang="zh-TW" sz="1000" b="1" dirty="0">
                          <a:latin typeface="微軟正黑體" panose="020B0604030504040204" pitchFamily="34" charset="-120"/>
                          <a:ea typeface="微軟正黑體" panose="020B0604030504040204" pitchFamily="34" charset="-120"/>
                        </a:rPr>
                        <a:t>&lt;</a:t>
                      </a:r>
                      <a:r>
                        <a:rPr lang="zh-TW" altLang="en-US" sz="1000" b="1" dirty="0">
                          <a:latin typeface="微軟正黑體" panose="020B0604030504040204" pitchFamily="34" charset="-120"/>
                          <a:ea typeface="微軟正黑體" panose="020B0604030504040204" pitchFamily="34" charset="-120"/>
                        </a:rPr>
                        <a:t> </a:t>
                      </a:r>
                      <a:r>
                        <a:rPr lang="en-US" altLang="zh-TW" sz="1000" b="1" dirty="0">
                          <a:latin typeface="微軟正黑體" panose="020B0604030504040204" pitchFamily="34" charset="-120"/>
                          <a:ea typeface="微軟正黑體" panose="020B0604030504040204" pitchFamily="34" charset="-120"/>
                        </a:rPr>
                        <a:t>0.6</a:t>
                      </a:r>
                      <a:r>
                        <a:rPr lang="zh-TW" altLang="en-US" sz="1000" b="1" dirty="0">
                          <a:latin typeface="微軟正黑體" panose="020B0604030504040204" pitchFamily="34" charset="-120"/>
                          <a:ea typeface="微軟正黑體" panose="020B0604030504040204" pitchFamily="34" charset="-120"/>
                        </a:rPr>
                        <a:t> 的日均獲利</a:t>
                      </a:r>
                    </a:p>
                  </a:txBody>
                  <a:tcPr anchor="ctr"/>
                </a:tc>
                <a:tc>
                  <a:txBody>
                    <a:bodyPr/>
                    <a:lstStyle/>
                    <a:p>
                      <a:pPr algn="ctr"/>
                      <a:r>
                        <a:rPr lang="en-US" altLang="zh-TW" sz="1000" b="1" dirty="0">
                          <a:solidFill>
                            <a:srgbClr val="FF0000"/>
                          </a:solidFill>
                          <a:latin typeface="微軟正黑體" panose="020B0604030504040204" pitchFamily="34" charset="-120"/>
                          <a:ea typeface="微軟正黑體" panose="020B0604030504040204" pitchFamily="34" charset="-120"/>
                        </a:rPr>
                        <a:t>-3145.01</a:t>
                      </a:r>
                      <a:endParaRPr lang="zh-TW" altLang="en-US" sz="1000" b="1" dirty="0">
                        <a:solidFill>
                          <a:srgbClr val="FF0000"/>
                        </a:solidFill>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000" b="1" dirty="0">
                          <a:solidFill>
                            <a:srgbClr val="FF0000"/>
                          </a:solidFill>
                          <a:latin typeface="微軟正黑體" panose="020B0604030504040204" pitchFamily="34" charset="-120"/>
                          <a:ea typeface="微軟正黑體" panose="020B0604030504040204" pitchFamily="34" charset="-120"/>
                        </a:rPr>
                        <a:t>-3225.49</a:t>
                      </a:r>
                      <a:endParaRPr lang="zh-TW" altLang="en-US" sz="1000" b="1" dirty="0">
                        <a:solidFill>
                          <a:srgbClr val="FF0000"/>
                        </a:solidFill>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000" b="1" dirty="0">
                          <a:solidFill>
                            <a:srgbClr val="FF0000"/>
                          </a:solidFill>
                          <a:latin typeface="微軟正黑體" panose="020B0604030504040204" pitchFamily="34" charset="-120"/>
                          <a:ea typeface="微軟正黑體" panose="020B0604030504040204" pitchFamily="34" charset="-120"/>
                        </a:rPr>
                        <a:t>-724.64</a:t>
                      </a:r>
                      <a:endParaRPr lang="zh-TW" altLang="en-US" sz="1000" b="1" dirty="0">
                        <a:solidFill>
                          <a:srgbClr val="FF0000"/>
                        </a:solidFill>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961570888"/>
                  </a:ext>
                </a:extLst>
              </a:tr>
              <a:tr h="329803">
                <a:tc>
                  <a:txBody>
                    <a:bodyPr/>
                    <a:lstStyle/>
                    <a:p>
                      <a:pPr marL="0" marR="0" lvl="0" indent="0" algn="ctr" defTabSz="684530" rtl="0" eaLnBrk="1" fontAlgn="auto" latinLnBrk="0" hangingPunct="1">
                        <a:lnSpc>
                          <a:spcPct val="100000"/>
                        </a:lnSpc>
                        <a:spcBef>
                          <a:spcPts val="0"/>
                        </a:spcBef>
                        <a:spcAft>
                          <a:spcPts val="0"/>
                        </a:spcAft>
                        <a:buClrTx/>
                        <a:buSzTx/>
                        <a:buFontTx/>
                        <a:buNone/>
                        <a:tabLst/>
                        <a:defRPr/>
                      </a:pPr>
                      <a:r>
                        <a:rPr lang="zh-TW" altLang="en-US" sz="1000" b="1" dirty="0">
                          <a:latin typeface="微軟正黑體" panose="020B0604030504040204" pitchFamily="34" charset="-120"/>
                          <a:ea typeface="微軟正黑體" panose="020B0604030504040204" pitchFamily="34" charset="-120"/>
                        </a:rPr>
                        <a:t>正常平倉率 </a:t>
                      </a:r>
                      <a:r>
                        <a:rPr lang="en-US" altLang="zh-TW" sz="1000" b="1" dirty="0">
                          <a:latin typeface="微軟正黑體" panose="020B0604030504040204" pitchFamily="34" charset="-120"/>
                          <a:ea typeface="微軟正黑體" panose="020B0604030504040204" pitchFamily="34" charset="-120"/>
                        </a:rPr>
                        <a:t>&gt;</a:t>
                      </a:r>
                      <a:r>
                        <a:rPr lang="zh-TW" altLang="en-US" sz="1000" b="1" dirty="0">
                          <a:latin typeface="微軟正黑體" panose="020B0604030504040204" pitchFamily="34" charset="-120"/>
                          <a:ea typeface="微軟正黑體" panose="020B0604030504040204" pitchFamily="34" charset="-120"/>
                        </a:rPr>
                        <a:t> </a:t>
                      </a:r>
                      <a:r>
                        <a:rPr lang="en-US" altLang="zh-TW" sz="1000" b="1" dirty="0">
                          <a:latin typeface="微軟正黑體" panose="020B0604030504040204" pitchFamily="34" charset="-120"/>
                          <a:ea typeface="微軟正黑體" panose="020B0604030504040204" pitchFamily="34" charset="-120"/>
                        </a:rPr>
                        <a:t>0.6</a:t>
                      </a:r>
                      <a:r>
                        <a:rPr lang="zh-TW" altLang="en-US" sz="1000" b="1" dirty="0">
                          <a:latin typeface="微軟正黑體" panose="020B0604030504040204" pitchFamily="34" charset="-120"/>
                          <a:ea typeface="微軟正黑體" panose="020B0604030504040204" pitchFamily="34" charset="-120"/>
                        </a:rPr>
                        <a:t> 的日數占比</a:t>
                      </a:r>
                    </a:p>
                  </a:txBody>
                  <a:tcPr anchor="ctr"/>
                </a:tc>
                <a:tc>
                  <a:txBody>
                    <a:bodyPr/>
                    <a:lstStyle/>
                    <a:p>
                      <a:pPr algn="ctr"/>
                      <a:r>
                        <a:rPr lang="en-US" altLang="zh-TW" sz="1000" b="1" dirty="0">
                          <a:latin typeface="微軟正黑體" panose="020B0604030504040204" pitchFamily="34" charset="-120"/>
                          <a:ea typeface="微軟正黑體" panose="020B0604030504040204" pitchFamily="34" charset="-120"/>
                        </a:rPr>
                        <a:t>72.28</a:t>
                      </a:r>
                      <a:r>
                        <a:rPr lang="zh-TW" altLang="en-US" sz="1000" b="1" dirty="0">
                          <a:latin typeface="微軟正黑體" panose="020B0604030504040204" pitchFamily="34" charset="-120"/>
                          <a:ea typeface="微軟正黑體" panose="020B0604030504040204" pitchFamily="34" charset="-120"/>
                        </a:rPr>
                        <a:t> </a:t>
                      </a:r>
                      <a:r>
                        <a:rPr lang="en-US" altLang="zh-TW" sz="1000" b="1" dirty="0">
                          <a:latin typeface="微軟正黑體" panose="020B0604030504040204" pitchFamily="34" charset="-120"/>
                          <a:ea typeface="微軟正黑體" panose="020B0604030504040204" pitchFamily="34" charset="-120"/>
                        </a:rPr>
                        <a:t>%</a:t>
                      </a:r>
                      <a:endParaRPr lang="zh-TW" altLang="en-US" sz="1000"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000" b="1" dirty="0">
                          <a:latin typeface="微軟正黑體" panose="020B0604030504040204" pitchFamily="34" charset="-120"/>
                          <a:ea typeface="微軟正黑體" panose="020B0604030504040204" pitchFamily="34" charset="-120"/>
                        </a:rPr>
                        <a:t>88.66 %</a:t>
                      </a:r>
                      <a:endParaRPr lang="zh-TW" altLang="en-US" sz="1000"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000" b="1" dirty="0">
                          <a:latin typeface="微軟正黑體" panose="020B0604030504040204" pitchFamily="34" charset="-120"/>
                          <a:ea typeface="微軟正黑體" panose="020B0604030504040204" pitchFamily="34" charset="-120"/>
                        </a:rPr>
                        <a:t>18.58 %</a:t>
                      </a:r>
                      <a:endParaRPr lang="zh-TW" altLang="en-US" sz="1000" b="1"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2380185647"/>
                  </a:ext>
                </a:extLst>
              </a:tr>
              <a:tr h="329803">
                <a:tc>
                  <a:txBody>
                    <a:bodyPr/>
                    <a:lstStyle/>
                    <a:p>
                      <a:pPr marL="0" marR="0" lvl="0" indent="0" algn="ctr" defTabSz="684530" rtl="0" eaLnBrk="1" fontAlgn="auto" latinLnBrk="0" hangingPunct="1">
                        <a:lnSpc>
                          <a:spcPct val="100000"/>
                        </a:lnSpc>
                        <a:spcBef>
                          <a:spcPts val="0"/>
                        </a:spcBef>
                        <a:spcAft>
                          <a:spcPts val="0"/>
                        </a:spcAft>
                        <a:buClrTx/>
                        <a:buSzTx/>
                        <a:buFontTx/>
                        <a:buNone/>
                        <a:tabLst/>
                        <a:defRPr/>
                      </a:pPr>
                      <a:r>
                        <a:rPr lang="zh-TW" altLang="en-US" sz="1000" b="1" dirty="0">
                          <a:latin typeface="微軟正黑體" panose="020B0604030504040204" pitchFamily="34" charset="-120"/>
                          <a:ea typeface="微軟正黑體" panose="020B0604030504040204" pitchFamily="34" charset="-120"/>
                        </a:rPr>
                        <a:t>正常平倉率 </a:t>
                      </a:r>
                      <a:r>
                        <a:rPr lang="en-US" altLang="zh-TW" sz="1000" b="1" dirty="0">
                          <a:latin typeface="微軟正黑體" panose="020B0604030504040204" pitchFamily="34" charset="-120"/>
                          <a:ea typeface="微軟正黑體" panose="020B0604030504040204" pitchFamily="34" charset="-120"/>
                        </a:rPr>
                        <a:t>&gt;</a:t>
                      </a:r>
                      <a:r>
                        <a:rPr lang="zh-TW" altLang="en-US" sz="1000" b="1" dirty="0">
                          <a:latin typeface="微軟正黑體" panose="020B0604030504040204" pitchFamily="34" charset="-120"/>
                          <a:ea typeface="微軟正黑體" panose="020B0604030504040204" pitchFamily="34" charset="-120"/>
                        </a:rPr>
                        <a:t> </a:t>
                      </a:r>
                      <a:r>
                        <a:rPr lang="en-US" altLang="zh-TW" sz="1000" b="1" dirty="0">
                          <a:latin typeface="微軟正黑體" panose="020B0604030504040204" pitchFamily="34" charset="-120"/>
                          <a:ea typeface="微軟正黑體" panose="020B0604030504040204" pitchFamily="34" charset="-120"/>
                        </a:rPr>
                        <a:t>0.6</a:t>
                      </a:r>
                      <a:r>
                        <a:rPr lang="zh-TW" altLang="en-US" sz="1000" b="1" dirty="0">
                          <a:latin typeface="微軟正黑體" panose="020B0604030504040204" pitchFamily="34" charset="-120"/>
                          <a:ea typeface="微軟正黑體" panose="020B0604030504040204" pitchFamily="34" charset="-120"/>
                        </a:rPr>
                        <a:t> 的日均獲利</a:t>
                      </a:r>
                    </a:p>
                  </a:txBody>
                  <a:tcPr anchor="ctr"/>
                </a:tc>
                <a:tc>
                  <a:txBody>
                    <a:bodyPr/>
                    <a:lstStyle/>
                    <a:p>
                      <a:pPr algn="ctr"/>
                      <a:r>
                        <a:rPr lang="en-US" altLang="zh-TW" sz="1000" b="1" dirty="0">
                          <a:latin typeface="微軟正黑體" panose="020B0604030504040204" pitchFamily="34" charset="-120"/>
                          <a:ea typeface="微軟正黑體" panose="020B0604030504040204" pitchFamily="34" charset="-120"/>
                        </a:rPr>
                        <a:t>326.08</a:t>
                      </a:r>
                      <a:endParaRPr lang="zh-TW" altLang="en-US" sz="1000"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000" b="1" dirty="0">
                          <a:latin typeface="微軟正黑體" panose="020B0604030504040204" pitchFamily="34" charset="-120"/>
                          <a:ea typeface="微軟正黑體" panose="020B0604030504040204" pitchFamily="34" charset="-120"/>
                        </a:rPr>
                        <a:t>84.37</a:t>
                      </a:r>
                      <a:endParaRPr lang="zh-TW" altLang="en-US" sz="1000"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000" b="1" dirty="0">
                          <a:latin typeface="微軟正黑體" panose="020B0604030504040204" pitchFamily="34" charset="-120"/>
                          <a:ea typeface="微軟正黑體" panose="020B0604030504040204" pitchFamily="34" charset="-120"/>
                        </a:rPr>
                        <a:t>404.81</a:t>
                      </a:r>
                      <a:endParaRPr lang="zh-TW" altLang="en-US" sz="1000" b="1"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1487688140"/>
                  </a:ext>
                </a:extLst>
              </a:tr>
              <a:tr h="329803">
                <a:tc>
                  <a:txBody>
                    <a:bodyPr/>
                    <a:lstStyle/>
                    <a:p>
                      <a:pPr marL="0" marR="0" lvl="0" indent="0" algn="ctr" defTabSz="684530" rtl="0" eaLnBrk="1" fontAlgn="auto" latinLnBrk="0" hangingPunct="1">
                        <a:lnSpc>
                          <a:spcPct val="100000"/>
                        </a:lnSpc>
                        <a:spcBef>
                          <a:spcPts val="0"/>
                        </a:spcBef>
                        <a:spcAft>
                          <a:spcPts val="0"/>
                        </a:spcAft>
                        <a:buClrTx/>
                        <a:buSzTx/>
                        <a:buFontTx/>
                        <a:buNone/>
                        <a:tabLst/>
                        <a:defRPr/>
                      </a:pPr>
                      <a:r>
                        <a:rPr lang="zh-TW" altLang="en-US" sz="1000" b="1" dirty="0">
                          <a:latin typeface="微軟正黑體" panose="020B0604030504040204" pitchFamily="34" charset="-120"/>
                          <a:ea typeface="微軟正黑體" panose="020B0604030504040204" pitchFamily="34" charset="-120"/>
                        </a:rPr>
                        <a:t>正常平倉率 </a:t>
                      </a:r>
                      <a:r>
                        <a:rPr lang="en-US" altLang="zh-TW" sz="1000" b="1" dirty="0">
                          <a:latin typeface="微軟正黑體" panose="020B0604030504040204" pitchFamily="34" charset="-120"/>
                          <a:ea typeface="微軟正黑體" panose="020B0604030504040204" pitchFamily="34" charset="-120"/>
                        </a:rPr>
                        <a:t>&lt;</a:t>
                      </a:r>
                      <a:r>
                        <a:rPr lang="zh-TW" altLang="en-US" sz="1000" b="1" dirty="0">
                          <a:latin typeface="微軟正黑體" panose="020B0604030504040204" pitchFamily="34" charset="-120"/>
                          <a:ea typeface="微軟正黑體" panose="020B0604030504040204" pitchFamily="34" charset="-120"/>
                        </a:rPr>
                        <a:t> </a:t>
                      </a:r>
                      <a:r>
                        <a:rPr lang="en-US" altLang="zh-TW" sz="1000" b="1" dirty="0">
                          <a:latin typeface="微軟正黑體" panose="020B0604030504040204" pitchFamily="34" charset="-120"/>
                          <a:ea typeface="微軟正黑體" panose="020B0604030504040204" pitchFamily="34" charset="-120"/>
                        </a:rPr>
                        <a:t>0.6</a:t>
                      </a:r>
                      <a:r>
                        <a:rPr lang="zh-TW" altLang="en-US" sz="1000" b="1" dirty="0">
                          <a:latin typeface="微軟正黑體" panose="020B0604030504040204" pitchFamily="34" charset="-120"/>
                          <a:ea typeface="微軟正黑體" panose="020B0604030504040204" pitchFamily="34" charset="-120"/>
                        </a:rPr>
                        <a:t> 的日數占比</a:t>
                      </a:r>
                    </a:p>
                  </a:txBody>
                  <a:tcPr anchor="ctr"/>
                </a:tc>
                <a:tc>
                  <a:txBody>
                    <a:bodyPr/>
                    <a:lstStyle/>
                    <a:p>
                      <a:pPr algn="ctr"/>
                      <a:r>
                        <a:rPr lang="en-US" altLang="zh-TW" sz="1000" b="1" dirty="0">
                          <a:latin typeface="微軟正黑體" panose="020B0604030504040204" pitchFamily="34" charset="-120"/>
                          <a:ea typeface="微軟正黑體" panose="020B0604030504040204" pitchFamily="34" charset="-120"/>
                        </a:rPr>
                        <a:t>27.72 %</a:t>
                      </a:r>
                      <a:endParaRPr lang="zh-TW" altLang="en-US" sz="1000"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000" b="1" dirty="0">
                          <a:latin typeface="微軟正黑體" panose="020B0604030504040204" pitchFamily="34" charset="-120"/>
                          <a:ea typeface="微軟正黑體" panose="020B0604030504040204" pitchFamily="34" charset="-120"/>
                        </a:rPr>
                        <a:t>11.34 %</a:t>
                      </a:r>
                      <a:endParaRPr lang="zh-TW" altLang="en-US" sz="1000"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000" b="1" dirty="0">
                          <a:latin typeface="微軟正黑體" panose="020B0604030504040204" pitchFamily="34" charset="-120"/>
                          <a:ea typeface="微軟正黑體" panose="020B0604030504040204" pitchFamily="34" charset="-120"/>
                        </a:rPr>
                        <a:t>81.42 %</a:t>
                      </a:r>
                      <a:endParaRPr lang="zh-TW" altLang="en-US" sz="1000" b="1"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424835114"/>
                  </a:ext>
                </a:extLst>
              </a:tr>
              <a:tr h="329803">
                <a:tc>
                  <a:txBody>
                    <a:bodyPr/>
                    <a:lstStyle/>
                    <a:p>
                      <a:pPr marL="0" marR="0" lvl="0" indent="0" algn="ctr" defTabSz="684530" rtl="0" eaLnBrk="1" fontAlgn="auto" latinLnBrk="0" hangingPunct="1">
                        <a:lnSpc>
                          <a:spcPct val="100000"/>
                        </a:lnSpc>
                        <a:spcBef>
                          <a:spcPts val="0"/>
                        </a:spcBef>
                        <a:spcAft>
                          <a:spcPts val="0"/>
                        </a:spcAft>
                        <a:buClrTx/>
                        <a:buSzTx/>
                        <a:buFontTx/>
                        <a:buNone/>
                        <a:tabLst/>
                        <a:defRPr/>
                      </a:pPr>
                      <a:r>
                        <a:rPr lang="zh-TW" altLang="en-US" sz="1000" b="1" dirty="0">
                          <a:latin typeface="微軟正黑體" panose="020B0604030504040204" pitchFamily="34" charset="-120"/>
                          <a:ea typeface="微軟正黑體" panose="020B0604030504040204" pitchFamily="34" charset="-120"/>
                        </a:rPr>
                        <a:t>正常平倉率 </a:t>
                      </a:r>
                      <a:r>
                        <a:rPr lang="en-US" altLang="zh-TW" sz="1000" b="1" dirty="0">
                          <a:latin typeface="微軟正黑體" panose="020B0604030504040204" pitchFamily="34" charset="-120"/>
                          <a:ea typeface="微軟正黑體" panose="020B0604030504040204" pitchFamily="34" charset="-120"/>
                        </a:rPr>
                        <a:t>&lt;</a:t>
                      </a:r>
                      <a:r>
                        <a:rPr lang="zh-TW" altLang="en-US" sz="1000" b="1" dirty="0">
                          <a:latin typeface="微軟正黑體" panose="020B0604030504040204" pitchFamily="34" charset="-120"/>
                          <a:ea typeface="微軟正黑體" panose="020B0604030504040204" pitchFamily="34" charset="-120"/>
                        </a:rPr>
                        <a:t> </a:t>
                      </a:r>
                      <a:r>
                        <a:rPr lang="en-US" altLang="zh-TW" sz="1000" b="1" dirty="0">
                          <a:latin typeface="微軟正黑體" panose="020B0604030504040204" pitchFamily="34" charset="-120"/>
                          <a:ea typeface="微軟正黑體" panose="020B0604030504040204" pitchFamily="34" charset="-120"/>
                        </a:rPr>
                        <a:t>0.6</a:t>
                      </a:r>
                      <a:r>
                        <a:rPr lang="zh-TW" altLang="en-US" sz="1000" b="1" dirty="0">
                          <a:latin typeface="微軟正黑體" panose="020B0604030504040204" pitchFamily="34" charset="-120"/>
                          <a:ea typeface="微軟正黑體" panose="020B0604030504040204" pitchFamily="34" charset="-120"/>
                        </a:rPr>
                        <a:t> 的日均獲利</a:t>
                      </a:r>
                    </a:p>
                  </a:txBody>
                  <a:tcPr anchor="ctr"/>
                </a:tc>
                <a:tc>
                  <a:txBody>
                    <a:bodyPr/>
                    <a:lstStyle/>
                    <a:p>
                      <a:pPr algn="ctr"/>
                      <a:r>
                        <a:rPr lang="en-US" altLang="zh-TW" sz="1000" b="1" dirty="0">
                          <a:solidFill>
                            <a:srgbClr val="FF0000"/>
                          </a:solidFill>
                          <a:latin typeface="微軟正黑體" panose="020B0604030504040204" pitchFamily="34" charset="-120"/>
                          <a:ea typeface="微軟正黑體" panose="020B0604030504040204" pitchFamily="34" charset="-120"/>
                        </a:rPr>
                        <a:t>-2115.46</a:t>
                      </a:r>
                      <a:endParaRPr lang="zh-TW" altLang="en-US" sz="1000" b="1" dirty="0">
                        <a:solidFill>
                          <a:srgbClr val="FF0000"/>
                        </a:solidFill>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000" b="1" dirty="0">
                          <a:solidFill>
                            <a:srgbClr val="FF0000"/>
                          </a:solidFill>
                          <a:latin typeface="微軟正黑體" panose="020B0604030504040204" pitchFamily="34" charset="-120"/>
                          <a:ea typeface="微軟正黑體" panose="020B0604030504040204" pitchFamily="34" charset="-120"/>
                        </a:rPr>
                        <a:t>-2775.16</a:t>
                      </a:r>
                      <a:endParaRPr lang="zh-TW" altLang="en-US" sz="1000" b="1" dirty="0">
                        <a:solidFill>
                          <a:srgbClr val="FF0000"/>
                        </a:solidFill>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000" b="1" dirty="0">
                          <a:solidFill>
                            <a:srgbClr val="FF0000"/>
                          </a:solidFill>
                          <a:latin typeface="微軟正黑體" panose="020B0604030504040204" pitchFamily="34" charset="-120"/>
                          <a:ea typeface="微軟正黑體" panose="020B0604030504040204" pitchFamily="34" charset="-120"/>
                        </a:rPr>
                        <a:t>-230.96</a:t>
                      </a:r>
                      <a:endParaRPr lang="zh-TW" altLang="en-US" sz="1000" b="1" dirty="0">
                        <a:solidFill>
                          <a:srgbClr val="FF0000"/>
                        </a:solidFill>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1023821299"/>
                  </a:ext>
                </a:extLst>
              </a:tr>
            </a:tbl>
          </a:graphicData>
        </a:graphic>
      </p:graphicFrame>
      <p:sp>
        <p:nvSpPr>
          <p:cNvPr id="12" name="文字方塊 11">
            <a:extLst>
              <a:ext uri="{FF2B5EF4-FFF2-40B4-BE49-F238E27FC236}">
                <a16:creationId xmlns:a16="http://schemas.microsoft.com/office/drawing/2014/main" id="{B5396D4C-53CC-4E05-8B2A-D29349179D95}"/>
              </a:ext>
            </a:extLst>
          </p:cNvPr>
          <p:cNvSpPr txBox="1"/>
          <p:nvPr/>
        </p:nvSpPr>
        <p:spPr>
          <a:xfrm>
            <a:off x="6525787" y="2819838"/>
            <a:ext cx="2438701" cy="2123658"/>
          </a:xfrm>
          <a:prstGeom prst="rect">
            <a:avLst/>
          </a:prstGeom>
          <a:noFill/>
        </p:spPr>
        <p:txBody>
          <a:bodyPr wrap="square" rtlCol="0">
            <a:spAutoFit/>
          </a:bodyPr>
          <a:lstStyle/>
          <a:p>
            <a:pPr marL="228600" indent="-228600" algn="just">
              <a:buAutoNum type="arabicPeriod"/>
            </a:pPr>
            <a:r>
              <a:rPr lang="zh-TW" altLang="en-US" sz="1100" b="1" dirty="0">
                <a:latin typeface="微軟正黑體" panose="020B0604030504040204" pitchFamily="34" charset="-120"/>
                <a:ea typeface="微軟正黑體" panose="020B0604030504040204" pitchFamily="34" charset="-120"/>
              </a:rPr>
              <a:t>關注 </a:t>
            </a:r>
            <a:r>
              <a:rPr lang="en-US" altLang="zh-TW" sz="1100" b="1" dirty="0">
                <a:latin typeface="微軟正黑體" panose="020B0604030504040204" pitchFamily="34" charset="-120"/>
                <a:ea typeface="微軟正黑體" panose="020B0604030504040204" pitchFamily="34" charset="-120"/>
              </a:rPr>
              <a:t>Model 2</a:t>
            </a:r>
            <a:r>
              <a:rPr lang="zh-TW" altLang="en-US" sz="1100" b="1" dirty="0">
                <a:latin typeface="微軟正黑體" panose="020B0604030504040204" pitchFamily="34" charset="-120"/>
                <a:ea typeface="微軟正黑體" panose="020B0604030504040204" pitchFamily="34" charset="-120"/>
              </a:rPr>
              <a:t> 的正常平倉率的部分，雖然正常平倉率超過 </a:t>
            </a:r>
            <a:r>
              <a:rPr lang="en-US" altLang="zh-TW" sz="1100" b="1" dirty="0">
                <a:latin typeface="微軟正黑體" panose="020B0604030504040204" pitchFamily="34" charset="-120"/>
                <a:ea typeface="微軟正黑體" panose="020B0604030504040204" pitchFamily="34" charset="-120"/>
              </a:rPr>
              <a:t>6</a:t>
            </a:r>
            <a:r>
              <a:rPr lang="zh-TW" altLang="en-US" sz="1100" b="1" dirty="0">
                <a:latin typeface="微軟正黑體" panose="020B0604030504040204" pitchFamily="34" charset="-120"/>
                <a:ea typeface="微軟正黑體" panose="020B0604030504040204" pitchFamily="34" charset="-120"/>
              </a:rPr>
              <a:t> 成的日數驟減，但因為具有時間趨勢項的關係，強制平倉並不代表一定會虧損，因此雖然日數差距甚大，但日均獲利的差距卻縮小了。</a:t>
            </a:r>
            <a:endParaRPr lang="en-US" altLang="zh-TW" sz="1100" b="1" dirty="0">
              <a:latin typeface="微軟正黑體" panose="020B0604030504040204" pitchFamily="34" charset="-120"/>
              <a:ea typeface="微軟正黑體" panose="020B0604030504040204" pitchFamily="34" charset="-120"/>
            </a:endParaRPr>
          </a:p>
          <a:p>
            <a:pPr marL="228600" indent="-228600" algn="just">
              <a:buAutoNum type="arabicPeriod"/>
            </a:pPr>
            <a:endParaRPr lang="en-US" altLang="zh-TW" sz="1100" b="1" dirty="0">
              <a:latin typeface="微軟正黑體" panose="020B0604030504040204" pitchFamily="34" charset="-120"/>
              <a:ea typeface="微軟正黑體" panose="020B0604030504040204" pitchFamily="34" charset="-120"/>
            </a:endParaRPr>
          </a:p>
          <a:p>
            <a:pPr marL="228600" indent="-228600" algn="just">
              <a:buAutoNum type="arabicPeriod"/>
            </a:pPr>
            <a:r>
              <a:rPr lang="en-US" altLang="zh-TW" sz="1100" b="1" dirty="0">
                <a:latin typeface="微軟正黑體" panose="020B0604030504040204" pitchFamily="34" charset="-120"/>
                <a:ea typeface="微軟正黑體" panose="020B0604030504040204" pitchFamily="34" charset="-120"/>
              </a:rPr>
              <a:t>Model 1</a:t>
            </a:r>
            <a:r>
              <a:rPr lang="zh-TW" altLang="en-US" sz="1100" b="1" dirty="0">
                <a:latin typeface="微軟正黑體" panose="020B0604030504040204" pitchFamily="34" charset="-120"/>
                <a:ea typeface="微軟正黑體" panose="020B0604030504040204" pitchFamily="34" charset="-120"/>
              </a:rPr>
              <a:t> 在資料集內的占比高達 </a:t>
            </a:r>
            <a:r>
              <a:rPr lang="en-US" altLang="zh-TW" sz="1100" b="1" dirty="0">
                <a:latin typeface="微軟正黑體" panose="020B0604030504040204" pitchFamily="34" charset="-120"/>
                <a:ea typeface="微軟正黑體" panose="020B0604030504040204" pitchFamily="34" charset="-120"/>
              </a:rPr>
              <a:t>7 </a:t>
            </a:r>
            <a:r>
              <a:rPr lang="zh-TW" altLang="en-US" sz="1100" b="1" dirty="0">
                <a:latin typeface="微軟正黑體" panose="020B0604030504040204" pitchFamily="34" charset="-120"/>
                <a:ea typeface="微軟正黑體" panose="020B0604030504040204" pitchFamily="34" charset="-120"/>
              </a:rPr>
              <a:t>成，因此</a:t>
            </a:r>
            <a:r>
              <a:rPr lang="en-US" altLang="zh-TW" sz="1100" b="1" dirty="0">
                <a:latin typeface="微軟正黑體" panose="020B0604030504040204" pitchFamily="34" charset="-120"/>
                <a:ea typeface="微軟正黑體" panose="020B0604030504040204" pitchFamily="34" charset="-120"/>
              </a:rPr>
              <a:t>Model 1 + 2</a:t>
            </a:r>
            <a:r>
              <a:rPr lang="zh-TW" altLang="en-US" sz="1100" b="1" dirty="0">
                <a:latin typeface="微軟正黑體" panose="020B0604030504040204" pitchFamily="34" charset="-120"/>
                <a:ea typeface="微軟正黑體" panose="020B0604030504040204" pitchFamily="34" charset="-120"/>
              </a:rPr>
              <a:t> 的結果會向 </a:t>
            </a:r>
            <a:r>
              <a:rPr lang="en-US" altLang="zh-TW" sz="1100" b="1" dirty="0">
                <a:latin typeface="微軟正黑體" panose="020B0604030504040204" pitchFamily="34" charset="-120"/>
                <a:ea typeface="微軟正黑體" panose="020B0604030504040204" pitchFamily="34" charset="-120"/>
              </a:rPr>
              <a:t>Model 1</a:t>
            </a:r>
            <a:r>
              <a:rPr lang="zh-TW" altLang="en-US" sz="1100" b="1" dirty="0">
                <a:latin typeface="微軟正黑體" panose="020B0604030504040204" pitchFamily="34" charset="-120"/>
                <a:ea typeface="微軟正黑體" panose="020B0604030504040204" pitchFamily="34" charset="-120"/>
              </a:rPr>
              <a:t>靠攏，而 </a:t>
            </a:r>
            <a:r>
              <a:rPr lang="en-US" altLang="zh-TW" sz="1100" b="1" dirty="0">
                <a:latin typeface="微軟正黑體" panose="020B0604030504040204" pitchFamily="34" charset="-120"/>
                <a:ea typeface="微軟正黑體" panose="020B0604030504040204" pitchFamily="34" charset="-120"/>
              </a:rPr>
              <a:t>Model 1 </a:t>
            </a:r>
            <a:r>
              <a:rPr lang="zh-TW" altLang="en-US" sz="1100" b="1" dirty="0">
                <a:latin typeface="微軟正黑體" panose="020B0604030504040204" pitchFamily="34" charset="-120"/>
                <a:ea typeface="微軟正黑體" panose="020B0604030504040204" pitchFamily="34" charset="-120"/>
              </a:rPr>
              <a:t>當中，獲利與虧損的巨大差異導至了整體獲利為負的結果。</a:t>
            </a:r>
          </a:p>
        </p:txBody>
      </p:sp>
    </p:spTree>
    <p:extLst>
      <p:ext uri="{BB962C8B-B14F-4D97-AF65-F5344CB8AC3E}">
        <p14:creationId xmlns:p14="http://schemas.microsoft.com/office/powerpoint/2010/main" val="274738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5585" y="191135"/>
            <a:ext cx="8568055" cy="461645"/>
            <a:chOff x="371" y="301"/>
            <a:chExt cx="13493" cy="727"/>
          </a:xfrm>
        </p:grpSpPr>
        <p:sp>
          <p:nvSpPr>
            <p:cNvPr id="4" name="箭头: V 形 3"/>
            <p:cNvSpPr/>
            <p:nvPr/>
          </p:nvSpPr>
          <p:spPr>
            <a:xfrm>
              <a:off x="713" y="514"/>
              <a:ext cx="419" cy="485"/>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 name="箭头: V 形 4"/>
            <p:cNvSpPr/>
            <p:nvPr/>
          </p:nvSpPr>
          <p:spPr>
            <a:xfrm>
              <a:off x="1014"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cxnSp>
          <p:nvCxnSpPr>
            <p:cNvPr id="7" name="直接连接符 6"/>
            <p:cNvCxnSpPr/>
            <p:nvPr/>
          </p:nvCxnSpPr>
          <p:spPr>
            <a:xfrm>
              <a:off x="1609" y="992"/>
              <a:ext cx="1225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609" y="301"/>
              <a:ext cx="4916" cy="727"/>
            </a:xfrm>
            <a:prstGeom prst="rect">
              <a:avLst/>
            </a:prstGeom>
            <a:noFill/>
          </p:spPr>
          <p:txBody>
            <a:bodyPr wrap="none" rtlCol="0" anchor="ctr">
              <a:spAutoFit/>
            </a:bodyPr>
            <a:lstStyle/>
            <a:p>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(1) </a:t>
              </a:r>
              <a:r>
                <a:rPr lang="zh-TW"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單檔股票當沖交易</a:t>
              </a:r>
              <a:endParaRPr lang="zh-CN"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9" name="箭头: V 形 8"/>
            <p:cNvSpPr/>
            <p:nvPr/>
          </p:nvSpPr>
          <p:spPr>
            <a:xfrm>
              <a:off x="371"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6" name="文字方塊 5">
            <a:extLst>
              <a:ext uri="{FF2B5EF4-FFF2-40B4-BE49-F238E27FC236}">
                <a16:creationId xmlns:a16="http://schemas.microsoft.com/office/drawing/2014/main" id="{2C246C3A-2135-60F1-8B90-D513E93BC983}"/>
              </a:ext>
            </a:extLst>
          </p:cNvPr>
          <p:cNvSpPr txBox="1"/>
          <p:nvPr/>
        </p:nvSpPr>
        <p:spPr>
          <a:xfrm>
            <a:off x="373842" y="906899"/>
            <a:ext cx="6286389" cy="369332"/>
          </a:xfrm>
          <a:prstGeom prst="rect">
            <a:avLst/>
          </a:prstGeom>
          <a:noFill/>
        </p:spPr>
        <p:txBody>
          <a:bodyPr wrap="square">
            <a:spAutoFit/>
          </a:bodyPr>
          <a:lstStyle/>
          <a:p>
            <a:r>
              <a:rPr lang="en-US" altLang="zh-CN"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iii.</a:t>
            </a:r>
            <a:r>
              <a:rPr lang="zh-TW" altLang="en-US"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en-US" altLang="zh-TW"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S&amp;P500 </a:t>
            </a:r>
            <a:r>
              <a:rPr lang="zh-TW"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成分股估計期間改為 </a:t>
            </a:r>
            <a:r>
              <a:rPr lang="en-US" altLang="zh-TW"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200 </a:t>
            </a:r>
            <a:r>
              <a:rPr lang="zh-TW"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分鐘之介紹</a:t>
            </a:r>
            <a:endParaRPr lang="zh-CN"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14" name="文字方塊 13">
            <a:extLst>
              <a:ext uri="{FF2B5EF4-FFF2-40B4-BE49-F238E27FC236}">
                <a16:creationId xmlns:a16="http://schemas.microsoft.com/office/drawing/2014/main" id="{60811D0E-A91E-4AE9-803F-611F92E02A3F}"/>
              </a:ext>
            </a:extLst>
          </p:cNvPr>
          <p:cNvSpPr txBox="1"/>
          <p:nvPr/>
        </p:nvSpPr>
        <p:spPr>
          <a:xfrm>
            <a:off x="624969" y="1400827"/>
            <a:ext cx="7894062" cy="2274405"/>
          </a:xfrm>
          <a:prstGeom prst="rect">
            <a:avLst/>
          </a:prstGeom>
          <a:noFill/>
        </p:spPr>
        <p:txBody>
          <a:bodyPr wrap="square">
            <a:spAutoFit/>
          </a:bodyPr>
          <a:lstStyle/>
          <a:p>
            <a:pPr marL="342900" indent="-342900" algn="just">
              <a:lnSpc>
                <a:spcPct val="150000"/>
              </a:lnSpc>
              <a:buAutoNum type="arabicPeriod"/>
            </a:pP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在檢查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S&amp;P500 </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成分股的對數價格時間序列的時候，我們發現有許多的對數價格時間序列在交易期間的前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50 </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分鐘會出現結構改變的情況，因此我們想透過將原先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150 </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分鐘的估計期間改為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200 </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分鐘，將這些出現結構改變的時間包含進估計期間進行模型適配，並希望透過這樣的方式消除在交易期間前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50 </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分鐘出現結構改變所造成的影響。</a:t>
            </a:r>
            <a:endPar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marL="342900" indent="-342900" algn="just">
              <a:lnSpc>
                <a:spcPct val="150000"/>
              </a:lnSpc>
              <a:buAutoNum type="arabicPeriod"/>
            </a:pPr>
            <a:endPar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marL="342900" indent="-342900" algn="just">
              <a:lnSpc>
                <a:spcPct val="150000"/>
              </a:lnSpc>
              <a:buAutoNum type="arabicPeriod"/>
            </a:pP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對於美股來說，盤中時長有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390 </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分鐘，扣除了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16 </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分鐘的盤前刪除和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200 </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分鐘的估計期間後，仍然存有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174 </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分鐘的交易期間可以進行交易，而對於台股來說若將估計期間的時間改為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200 </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分鐘，會壓縮過多交易期間的時長並且超過我們所設定的最後開倉時間導致無法進行交易。</a:t>
            </a:r>
          </a:p>
        </p:txBody>
      </p:sp>
    </p:spTree>
    <p:extLst>
      <p:ext uri="{BB962C8B-B14F-4D97-AF65-F5344CB8AC3E}">
        <p14:creationId xmlns:p14="http://schemas.microsoft.com/office/powerpoint/2010/main" val="1545296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5585" y="191135"/>
            <a:ext cx="8568055" cy="461645"/>
            <a:chOff x="371" y="301"/>
            <a:chExt cx="13493" cy="727"/>
          </a:xfrm>
        </p:grpSpPr>
        <p:sp>
          <p:nvSpPr>
            <p:cNvPr id="4" name="箭头: V 形 3"/>
            <p:cNvSpPr/>
            <p:nvPr/>
          </p:nvSpPr>
          <p:spPr>
            <a:xfrm>
              <a:off x="713" y="514"/>
              <a:ext cx="419" cy="485"/>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 name="箭头: V 形 4"/>
            <p:cNvSpPr/>
            <p:nvPr/>
          </p:nvSpPr>
          <p:spPr>
            <a:xfrm>
              <a:off x="1014"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cxnSp>
          <p:nvCxnSpPr>
            <p:cNvPr id="7" name="直接连接符 6"/>
            <p:cNvCxnSpPr/>
            <p:nvPr/>
          </p:nvCxnSpPr>
          <p:spPr>
            <a:xfrm>
              <a:off x="1609" y="992"/>
              <a:ext cx="1225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609" y="301"/>
              <a:ext cx="4916" cy="727"/>
            </a:xfrm>
            <a:prstGeom prst="rect">
              <a:avLst/>
            </a:prstGeom>
            <a:noFill/>
          </p:spPr>
          <p:txBody>
            <a:bodyPr wrap="none" rtlCol="0" anchor="ctr">
              <a:spAutoFit/>
            </a:bodyPr>
            <a:lstStyle/>
            <a:p>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(1) </a:t>
              </a:r>
              <a:r>
                <a:rPr lang="zh-TW"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單檔股票當沖交易</a:t>
              </a:r>
              <a:endParaRPr lang="zh-CN"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9" name="箭头: V 形 8"/>
            <p:cNvSpPr/>
            <p:nvPr/>
          </p:nvSpPr>
          <p:spPr>
            <a:xfrm>
              <a:off x="371"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6" name="文字方塊 5">
            <a:extLst>
              <a:ext uri="{FF2B5EF4-FFF2-40B4-BE49-F238E27FC236}">
                <a16:creationId xmlns:a16="http://schemas.microsoft.com/office/drawing/2014/main" id="{2C246C3A-2135-60F1-8B90-D513E93BC983}"/>
              </a:ext>
            </a:extLst>
          </p:cNvPr>
          <p:cNvSpPr txBox="1"/>
          <p:nvPr/>
        </p:nvSpPr>
        <p:spPr>
          <a:xfrm>
            <a:off x="373842" y="906899"/>
            <a:ext cx="6286389" cy="369332"/>
          </a:xfrm>
          <a:prstGeom prst="rect">
            <a:avLst/>
          </a:prstGeom>
          <a:noFill/>
        </p:spPr>
        <p:txBody>
          <a:bodyPr wrap="square">
            <a:spAutoFit/>
          </a:bodyPr>
          <a:lstStyle/>
          <a:p>
            <a:r>
              <a:rPr lang="en-US" altLang="zh-CN" sz="18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iv.</a:t>
            </a:r>
            <a:r>
              <a:rPr lang="zh-TW" altLang="en-US" sz="18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TW"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交錯個數篩選法</a:t>
            </a:r>
            <a:r>
              <a:rPr lang="zh-TW"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與 </a:t>
            </a:r>
            <a:r>
              <a:rPr lang="en-US" altLang="zh-TW" b="1" dirty="0" err="1">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Frobenius</a:t>
            </a:r>
            <a:r>
              <a:rPr lang="en-US" altLang="zh-TW"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TW"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範數檢驗法之</a:t>
            </a:r>
            <a:r>
              <a:rPr lang="zh-TW"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介紹</a:t>
            </a:r>
            <a:endParaRPr lang="zh-CN"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mc:AlternateContent xmlns:mc="http://schemas.openxmlformats.org/markup-compatibility/2006" xmlns:a14="http://schemas.microsoft.com/office/drawing/2010/main">
        <mc:Choice Requires="a14">
          <p:sp>
            <p:nvSpPr>
              <p:cNvPr id="14" name="文字方塊 13">
                <a:extLst>
                  <a:ext uri="{FF2B5EF4-FFF2-40B4-BE49-F238E27FC236}">
                    <a16:creationId xmlns:a16="http://schemas.microsoft.com/office/drawing/2014/main" id="{60811D0E-A91E-4AE9-803F-611F92E02A3F}"/>
                  </a:ext>
                </a:extLst>
              </p:cNvPr>
              <p:cNvSpPr txBox="1"/>
              <p:nvPr/>
            </p:nvSpPr>
            <p:spPr>
              <a:xfrm>
                <a:off x="624969" y="1400827"/>
                <a:ext cx="7894062" cy="2587118"/>
              </a:xfrm>
              <a:prstGeom prst="rect">
                <a:avLst/>
              </a:prstGeom>
              <a:noFill/>
            </p:spPr>
            <p:txBody>
              <a:bodyPr wrap="square">
                <a:spAutoFit/>
              </a:bodyPr>
              <a:lstStyle/>
              <a:p>
                <a:pPr marL="342900" indent="-342900" algn="just">
                  <a:lnSpc>
                    <a:spcPct val="150000"/>
                  </a:lnSpc>
                  <a:buAutoNum type="arabicPeriod"/>
                </a:pP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交錯個數篩選法：透過設定在估計期間的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150 </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分鐘內，對數股票價格需要通過均值達到一定的次數，確保定態模型具有足夠的穩定度後才會進行交易，若估計期內通過均值的次數並未達到設定的標準，則該股票便會被刪除並且不會進行交易。</a:t>
                </a:r>
                <a:endPar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marL="342900" indent="-342900" algn="just">
                  <a:lnSpc>
                    <a:spcPct val="150000"/>
                  </a:lnSpc>
                  <a:buAutoNum type="arabicPeriod"/>
                </a:pPr>
                <a:endPar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marL="342900" indent="-342900" algn="just">
                  <a:lnSpc>
                    <a:spcPct val="150000"/>
                  </a:lnSpc>
                  <a:buFontTx/>
                  <a:buAutoNum type="arabicPeriod"/>
                </a:pPr>
                <a:r>
                  <a:rPr lang="en-US" altLang="zh-TW" sz="1200" b="1" dirty="0" err="1">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Frobenius</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範數檢驗法：將使用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150 </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分鐘估計期適配出的定態模式與落後期數固定，再使用此定態模式與落後期數重新對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30</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149 </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分鐘的估計期進行模型參數適配，並記錄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30</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150 </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分鐘估計期的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121 </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個模型其中 </a:t>
                </a:r>
                <a14:m>
                  <m:oMath xmlns:m="http://schemas.openxmlformats.org/officeDocument/2006/math">
                    <m:sSub>
                      <m:sSubPr>
                        <m:ctrlPr>
                          <a:rPr lang="en-US" altLang="zh-TW" sz="1200" b="1" i="1">
                            <a:latin typeface="Cambria Math" panose="02040503050406030204" pitchFamily="18" charset="0"/>
                            <a:ea typeface="Microsoft JhengHei" panose="020B0604030504040204" pitchFamily="34" charset="-120"/>
                            <a:cs typeface="+mn-ea"/>
                            <a:sym typeface="思源宋体 CN Light" panose="02020300000000000000" pitchFamily="18" charset="-122"/>
                          </a:rPr>
                        </m:ctrlPr>
                      </m:sSubPr>
                      <m:e>
                        <m:r>
                          <a:rPr lang="en-US" altLang="zh-TW" sz="1200" b="1" i="1">
                            <a:latin typeface="Cambria Math" panose="02040503050406030204" pitchFamily="18" charset="0"/>
                            <a:ea typeface="Microsoft JhengHei" panose="020B0604030504040204" pitchFamily="34" charset="-120"/>
                            <a:cs typeface="+mn-ea"/>
                            <a:sym typeface="思源宋体 CN Light" panose="02020300000000000000" pitchFamily="18" charset="-122"/>
                          </a:rPr>
                          <m:t>𝒚</m:t>
                        </m:r>
                      </m:e>
                      <m:sub>
                        <m:r>
                          <a:rPr lang="en-US" altLang="zh-TW" sz="1200" b="1" i="1">
                            <a:latin typeface="Cambria Math" panose="02040503050406030204" pitchFamily="18" charset="0"/>
                            <a:ea typeface="Microsoft JhengHei" panose="020B0604030504040204" pitchFamily="34" charset="-120"/>
                            <a:cs typeface="+mn-ea"/>
                            <a:sym typeface="思源宋体 CN Light" panose="02020300000000000000" pitchFamily="18" charset="-122"/>
                          </a:rPr>
                          <m:t>𝒕</m:t>
                        </m:r>
                        <m:r>
                          <a:rPr lang="en-US" altLang="zh-TW" sz="1200" b="1" i="1">
                            <a:latin typeface="Cambria Math" panose="02040503050406030204" pitchFamily="18" charset="0"/>
                            <a:ea typeface="Microsoft JhengHei" panose="020B0604030504040204" pitchFamily="34" charset="-120"/>
                            <a:cs typeface="+mn-ea"/>
                            <a:sym typeface="思源宋体 CN Light" panose="02020300000000000000" pitchFamily="18" charset="-122"/>
                          </a:rPr>
                          <m:t>−</m:t>
                        </m:r>
                        <m:r>
                          <a:rPr lang="en-US" altLang="zh-TW" sz="1200" b="1" i="1">
                            <a:latin typeface="Cambria Math" panose="02040503050406030204" pitchFamily="18" charset="0"/>
                            <a:ea typeface="Microsoft JhengHei" panose="020B0604030504040204" pitchFamily="34" charset="-120"/>
                            <a:cs typeface="+mn-ea"/>
                            <a:sym typeface="思源宋体 CN Light" panose="02020300000000000000" pitchFamily="18" charset="-122"/>
                          </a:rPr>
                          <m:t>𝟏</m:t>
                        </m:r>
                      </m:sub>
                    </m:sSub>
                  </m:oMath>
                </a14:m>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係數的標準誤，檢查此標準誤數列中的每一項是否小於前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30 </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項的平均</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14:m>
                  <m:oMath xmlns:m="http://schemas.openxmlformats.org/officeDocument/2006/math">
                    <m:d>
                      <m:dPr>
                        <m:ctrlPr>
                          <a:rPr lang="en-US" altLang="zh-TW" sz="1200" b="1" i="1">
                            <a:latin typeface="Cambria Math" panose="02040503050406030204" pitchFamily="18" charset="0"/>
                            <a:ea typeface="Microsoft JhengHei" panose="020B0604030504040204" pitchFamily="34" charset="-120"/>
                            <a:cs typeface="+mn-ea"/>
                            <a:sym typeface="思源宋体 CN Light" panose="02020300000000000000" pitchFamily="18" charset="-122"/>
                          </a:rPr>
                        </m:ctrlPr>
                      </m:dPr>
                      <m:e>
                        <m:r>
                          <a:rPr lang="en-US" altLang="zh-TW" sz="1200" b="1" i="1">
                            <a:latin typeface="Cambria Math" panose="02040503050406030204" pitchFamily="18" charset="0"/>
                            <a:ea typeface="Microsoft JhengHei" panose="020B0604030504040204" pitchFamily="34" charset="-120"/>
                            <a:cs typeface="+mn-ea"/>
                            <a:sym typeface="思源宋体 CN Light" panose="02020300000000000000" pitchFamily="18" charset="-122"/>
                          </a:rPr>
                          <m:t>𝒔𝒕</m:t>
                        </m:r>
                        <m:sSub>
                          <m:sSubPr>
                            <m:ctrlPr>
                              <a:rPr lang="en-US" altLang="zh-TW" sz="1200" b="1" i="1">
                                <a:latin typeface="Cambria Math" panose="02040503050406030204" pitchFamily="18" charset="0"/>
                                <a:ea typeface="Microsoft JhengHei" panose="020B0604030504040204" pitchFamily="34" charset="-120"/>
                                <a:cs typeface="+mn-ea"/>
                                <a:sym typeface="思源宋体 CN Light" panose="02020300000000000000" pitchFamily="18" charset="-122"/>
                              </a:rPr>
                            </m:ctrlPr>
                          </m:sSubPr>
                          <m:e>
                            <m:r>
                              <a:rPr lang="en-US" altLang="zh-TW" sz="1200" b="1" i="1">
                                <a:latin typeface="Cambria Math" panose="02040503050406030204" pitchFamily="18" charset="0"/>
                                <a:ea typeface="Microsoft JhengHei" panose="020B0604030504040204" pitchFamily="34" charset="-120"/>
                                <a:cs typeface="+mn-ea"/>
                                <a:sym typeface="思源宋体 CN Light" panose="02020300000000000000" pitchFamily="18" charset="-122"/>
                              </a:rPr>
                              <m:t>𝒅</m:t>
                            </m:r>
                          </m:e>
                          <m:sub>
                            <m:r>
                              <a:rPr lang="en-US" altLang="zh-TW" sz="1200" b="1" i="1">
                                <a:latin typeface="Cambria Math" panose="02040503050406030204" pitchFamily="18" charset="0"/>
                                <a:ea typeface="Microsoft JhengHei" panose="020B0604030504040204" pitchFamily="34" charset="-120"/>
                                <a:cs typeface="+mn-ea"/>
                                <a:sym typeface="思源宋体 CN Light" panose="02020300000000000000" pitchFamily="18" charset="-122"/>
                              </a:rPr>
                              <m:t>𝒕</m:t>
                            </m:r>
                          </m:sub>
                        </m:sSub>
                        <m:r>
                          <a:rPr lang="en-US" altLang="zh-TW" sz="1200" b="1" i="1">
                            <a:latin typeface="Cambria Math" panose="02040503050406030204" pitchFamily="18" charset="0"/>
                            <a:ea typeface="Cambria Math" panose="02040503050406030204" pitchFamily="18" charset="0"/>
                            <a:cs typeface="+mn-ea"/>
                            <a:sym typeface="思源宋体 CN Light" panose="02020300000000000000" pitchFamily="18" charset="-122"/>
                          </a:rPr>
                          <m:t>≤</m:t>
                        </m:r>
                        <m:r>
                          <a:rPr lang="en-US" altLang="zh-TW" sz="1200" b="1" i="1">
                            <a:latin typeface="Cambria Math" panose="02040503050406030204" pitchFamily="18" charset="0"/>
                            <a:ea typeface="Cambria Math" panose="02040503050406030204" pitchFamily="18" charset="0"/>
                            <a:cs typeface="+mn-ea"/>
                            <a:sym typeface="思源宋体 CN Light" panose="02020300000000000000" pitchFamily="18" charset="-122"/>
                          </a:rPr>
                          <m:t>𝒂𝒗𝒈</m:t>
                        </m:r>
                        <m:d>
                          <m:dPr>
                            <m:ctrlPr>
                              <a:rPr lang="en-US" altLang="zh-TW" sz="1200" b="1" i="1">
                                <a:latin typeface="Cambria Math" panose="02040503050406030204" pitchFamily="18" charset="0"/>
                                <a:ea typeface="Cambria Math" panose="02040503050406030204" pitchFamily="18" charset="0"/>
                                <a:cs typeface="+mn-ea"/>
                                <a:sym typeface="思源宋体 CN Light" panose="02020300000000000000" pitchFamily="18" charset="-122"/>
                              </a:rPr>
                            </m:ctrlPr>
                          </m:dPr>
                          <m:e>
                            <m:r>
                              <a:rPr lang="en-US" altLang="zh-TW" sz="1200" b="1" i="1">
                                <a:latin typeface="Cambria Math" panose="02040503050406030204" pitchFamily="18" charset="0"/>
                                <a:ea typeface="Cambria Math" panose="02040503050406030204" pitchFamily="18" charset="0"/>
                                <a:cs typeface="+mn-ea"/>
                                <a:sym typeface="思源宋体 CN Light" panose="02020300000000000000" pitchFamily="18" charset="-122"/>
                              </a:rPr>
                              <m:t>𝒔𝒕</m:t>
                            </m:r>
                            <m:sSub>
                              <m:sSubPr>
                                <m:ctrlPr>
                                  <a:rPr lang="en-US" altLang="zh-TW" sz="1200" b="1" i="1">
                                    <a:latin typeface="Cambria Math" panose="02040503050406030204" pitchFamily="18" charset="0"/>
                                    <a:ea typeface="Cambria Math" panose="02040503050406030204" pitchFamily="18" charset="0"/>
                                    <a:cs typeface="+mn-ea"/>
                                    <a:sym typeface="思源宋体 CN Light" panose="02020300000000000000" pitchFamily="18" charset="-122"/>
                                  </a:rPr>
                                </m:ctrlPr>
                              </m:sSubPr>
                              <m:e>
                                <m:r>
                                  <a:rPr lang="en-US" altLang="zh-TW" sz="1200" b="1" i="1">
                                    <a:latin typeface="Cambria Math" panose="02040503050406030204" pitchFamily="18" charset="0"/>
                                    <a:ea typeface="Cambria Math" panose="02040503050406030204" pitchFamily="18" charset="0"/>
                                    <a:cs typeface="+mn-ea"/>
                                    <a:sym typeface="思源宋体 CN Light" panose="02020300000000000000" pitchFamily="18" charset="-122"/>
                                  </a:rPr>
                                  <m:t>𝒅</m:t>
                                </m:r>
                              </m:e>
                              <m:sub>
                                <m:r>
                                  <a:rPr lang="en-US" altLang="zh-TW" sz="1200" b="1" i="1">
                                    <a:latin typeface="Cambria Math" panose="02040503050406030204" pitchFamily="18" charset="0"/>
                                    <a:ea typeface="Cambria Math" panose="02040503050406030204" pitchFamily="18" charset="0"/>
                                    <a:cs typeface="+mn-ea"/>
                                    <a:sym typeface="思源宋体 CN Light" panose="02020300000000000000" pitchFamily="18" charset="-122"/>
                                  </a:rPr>
                                  <m:t>𝒕</m:t>
                                </m:r>
                                <m:r>
                                  <a:rPr lang="en-US" altLang="zh-TW" sz="1200" b="1" i="1">
                                    <a:latin typeface="Cambria Math" panose="02040503050406030204" pitchFamily="18" charset="0"/>
                                    <a:ea typeface="Cambria Math" panose="02040503050406030204" pitchFamily="18" charset="0"/>
                                    <a:cs typeface="+mn-ea"/>
                                    <a:sym typeface="思源宋体 CN Light" panose="02020300000000000000" pitchFamily="18" charset="-122"/>
                                  </a:rPr>
                                  <m:t>−</m:t>
                                </m:r>
                                <m:r>
                                  <a:rPr lang="en-US" altLang="zh-TW" sz="1200" b="1" i="1">
                                    <a:latin typeface="Cambria Math" panose="02040503050406030204" pitchFamily="18" charset="0"/>
                                    <a:ea typeface="Cambria Math" panose="02040503050406030204" pitchFamily="18" charset="0"/>
                                    <a:cs typeface="+mn-ea"/>
                                    <a:sym typeface="思源宋体 CN Light" panose="02020300000000000000" pitchFamily="18" charset="-122"/>
                                  </a:rPr>
                                  <m:t>𝟑𝟎</m:t>
                                </m:r>
                              </m:sub>
                            </m:sSub>
                            <m:r>
                              <a:rPr lang="en-US" altLang="zh-TW" sz="1200" b="1" i="1">
                                <a:latin typeface="Cambria Math" panose="02040503050406030204" pitchFamily="18" charset="0"/>
                                <a:ea typeface="Cambria Math" panose="02040503050406030204" pitchFamily="18" charset="0"/>
                                <a:cs typeface="+mn-ea"/>
                                <a:sym typeface="思源宋体 CN Light" panose="02020300000000000000" pitchFamily="18" charset="-122"/>
                              </a:rPr>
                              <m:t>+…+</m:t>
                            </m:r>
                            <m:r>
                              <a:rPr lang="en-US" altLang="zh-TW" sz="1200" b="1" i="1">
                                <a:latin typeface="Cambria Math" panose="02040503050406030204" pitchFamily="18" charset="0"/>
                                <a:ea typeface="Cambria Math" panose="02040503050406030204" pitchFamily="18" charset="0"/>
                                <a:cs typeface="+mn-ea"/>
                                <a:sym typeface="思源宋体 CN Light" panose="02020300000000000000" pitchFamily="18" charset="-122"/>
                              </a:rPr>
                              <m:t>𝒔𝒕</m:t>
                            </m:r>
                            <m:sSub>
                              <m:sSubPr>
                                <m:ctrlPr>
                                  <a:rPr lang="en-US" altLang="zh-TW" sz="1200" b="1" i="1">
                                    <a:latin typeface="Cambria Math" panose="02040503050406030204" pitchFamily="18" charset="0"/>
                                    <a:ea typeface="Cambria Math" panose="02040503050406030204" pitchFamily="18" charset="0"/>
                                    <a:cs typeface="+mn-ea"/>
                                    <a:sym typeface="思源宋体 CN Light" panose="02020300000000000000" pitchFamily="18" charset="-122"/>
                                  </a:rPr>
                                </m:ctrlPr>
                              </m:sSubPr>
                              <m:e>
                                <m:r>
                                  <a:rPr lang="en-US" altLang="zh-TW" sz="1200" b="1" i="1">
                                    <a:latin typeface="Cambria Math" panose="02040503050406030204" pitchFamily="18" charset="0"/>
                                    <a:ea typeface="Cambria Math" panose="02040503050406030204" pitchFamily="18" charset="0"/>
                                    <a:cs typeface="+mn-ea"/>
                                    <a:sym typeface="思源宋体 CN Light" panose="02020300000000000000" pitchFamily="18" charset="-122"/>
                                  </a:rPr>
                                  <m:t>𝒅</m:t>
                                </m:r>
                              </m:e>
                              <m:sub>
                                <m:r>
                                  <a:rPr lang="en-US" altLang="zh-TW" sz="1200" b="1" i="1">
                                    <a:latin typeface="Cambria Math" panose="02040503050406030204" pitchFamily="18" charset="0"/>
                                    <a:ea typeface="Cambria Math" panose="02040503050406030204" pitchFamily="18" charset="0"/>
                                    <a:cs typeface="+mn-ea"/>
                                    <a:sym typeface="思源宋体 CN Light" panose="02020300000000000000" pitchFamily="18" charset="-122"/>
                                  </a:rPr>
                                  <m:t>𝒕</m:t>
                                </m:r>
                                <m:r>
                                  <a:rPr lang="en-US" altLang="zh-TW" sz="1200" b="1" i="1">
                                    <a:latin typeface="Cambria Math" panose="02040503050406030204" pitchFamily="18" charset="0"/>
                                    <a:ea typeface="Cambria Math" panose="02040503050406030204" pitchFamily="18" charset="0"/>
                                    <a:cs typeface="+mn-ea"/>
                                    <a:sym typeface="思源宋体 CN Light" panose="02020300000000000000" pitchFamily="18" charset="-122"/>
                                  </a:rPr>
                                  <m:t>−</m:t>
                                </m:r>
                                <m:r>
                                  <a:rPr lang="en-US" altLang="zh-TW" sz="1200" b="1" i="1">
                                    <a:latin typeface="Cambria Math" panose="02040503050406030204" pitchFamily="18" charset="0"/>
                                    <a:ea typeface="Cambria Math" panose="02040503050406030204" pitchFamily="18" charset="0"/>
                                    <a:cs typeface="+mn-ea"/>
                                    <a:sym typeface="思源宋体 CN Light" panose="02020300000000000000" pitchFamily="18" charset="-122"/>
                                  </a:rPr>
                                  <m:t>𝟏</m:t>
                                </m:r>
                              </m:sub>
                            </m:sSub>
                          </m:e>
                        </m:d>
                      </m:e>
                    </m:d>
                  </m:oMath>
                </a14:m>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，若此標準誤數列有符合上述條件，便定義該個股的對數價格時間序列有通過 </a:t>
                </a:r>
                <a:r>
                  <a:rPr lang="en-US" altLang="zh-TW" sz="1200" b="1" dirty="0" err="1">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Frobenius</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範數檢驗法，並且表示其在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150 </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分鐘的估計期間內並未發生結構改變的情況。</a:t>
                </a:r>
                <a:endPar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mc:Choice>
        <mc:Fallback xmlns="">
          <p:sp>
            <p:nvSpPr>
              <p:cNvPr id="14" name="文字方塊 13">
                <a:extLst>
                  <a:ext uri="{FF2B5EF4-FFF2-40B4-BE49-F238E27FC236}">
                    <a16:creationId xmlns:a16="http://schemas.microsoft.com/office/drawing/2014/main" id="{60811D0E-A91E-4AE9-803F-611F92E02A3F}"/>
                  </a:ext>
                </a:extLst>
              </p:cNvPr>
              <p:cNvSpPr txBox="1">
                <a:spLocks noRot="1" noChangeAspect="1" noMove="1" noResize="1" noEditPoints="1" noAdjustHandles="1" noChangeArrowheads="1" noChangeShapeType="1" noTextEdit="1"/>
              </p:cNvSpPr>
              <p:nvPr/>
            </p:nvSpPr>
            <p:spPr>
              <a:xfrm>
                <a:off x="624969" y="1400827"/>
                <a:ext cx="7894062" cy="2587118"/>
              </a:xfrm>
              <a:prstGeom prst="rect">
                <a:avLst/>
              </a:prstGeom>
              <a:blipFill>
                <a:blip r:embed="rId3"/>
                <a:stretch>
                  <a:fillRect l="-155" r="-77" b="-943"/>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797226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a:extLst>
              <a:ext uri="{FF2B5EF4-FFF2-40B4-BE49-F238E27FC236}">
                <a16:creationId xmlns:a16="http://schemas.microsoft.com/office/drawing/2014/main" id="{8F0EC598-B123-48E3-B8E0-C1EF633BF639}"/>
              </a:ext>
            </a:extLst>
          </p:cNvPr>
          <p:cNvPicPr>
            <a:picLocks noChangeAspect="1"/>
          </p:cNvPicPr>
          <p:nvPr/>
        </p:nvPicPr>
        <p:blipFill rotWithShape="1">
          <a:blip r:embed="rId3">
            <a:extLst>
              <a:ext uri="{28A0092B-C50C-407E-A947-70E740481C1C}">
                <a14:useLocalDpi xmlns:a14="http://schemas.microsoft.com/office/drawing/2010/main" val="0"/>
              </a:ext>
            </a:extLst>
          </a:blip>
          <a:srcRect l="4454" t="7457" r="14512" b="19561"/>
          <a:stretch/>
        </p:blipFill>
        <p:spPr>
          <a:xfrm>
            <a:off x="-1" y="0"/>
            <a:ext cx="9144001" cy="5143500"/>
          </a:xfrm>
          <a:prstGeom prst="rect">
            <a:avLst/>
          </a:prstGeom>
        </p:spPr>
      </p:pic>
      <p:sp>
        <p:nvSpPr>
          <p:cNvPr id="2" name="文本框 1"/>
          <p:cNvSpPr txBox="1"/>
          <p:nvPr/>
        </p:nvSpPr>
        <p:spPr>
          <a:xfrm>
            <a:off x="531872" y="331255"/>
            <a:ext cx="1435208" cy="746356"/>
          </a:xfrm>
          <a:prstGeom prst="rect">
            <a:avLst/>
          </a:prstGeom>
          <a:noFill/>
        </p:spPr>
        <p:txBody>
          <a:bodyPr wrap="none" lIns="68520" tIns="34289" rIns="68520" bIns="34289" rtlCol="0">
            <a:spAutoFit/>
            <a:scene3d>
              <a:camera prst="orthographicFront"/>
              <a:lightRig rig="threePt" dir="t"/>
            </a:scene3d>
            <a:sp3d contourW="12700"/>
          </a:bodyPr>
          <a:lstStyle/>
          <a:p>
            <a:pPr algn="ctr" defTabSz="684530"/>
            <a:r>
              <a:rPr lang="zh-CN" altLang="en-US" sz="4400" b="1" dirty="0">
                <a:solidFill>
                  <a:schemeClr val="accent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目</a:t>
            </a:r>
            <a:r>
              <a:rPr lang="zh-TW" altLang="en-US" sz="4400" b="1" dirty="0">
                <a:solidFill>
                  <a:schemeClr val="accent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CN" altLang="en-US" sz="4400" b="1" dirty="0">
                <a:solidFill>
                  <a:schemeClr val="accent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錄</a:t>
            </a:r>
          </a:p>
        </p:txBody>
      </p:sp>
      <p:sp>
        <p:nvSpPr>
          <p:cNvPr id="18" name="文本框 5">
            <a:extLst>
              <a:ext uri="{FF2B5EF4-FFF2-40B4-BE49-F238E27FC236}">
                <a16:creationId xmlns:a16="http://schemas.microsoft.com/office/drawing/2014/main" id="{8F280CDE-A0E2-1CD8-C2EB-2FBB8CC291E4}"/>
              </a:ext>
            </a:extLst>
          </p:cNvPr>
          <p:cNvSpPr txBox="1"/>
          <p:nvPr/>
        </p:nvSpPr>
        <p:spPr>
          <a:xfrm>
            <a:off x="2170075" y="2189238"/>
            <a:ext cx="184731" cy="369332"/>
          </a:xfrm>
          <a:prstGeom prst="rect">
            <a:avLst/>
          </a:prstGeom>
          <a:noFill/>
        </p:spPr>
        <p:txBody>
          <a:bodyPr wrap="none" rtlCol="0">
            <a:spAutoFit/>
            <a:scene3d>
              <a:camera prst="orthographicFront"/>
              <a:lightRig rig="threePt" dir="t"/>
            </a:scene3d>
            <a:sp3d contourW="12700"/>
          </a:bodyPr>
          <a:lstStyle/>
          <a:p>
            <a:endParaRPr lang="zh-CN" altLang="en-US" b="1" dirty="0">
              <a:solidFill>
                <a:schemeClr val="accent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grpSp>
        <p:nvGrpSpPr>
          <p:cNvPr id="26" name="群組 25">
            <a:extLst>
              <a:ext uri="{FF2B5EF4-FFF2-40B4-BE49-F238E27FC236}">
                <a16:creationId xmlns:a16="http://schemas.microsoft.com/office/drawing/2014/main" id="{116EA522-30A4-67B5-97CF-4A05FC891BF3}"/>
              </a:ext>
            </a:extLst>
          </p:cNvPr>
          <p:cNvGrpSpPr/>
          <p:nvPr/>
        </p:nvGrpSpPr>
        <p:grpSpPr>
          <a:xfrm>
            <a:off x="531871" y="1203598"/>
            <a:ext cx="2780249" cy="2502665"/>
            <a:chOff x="531871" y="1142354"/>
            <a:chExt cx="2780249" cy="2502665"/>
          </a:xfrm>
        </p:grpSpPr>
        <p:grpSp>
          <p:nvGrpSpPr>
            <p:cNvPr id="21" name="群組 20">
              <a:extLst>
                <a:ext uri="{FF2B5EF4-FFF2-40B4-BE49-F238E27FC236}">
                  <a16:creationId xmlns:a16="http://schemas.microsoft.com/office/drawing/2014/main" id="{03BFA6C0-AAA4-8898-A889-7B0D5F696F96}"/>
                </a:ext>
              </a:extLst>
            </p:cNvPr>
            <p:cNvGrpSpPr/>
            <p:nvPr/>
          </p:nvGrpSpPr>
          <p:grpSpPr>
            <a:xfrm>
              <a:off x="531871" y="1142354"/>
              <a:ext cx="2780249" cy="1151139"/>
              <a:chOff x="1259631" y="1428505"/>
              <a:chExt cx="2780249" cy="1151139"/>
            </a:xfrm>
          </p:grpSpPr>
          <p:grpSp>
            <p:nvGrpSpPr>
              <p:cNvPr id="17" name="群組 16">
                <a:extLst>
                  <a:ext uri="{FF2B5EF4-FFF2-40B4-BE49-F238E27FC236}">
                    <a16:creationId xmlns:a16="http://schemas.microsoft.com/office/drawing/2014/main" id="{98D50E3A-966C-C885-BA76-588D68036F32}"/>
                  </a:ext>
                </a:extLst>
              </p:cNvPr>
              <p:cNvGrpSpPr/>
              <p:nvPr/>
            </p:nvGrpSpPr>
            <p:grpSpPr>
              <a:xfrm>
                <a:off x="1259631" y="1428505"/>
                <a:ext cx="2780249" cy="769442"/>
                <a:chOff x="1331639" y="1409673"/>
                <a:chExt cx="2780249" cy="769442"/>
              </a:xfrm>
            </p:grpSpPr>
            <p:grpSp>
              <p:nvGrpSpPr>
                <p:cNvPr id="25" name="组合 24"/>
                <p:cNvGrpSpPr/>
                <p:nvPr/>
              </p:nvGrpSpPr>
              <p:grpSpPr>
                <a:xfrm>
                  <a:off x="1331639" y="1409673"/>
                  <a:ext cx="2780249" cy="400110"/>
                  <a:chOff x="6629352" y="1760489"/>
                  <a:chExt cx="3706998" cy="533480"/>
                </a:xfrm>
              </p:grpSpPr>
              <p:sp>
                <p:nvSpPr>
                  <p:cNvPr id="44" name="文本框 7"/>
                  <p:cNvSpPr txBox="1"/>
                  <p:nvPr/>
                </p:nvSpPr>
                <p:spPr>
                  <a:xfrm>
                    <a:off x="7354337" y="1760489"/>
                    <a:ext cx="2982013" cy="533480"/>
                  </a:xfrm>
                  <a:prstGeom prst="rect">
                    <a:avLst/>
                  </a:prstGeom>
                  <a:noFill/>
                </p:spPr>
                <p:txBody>
                  <a:bodyPr wrap="none" rtlCol="0">
                    <a:spAutoFit/>
                    <a:scene3d>
                      <a:camera prst="orthographicFront"/>
                      <a:lightRig rig="threePt" dir="t"/>
                    </a:scene3d>
                    <a:sp3d contourW="12700"/>
                  </a:bodyPr>
                  <a:lstStyle/>
                  <a:p>
                    <a:r>
                      <a:rPr lang="zh-TW" altLang="en-US" sz="20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單檔股票當沖交易</a:t>
                    </a:r>
                    <a:endParaRPr lang="zh-CN" altLang="en-US" sz="20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42" name="文本框 5"/>
                  <p:cNvSpPr txBox="1"/>
                  <p:nvPr/>
                </p:nvSpPr>
                <p:spPr>
                  <a:xfrm>
                    <a:off x="6629352" y="1760489"/>
                    <a:ext cx="767732" cy="533480"/>
                  </a:xfrm>
                  <a:prstGeom prst="rect">
                    <a:avLst/>
                  </a:prstGeom>
                  <a:noFill/>
                </p:spPr>
                <p:txBody>
                  <a:bodyPr wrap="none" rtlCol="0">
                    <a:spAutoFit/>
                    <a:scene3d>
                      <a:camera prst="orthographicFront"/>
                      <a:lightRig rig="threePt" dir="t"/>
                    </a:scene3d>
                    <a:sp3d contourW="12700"/>
                  </a:bodyPr>
                  <a:lstStyle/>
                  <a:p>
                    <a:r>
                      <a:rPr lang="en-US" altLang="zh-CN" sz="20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01.</a:t>
                    </a:r>
                    <a:endParaRPr lang="zh-CN" altLang="en-US" sz="20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grpSp>
            <p:sp>
              <p:nvSpPr>
                <p:cNvPr id="15" name="文本框 7">
                  <a:extLst>
                    <a:ext uri="{FF2B5EF4-FFF2-40B4-BE49-F238E27FC236}">
                      <a16:creationId xmlns:a16="http://schemas.microsoft.com/office/drawing/2014/main" id="{E6DEB657-4EC3-EC5B-4AED-71B993307D82}"/>
                    </a:ext>
                  </a:extLst>
                </p:cNvPr>
                <p:cNvSpPr txBox="1"/>
                <p:nvPr/>
              </p:nvSpPr>
              <p:spPr>
                <a:xfrm>
                  <a:off x="2077244" y="1809783"/>
                  <a:ext cx="1107996" cy="369332"/>
                </a:xfrm>
                <a:prstGeom prst="rect">
                  <a:avLst/>
                </a:prstGeom>
                <a:noFill/>
              </p:spPr>
              <p:txBody>
                <a:bodyPr wrap="none" rtlCol="0">
                  <a:spAutoFit/>
                  <a:scene3d>
                    <a:camera prst="orthographicFront"/>
                    <a:lightRig rig="threePt" dir="t"/>
                  </a:scene3d>
                  <a:sp3d contourW="12700"/>
                </a:bodyPr>
                <a:lstStyle/>
                <a:p>
                  <a:r>
                    <a:rPr lang="zh-CN"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研究方法</a:t>
                  </a:r>
                </a:p>
              </p:txBody>
            </p:sp>
            <p:sp>
              <p:nvSpPr>
                <p:cNvPr id="16" name="文本框 5">
                  <a:extLst>
                    <a:ext uri="{FF2B5EF4-FFF2-40B4-BE49-F238E27FC236}">
                      <a16:creationId xmlns:a16="http://schemas.microsoft.com/office/drawing/2014/main" id="{40354BF1-D28F-858F-0625-8339F43EE573}"/>
                    </a:ext>
                  </a:extLst>
                </p:cNvPr>
                <p:cNvSpPr txBox="1"/>
                <p:nvPr/>
              </p:nvSpPr>
              <p:spPr>
                <a:xfrm>
                  <a:off x="1610506" y="1809783"/>
                  <a:ext cx="486030" cy="369332"/>
                </a:xfrm>
                <a:prstGeom prst="rect">
                  <a:avLst/>
                </a:prstGeom>
                <a:noFill/>
              </p:spPr>
              <p:txBody>
                <a:bodyPr wrap="none" rtlCol="0">
                  <a:spAutoFit/>
                  <a:scene3d>
                    <a:camera prst="orthographicFront"/>
                    <a:lightRig rig="threePt" dir="t"/>
                  </a:scene3d>
                  <a:sp3d contourW="12700"/>
                </a:bodyPr>
                <a:lstStyle/>
                <a:p>
                  <a:r>
                    <a:rPr lang="en-US" altLang="zh-CN"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(1)</a:t>
                  </a:r>
                  <a:endParaRPr lang="zh-CN" altLang="en-US"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grpSp>
          <p:sp>
            <p:nvSpPr>
              <p:cNvPr id="19" name="文本框 5">
                <a:extLst>
                  <a:ext uri="{FF2B5EF4-FFF2-40B4-BE49-F238E27FC236}">
                    <a16:creationId xmlns:a16="http://schemas.microsoft.com/office/drawing/2014/main" id="{D3B49542-986C-FCBE-559E-1F69FF4EDFFC}"/>
                  </a:ext>
                </a:extLst>
              </p:cNvPr>
              <p:cNvSpPr txBox="1"/>
              <p:nvPr/>
            </p:nvSpPr>
            <p:spPr>
              <a:xfrm>
                <a:off x="1915384" y="2241090"/>
                <a:ext cx="304892" cy="338554"/>
              </a:xfrm>
              <a:prstGeom prst="rect">
                <a:avLst/>
              </a:prstGeom>
              <a:noFill/>
            </p:spPr>
            <p:txBody>
              <a:bodyPr wrap="none" rtlCol="0">
                <a:spAutoFit/>
                <a:scene3d>
                  <a:camera prst="orthographicFront"/>
                  <a:lightRig rig="threePt" dir="t"/>
                </a:scene3d>
                <a:sp3d contourW="12700"/>
              </a:bodyPr>
              <a:lstStyle/>
              <a:p>
                <a:r>
                  <a:rPr lang="en-US" altLang="zh-CN" sz="1600" b="1" dirty="0" err="1">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i</a:t>
                </a:r>
                <a:r>
                  <a:rPr lang="en-US" altLang="zh-CN" sz="16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endParaRPr lang="zh-CN" altLang="en-US" sz="16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20" name="文本框 7">
                <a:extLst>
                  <a:ext uri="{FF2B5EF4-FFF2-40B4-BE49-F238E27FC236}">
                    <a16:creationId xmlns:a16="http://schemas.microsoft.com/office/drawing/2014/main" id="{4E533FCD-D485-67DA-F57E-9F6D268C474D}"/>
                  </a:ext>
                </a:extLst>
              </p:cNvPr>
              <p:cNvSpPr txBox="1"/>
              <p:nvPr/>
            </p:nvSpPr>
            <p:spPr>
              <a:xfrm>
                <a:off x="2180617" y="2233196"/>
                <a:ext cx="1005403" cy="338554"/>
              </a:xfrm>
              <a:prstGeom prst="rect">
                <a:avLst/>
              </a:prstGeom>
              <a:noFill/>
            </p:spPr>
            <p:txBody>
              <a:bodyPr wrap="none" rtlCol="0">
                <a:spAutoFit/>
                <a:scene3d>
                  <a:camera prst="orthographicFront"/>
                  <a:lightRig rig="threePt" dir="t"/>
                </a:scene3d>
                <a:sp3d contourW="12700"/>
              </a:bodyPr>
              <a:lstStyle/>
              <a:p>
                <a:r>
                  <a:rPr lang="zh-TW" altLang="en-US" sz="16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hlinkClick r:id="rId4" action="ppaction://hlinksldjump"/>
                  </a:rPr>
                  <a:t>模型推導</a:t>
                </a:r>
                <a:endParaRPr lang="zh-CN" altLang="en-US" sz="16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grpSp>
        <p:sp>
          <p:nvSpPr>
            <p:cNvPr id="24" name="文本框 5">
              <a:extLst>
                <a:ext uri="{FF2B5EF4-FFF2-40B4-BE49-F238E27FC236}">
                  <a16:creationId xmlns:a16="http://schemas.microsoft.com/office/drawing/2014/main" id="{4FA13146-ECFC-233D-C5A9-9F0FC1E10E4E}"/>
                </a:ext>
              </a:extLst>
            </p:cNvPr>
            <p:cNvSpPr txBox="1"/>
            <p:nvPr/>
          </p:nvSpPr>
          <p:spPr>
            <a:xfrm>
              <a:off x="1187624" y="2293493"/>
              <a:ext cx="349776" cy="338554"/>
            </a:xfrm>
            <a:prstGeom prst="rect">
              <a:avLst/>
            </a:prstGeom>
            <a:noFill/>
          </p:spPr>
          <p:txBody>
            <a:bodyPr wrap="none" rtlCol="0">
              <a:spAutoFit/>
              <a:scene3d>
                <a:camera prst="orthographicFront"/>
                <a:lightRig rig="threePt" dir="t"/>
              </a:scene3d>
              <a:sp3d contourW="12700"/>
            </a:bodyPr>
            <a:lstStyle/>
            <a:p>
              <a:r>
                <a:rPr lang="en-US" altLang="zh-CN" sz="16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ii.</a:t>
              </a:r>
              <a:endParaRPr lang="zh-CN" altLang="en-US" sz="16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28" name="文本框 7">
              <a:extLst>
                <a:ext uri="{FF2B5EF4-FFF2-40B4-BE49-F238E27FC236}">
                  <a16:creationId xmlns:a16="http://schemas.microsoft.com/office/drawing/2014/main" id="{1079F4AB-1663-9713-634E-0ADEC6227FAE}"/>
                </a:ext>
              </a:extLst>
            </p:cNvPr>
            <p:cNvSpPr txBox="1"/>
            <p:nvPr/>
          </p:nvSpPr>
          <p:spPr>
            <a:xfrm>
              <a:off x="1452857" y="2285599"/>
              <a:ext cx="1210588" cy="338554"/>
            </a:xfrm>
            <a:prstGeom prst="rect">
              <a:avLst/>
            </a:prstGeom>
            <a:noFill/>
          </p:spPr>
          <p:txBody>
            <a:bodyPr wrap="none" rtlCol="0">
              <a:spAutoFit/>
              <a:scene3d>
                <a:camera prst="orthographicFront"/>
                <a:lightRig rig="threePt" dir="t"/>
              </a:scene3d>
              <a:sp3d contourW="12700"/>
            </a:bodyPr>
            <a:lstStyle/>
            <a:p>
              <a:r>
                <a:rPr lang="zh-TW" altLang="en-US" sz="16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hlinkClick r:id="rId5" action="ppaction://hlinksldjump"/>
                </a:rPr>
                <a:t>回測資料集</a:t>
              </a:r>
              <a:endParaRPr lang="zh-CN" altLang="en-US" sz="16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3" name="文本框 5">
              <a:extLst>
                <a:ext uri="{FF2B5EF4-FFF2-40B4-BE49-F238E27FC236}">
                  <a16:creationId xmlns:a16="http://schemas.microsoft.com/office/drawing/2014/main" id="{1AB652BA-F41C-EACA-ED8F-47FA4D520666}"/>
                </a:ext>
              </a:extLst>
            </p:cNvPr>
            <p:cNvSpPr txBox="1"/>
            <p:nvPr/>
          </p:nvSpPr>
          <p:spPr>
            <a:xfrm>
              <a:off x="1187624" y="2630835"/>
              <a:ext cx="405880" cy="338554"/>
            </a:xfrm>
            <a:prstGeom prst="rect">
              <a:avLst/>
            </a:prstGeom>
            <a:noFill/>
          </p:spPr>
          <p:txBody>
            <a:bodyPr wrap="none" rtlCol="0">
              <a:spAutoFit/>
              <a:scene3d>
                <a:camera prst="orthographicFront"/>
                <a:lightRig rig="threePt" dir="t"/>
              </a:scene3d>
              <a:sp3d contourW="12700"/>
            </a:bodyPr>
            <a:lstStyle/>
            <a:p>
              <a:r>
                <a:rPr lang="en-US" altLang="zh-CN" sz="16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iii.</a:t>
              </a:r>
              <a:endParaRPr lang="zh-CN" altLang="en-US" sz="16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4" name="文本框 7">
              <a:extLst>
                <a:ext uri="{FF2B5EF4-FFF2-40B4-BE49-F238E27FC236}">
                  <a16:creationId xmlns:a16="http://schemas.microsoft.com/office/drawing/2014/main" id="{41AA327D-EC57-3BD3-8E39-0875F46B274E}"/>
                </a:ext>
              </a:extLst>
            </p:cNvPr>
            <p:cNvSpPr txBox="1"/>
            <p:nvPr/>
          </p:nvSpPr>
          <p:spPr>
            <a:xfrm>
              <a:off x="1452857" y="2622941"/>
              <a:ext cx="1620957" cy="338554"/>
            </a:xfrm>
            <a:prstGeom prst="rect">
              <a:avLst/>
            </a:prstGeom>
            <a:noFill/>
          </p:spPr>
          <p:txBody>
            <a:bodyPr wrap="none" rtlCol="0">
              <a:spAutoFit/>
              <a:scene3d>
                <a:camera prst="orthographicFront"/>
                <a:lightRig rig="threePt" dir="t"/>
              </a:scene3d>
              <a:sp3d contourW="12700"/>
            </a:bodyPr>
            <a:lstStyle/>
            <a:p>
              <a:r>
                <a:rPr lang="zh-TW" altLang="en-US" sz="16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hlinkClick r:id="rId6" action="ppaction://hlinksldjump"/>
                </a:rPr>
                <a:t>估計與交易期間</a:t>
              </a:r>
              <a:endParaRPr lang="zh-CN" altLang="en-US" sz="16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5" name="文本框 5">
              <a:extLst>
                <a:ext uri="{FF2B5EF4-FFF2-40B4-BE49-F238E27FC236}">
                  <a16:creationId xmlns:a16="http://schemas.microsoft.com/office/drawing/2014/main" id="{565217B7-53AD-5698-A776-F915B0E0BAF0}"/>
                </a:ext>
              </a:extLst>
            </p:cNvPr>
            <p:cNvSpPr txBox="1"/>
            <p:nvPr/>
          </p:nvSpPr>
          <p:spPr>
            <a:xfrm>
              <a:off x="1187624" y="2978495"/>
              <a:ext cx="410112" cy="338554"/>
            </a:xfrm>
            <a:prstGeom prst="rect">
              <a:avLst/>
            </a:prstGeom>
            <a:noFill/>
          </p:spPr>
          <p:txBody>
            <a:bodyPr wrap="none" rtlCol="0">
              <a:spAutoFit/>
              <a:scene3d>
                <a:camera prst="orthographicFront"/>
                <a:lightRig rig="threePt" dir="t"/>
              </a:scene3d>
              <a:sp3d contourW="12700"/>
            </a:bodyPr>
            <a:lstStyle/>
            <a:p>
              <a:r>
                <a:rPr lang="en-US" altLang="zh-CN" sz="16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iv.</a:t>
              </a:r>
              <a:endParaRPr lang="zh-CN" altLang="en-US" sz="16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6" name="文本框 7">
              <a:extLst>
                <a:ext uri="{FF2B5EF4-FFF2-40B4-BE49-F238E27FC236}">
                  <a16:creationId xmlns:a16="http://schemas.microsoft.com/office/drawing/2014/main" id="{2A2FF5E9-4CE9-5A79-0CEF-734B94CBC429}"/>
                </a:ext>
              </a:extLst>
            </p:cNvPr>
            <p:cNvSpPr txBox="1"/>
            <p:nvPr/>
          </p:nvSpPr>
          <p:spPr>
            <a:xfrm>
              <a:off x="1452857" y="2970601"/>
              <a:ext cx="1005403" cy="338554"/>
            </a:xfrm>
            <a:prstGeom prst="rect">
              <a:avLst/>
            </a:prstGeom>
            <a:noFill/>
          </p:spPr>
          <p:txBody>
            <a:bodyPr wrap="none" rtlCol="0">
              <a:spAutoFit/>
              <a:scene3d>
                <a:camera prst="orthographicFront"/>
                <a:lightRig rig="threePt" dir="t"/>
              </a:scene3d>
              <a:sp3d contourW="12700"/>
            </a:bodyPr>
            <a:lstStyle/>
            <a:p>
              <a:r>
                <a:rPr lang="zh-TW" altLang="en-US" sz="16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hlinkClick r:id="rId7" action="ppaction://hlinksldjump"/>
                </a:rPr>
                <a:t>策略歸納</a:t>
              </a:r>
              <a:endParaRPr lang="zh-CN" altLang="en-US" sz="16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7" name="文本框 5">
              <a:extLst>
                <a:ext uri="{FF2B5EF4-FFF2-40B4-BE49-F238E27FC236}">
                  <a16:creationId xmlns:a16="http://schemas.microsoft.com/office/drawing/2014/main" id="{7710E6A4-5124-9C56-2406-6EFEE63D0B83}"/>
                </a:ext>
              </a:extLst>
            </p:cNvPr>
            <p:cNvSpPr txBox="1"/>
            <p:nvPr/>
          </p:nvSpPr>
          <p:spPr>
            <a:xfrm>
              <a:off x="1187624" y="3306465"/>
              <a:ext cx="184731" cy="338554"/>
            </a:xfrm>
            <a:prstGeom prst="rect">
              <a:avLst/>
            </a:prstGeom>
            <a:noFill/>
          </p:spPr>
          <p:txBody>
            <a:bodyPr wrap="none" rtlCol="0">
              <a:spAutoFit/>
              <a:scene3d>
                <a:camera prst="orthographicFront"/>
                <a:lightRig rig="threePt" dir="t"/>
              </a:scene3d>
              <a:sp3d contourW="12700"/>
            </a:bodyPr>
            <a:lstStyle/>
            <a:p>
              <a:endParaRPr lang="zh-CN" altLang="en-US" sz="16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grpSp>
      <p:sp>
        <p:nvSpPr>
          <p:cNvPr id="27" name="文本框 5">
            <a:extLst>
              <a:ext uri="{FF2B5EF4-FFF2-40B4-BE49-F238E27FC236}">
                <a16:creationId xmlns:a16="http://schemas.microsoft.com/office/drawing/2014/main" id="{D518FAC3-5CAE-4C7D-9E4C-E94BEE729123}"/>
              </a:ext>
            </a:extLst>
          </p:cNvPr>
          <p:cNvSpPr txBox="1"/>
          <p:nvPr/>
        </p:nvSpPr>
        <p:spPr>
          <a:xfrm>
            <a:off x="1187624" y="3350709"/>
            <a:ext cx="334259" cy="338554"/>
          </a:xfrm>
          <a:prstGeom prst="rect">
            <a:avLst/>
          </a:prstGeom>
          <a:noFill/>
        </p:spPr>
        <p:txBody>
          <a:bodyPr wrap="none" rtlCol="0">
            <a:spAutoFit/>
            <a:scene3d>
              <a:camera prst="orthographicFront"/>
              <a:lightRig rig="threePt" dir="t"/>
            </a:scene3d>
            <a:sp3d contourW="12700"/>
          </a:bodyPr>
          <a:lstStyle/>
          <a:p>
            <a:r>
              <a:rPr lang="en-US" altLang="zh-CN" sz="16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v.</a:t>
            </a:r>
            <a:endParaRPr lang="zh-CN" altLang="en-US" sz="16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29" name="文本框 7">
            <a:extLst>
              <a:ext uri="{FF2B5EF4-FFF2-40B4-BE49-F238E27FC236}">
                <a16:creationId xmlns:a16="http://schemas.microsoft.com/office/drawing/2014/main" id="{4B78AAE5-8698-4326-A70F-747C26C32977}"/>
              </a:ext>
            </a:extLst>
          </p:cNvPr>
          <p:cNvSpPr txBox="1"/>
          <p:nvPr/>
        </p:nvSpPr>
        <p:spPr>
          <a:xfrm>
            <a:off x="1464378" y="3369790"/>
            <a:ext cx="1005403" cy="338554"/>
          </a:xfrm>
          <a:prstGeom prst="rect">
            <a:avLst/>
          </a:prstGeom>
          <a:noFill/>
        </p:spPr>
        <p:txBody>
          <a:bodyPr wrap="none" rtlCol="0">
            <a:spAutoFit/>
            <a:scene3d>
              <a:camera prst="orthographicFront"/>
              <a:lightRig rig="threePt" dir="t"/>
            </a:scene3d>
            <a:sp3d contourW="12700"/>
          </a:bodyPr>
          <a:lstStyle/>
          <a:p>
            <a:r>
              <a:rPr lang="zh-TW" altLang="en-US" sz="16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hlinkClick r:id="rId8" action="ppaction://hlinksldjump"/>
              </a:rPr>
              <a:t>策略流程</a:t>
            </a:r>
            <a:endParaRPr lang="zh-CN" altLang="en-US" sz="16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30" name="文本框 7">
            <a:extLst>
              <a:ext uri="{FF2B5EF4-FFF2-40B4-BE49-F238E27FC236}">
                <a16:creationId xmlns:a16="http://schemas.microsoft.com/office/drawing/2014/main" id="{CB5BFCDF-CB8A-40D5-8C16-B36C6677B2B0}"/>
              </a:ext>
            </a:extLst>
          </p:cNvPr>
          <p:cNvSpPr txBox="1"/>
          <p:nvPr/>
        </p:nvSpPr>
        <p:spPr>
          <a:xfrm>
            <a:off x="1277476" y="3773768"/>
            <a:ext cx="1107996" cy="369332"/>
          </a:xfrm>
          <a:prstGeom prst="rect">
            <a:avLst/>
          </a:prstGeom>
          <a:noFill/>
        </p:spPr>
        <p:txBody>
          <a:bodyPr wrap="none" rtlCol="0">
            <a:spAutoFit/>
            <a:scene3d>
              <a:camera prst="orthographicFront"/>
              <a:lightRig rig="threePt" dir="t"/>
            </a:scene3d>
            <a:sp3d contourW="12700"/>
          </a:bodyPr>
          <a:lstStyle/>
          <a:p>
            <a:r>
              <a:rPr lang="zh-TW"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實驗結果</a:t>
            </a:r>
            <a:endParaRPr lang="zh-CN"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31" name="文本框 5">
            <a:extLst>
              <a:ext uri="{FF2B5EF4-FFF2-40B4-BE49-F238E27FC236}">
                <a16:creationId xmlns:a16="http://schemas.microsoft.com/office/drawing/2014/main" id="{AE2DCAD7-712E-4BE6-B6DB-8D80D8FF046D}"/>
              </a:ext>
            </a:extLst>
          </p:cNvPr>
          <p:cNvSpPr txBox="1"/>
          <p:nvPr/>
        </p:nvSpPr>
        <p:spPr>
          <a:xfrm>
            <a:off x="810738" y="3773768"/>
            <a:ext cx="486030" cy="369332"/>
          </a:xfrm>
          <a:prstGeom prst="rect">
            <a:avLst/>
          </a:prstGeom>
          <a:noFill/>
        </p:spPr>
        <p:txBody>
          <a:bodyPr wrap="none" rtlCol="0">
            <a:spAutoFit/>
            <a:scene3d>
              <a:camera prst="orthographicFront"/>
              <a:lightRig rig="threePt" dir="t"/>
            </a:scene3d>
            <a:sp3d contourW="12700"/>
          </a:bodyPr>
          <a:lstStyle/>
          <a:p>
            <a:r>
              <a:rPr lang="en-US" altLang="zh-CN"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en-US" altLang="zh-TW"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a:t>
            </a:r>
            <a:r>
              <a:rPr lang="en-US" altLang="zh-CN"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endParaRPr lang="zh-CN" altLang="en-US"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Tree>
    <p:extLst>
      <p:ext uri="{BB962C8B-B14F-4D97-AF65-F5344CB8AC3E}">
        <p14:creationId xmlns:p14="http://schemas.microsoft.com/office/powerpoint/2010/main" val="2606775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5585" y="191135"/>
            <a:ext cx="8568055" cy="461645"/>
            <a:chOff x="371" y="301"/>
            <a:chExt cx="13493" cy="727"/>
          </a:xfrm>
        </p:grpSpPr>
        <p:sp>
          <p:nvSpPr>
            <p:cNvPr id="4" name="箭头: V 形 3"/>
            <p:cNvSpPr/>
            <p:nvPr/>
          </p:nvSpPr>
          <p:spPr>
            <a:xfrm>
              <a:off x="713" y="514"/>
              <a:ext cx="419" cy="485"/>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 name="箭头: V 形 4"/>
            <p:cNvSpPr/>
            <p:nvPr/>
          </p:nvSpPr>
          <p:spPr>
            <a:xfrm>
              <a:off x="1014"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cxnSp>
          <p:nvCxnSpPr>
            <p:cNvPr id="7" name="直接连接符 6"/>
            <p:cNvCxnSpPr/>
            <p:nvPr/>
          </p:nvCxnSpPr>
          <p:spPr>
            <a:xfrm>
              <a:off x="1609" y="992"/>
              <a:ext cx="1225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609" y="301"/>
              <a:ext cx="4916" cy="727"/>
            </a:xfrm>
            <a:prstGeom prst="rect">
              <a:avLst/>
            </a:prstGeom>
            <a:noFill/>
          </p:spPr>
          <p:txBody>
            <a:bodyPr wrap="none" rtlCol="0" anchor="ctr">
              <a:spAutoFit/>
            </a:bodyPr>
            <a:lstStyle/>
            <a:p>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(1) </a:t>
              </a:r>
              <a:r>
                <a:rPr lang="zh-TW"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單檔股票當沖交易</a:t>
              </a:r>
              <a:endParaRPr lang="zh-CN"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9" name="箭头: V 形 8"/>
            <p:cNvSpPr/>
            <p:nvPr/>
          </p:nvSpPr>
          <p:spPr>
            <a:xfrm>
              <a:off x="371"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6" name="文字方塊 5">
            <a:extLst>
              <a:ext uri="{FF2B5EF4-FFF2-40B4-BE49-F238E27FC236}">
                <a16:creationId xmlns:a16="http://schemas.microsoft.com/office/drawing/2014/main" id="{2C246C3A-2135-60F1-8B90-D513E93BC983}"/>
              </a:ext>
            </a:extLst>
          </p:cNvPr>
          <p:cNvSpPr txBox="1"/>
          <p:nvPr/>
        </p:nvSpPr>
        <p:spPr>
          <a:xfrm>
            <a:off x="373843" y="906899"/>
            <a:ext cx="4950296" cy="369332"/>
          </a:xfrm>
          <a:prstGeom prst="rect">
            <a:avLst/>
          </a:prstGeom>
          <a:noFill/>
        </p:spPr>
        <p:txBody>
          <a:bodyPr wrap="square">
            <a:spAutoFit/>
          </a:bodyPr>
          <a:lstStyle/>
          <a:p>
            <a:r>
              <a:rPr lang="en-US" altLang="zh-CN" sz="18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v. </a:t>
            </a:r>
            <a:r>
              <a:rPr lang="en-US" altLang="zh-TW" sz="1800" b="1" dirty="0" err="1">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Frobenius</a:t>
            </a:r>
            <a:r>
              <a:rPr lang="zh-TW"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範數檢驗法</a:t>
            </a:r>
            <a:r>
              <a:rPr lang="zh-TW"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獲利性比較之介紹</a:t>
            </a:r>
            <a:endParaRPr lang="zh-CN"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mc:AlternateContent xmlns:mc="http://schemas.openxmlformats.org/markup-compatibility/2006" xmlns:a14="http://schemas.microsoft.com/office/drawing/2010/main">
        <mc:Choice Requires="a14">
          <p:sp>
            <p:nvSpPr>
              <p:cNvPr id="14" name="文字方塊 13">
                <a:extLst>
                  <a:ext uri="{FF2B5EF4-FFF2-40B4-BE49-F238E27FC236}">
                    <a16:creationId xmlns:a16="http://schemas.microsoft.com/office/drawing/2014/main" id="{60811D0E-A91E-4AE9-803F-611F92E02A3F}"/>
                  </a:ext>
                </a:extLst>
              </p:cNvPr>
              <p:cNvSpPr txBox="1"/>
              <p:nvPr/>
            </p:nvSpPr>
            <p:spPr>
              <a:xfrm>
                <a:off x="681037" y="1367526"/>
                <a:ext cx="7781925" cy="3474926"/>
              </a:xfrm>
              <a:prstGeom prst="rect">
                <a:avLst/>
              </a:prstGeom>
              <a:noFill/>
            </p:spPr>
            <p:txBody>
              <a:bodyPr wrap="square">
                <a:spAutoFit/>
              </a:bodyPr>
              <a:lstStyle/>
              <a:p>
                <a:pPr>
                  <a:lnSpc>
                    <a:spcPct val="150000"/>
                  </a:lnSpc>
                </a:pPr>
                <a:r>
                  <a:rPr lang="zh-TW" altLang="en-US" sz="1200" b="1" dirty="0">
                    <a:latin typeface="Cambria Math" panose="02040503050406030204" pitchFamily="18" charset="0"/>
                    <a:ea typeface="Microsoft JhengHei" panose="020B0604030504040204" pitchFamily="34" charset="-120"/>
                    <a:cs typeface="+mn-ea"/>
                    <a:sym typeface="思源宋体 CN Light" panose="02020300000000000000" pitchFamily="18" charset="-122"/>
                  </a:rPr>
                  <a:t>因為 </a:t>
                </a:r>
                <a:r>
                  <a:rPr lang="en-US" altLang="zh-TW" sz="1200" b="1" dirty="0">
                    <a:latin typeface="Cambria Math" panose="02040503050406030204" pitchFamily="18" charset="0"/>
                    <a:ea typeface="Microsoft JhengHei" panose="020B0604030504040204" pitchFamily="34" charset="-120"/>
                    <a:cs typeface="+mn-ea"/>
                    <a:sym typeface="思源宋体 CN Light" panose="02020300000000000000" pitchFamily="18" charset="-122"/>
                  </a:rPr>
                  <a:t>0050</a:t>
                </a:r>
                <a:r>
                  <a:rPr lang="zh-TW" altLang="en-US" sz="1200" b="1" dirty="0">
                    <a:latin typeface="Cambria Math" panose="02040503050406030204" pitchFamily="18" charset="0"/>
                    <a:ea typeface="Microsoft JhengHei" panose="020B0604030504040204" pitchFamily="34" charset="-120"/>
                    <a:cs typeface="+mn-ea"/>
                    <a:sym typeface="思源宋体 CN Light" panose="02020300000000000000" pitchFamily="18" charset="-122"/>
                  </a:rPr>
                  <a:t>、</a:t>
                </a:r>
                <a:r>
                  <a:rPr lang="en-US" altLang="zh-TW" sz="1200" b="1" dirty="0">
                    <a:latin typeface="Cambria Math" panose="02040503050406030204" pitchFamily="18" charset="0"/>
                    <a:ea typeface="Microsoft JhengHei" panose="020B0604030504040204" pitchFamily="34" charset="-120"/>
                    <a:cs typeface="+mn-ea"/>
                    <a:sym typeface="思源宋体 CN Light" panose="02020300000000000000" pitchFamily="18" charset="-122"/>
                  </a:rPr>
                  <a:t>0051 </a:t>
                </a:r>
                <a:r>
                  <a:rPr lang="zh-TW" altLang="en-US" sz="1200" b="1" dirty="0">
                    <a:latin typeface="Cambria Math" panose="02040503050406030204" pitchFamily="18" charset="0"/>
                    <a:ea typeface="Microsoft JhengHei" panose="020B0604030504040204" pitchFamily="34" charset="-120"/>
                    <a:cs typeface="+mn-ea"/>
                    <a:sym typeface="思源宋体 CN Light" panose="02020300000000000000" pitchFamily="18" charset="-122"/>
                  </a:rPr>
                  <a:t>成分股和 </a:t>
                </a:r>
                <a:r>
                  <a:rPr lang="en-US" altLang="zh-TW" sz="1200" b="1" dirty="0">
                    <a:latin typeface="Cambria Math" panose="02040503050406030204" pitchFamily="18" charset="0"/>
                    <a:ea typeface="Microsoft JhengHei" panose="020B0604030504040204" pitchFamily="34" charset="-120"/>
                    <a:cs typeface="+mn-ea"/>
                    <a:sym typeface="思源宋体 CN Light" panose="02020300000000000000" pitchFamily="18" charset="-122"/>
                  </a:rPr>
                  <a:t>0050 </a:t>
                </a:r>
                <a:r>
                  <a:rPr lang="zh-TW" altLang="en-US" sz="1200" b="1" dirty="0">
                    <a:latin typeface="Cambria Math" panose="02040503050406030204" pitchFamily="18" charset="0"/>
                    <a:ea typeface="Microsoft JhengHei" panose="020B0604030504040204" pitchFamily="34" charset="-120"/>
                    <a:cs typeface="+mn-ea"/>
                    <a:sym typeface="思源宋体 CN Light" panose="02020300000000000000" pitchFamily="18" charset="-122"/>
                  </a:rPr>
                  <a:t>部分高流動成本股這兩個資料集在此交易策略下都是可以獲利的，因此我們會想關注其獲利性在加入 </a:t>
                </a:r>
                <a:r>
                  <a:rPr lang="en-US" altLang="zh-TW" sz="1200" b="1" dirty="0" err="1">
                    <a:latin typeface="Cambria Math" panose="02040503050406030204" pitchFamily="18" charset="0"/>
                    <a:ea typeface="Microsoft JhengHei" panose="020B0604030504040204" pitchFamily="34" charset="-120"/>
                    <a:cs typeface="+mn-ea"/>
                    <a:sym typeface="思源宋体 CN Light" panose="02020300000000000000" pitchFamily="18" charset="-122"/>
                  </a:rPr>
                  <a:t>Frobenius</a:t>
                </a:r>
                <a:r>
                  <a:rPr lang="en-US" altLang="zh-TW" sz="1200" b="1" dirty="0">
                    <a:latin typeface="Cambria Math" panose="02040503050406030204" pitchFamily="18" charset="0"/>
                    <a:ea typeface="Microsoft JhengHei" panose="020B0604030504040204" pitchFamily="34" charset="-120"/>
                    <a:cs typeface="+mn-ea"/>
                    <a:sym typeface="思源宋体 CN Light" panose="02020300000000000000" pitchFamily="18" charset="-122"/>
                  </a:rPr>
                  <a:t> </a:t>
                </a:r>
                <a:r>
                  <a:rPr lang="zh-TW" altLang="en-US" sz="1200" b="1" dirty="0">
                    <a:latin typeface="Cambria Math" panose="02040503050406030204" pitchFamily="18" charset="0"/>
                    <a:ea typeface="Microsoft JhengHei" panose="020B0604030504040204" pitchFamily="34" charset="-120"/>
                    <a:cs typeface="+mn-ea"/>
                    <a:sym typeface="思源宋体 CN Light" panose="02020300000000000000" pitchFamily="18" charset="-122"/>
                  </a:rPr>
                  <a:t>範數檢驗法後是否可以得到提升，又因為加入 </a:t>
                </a:r>
                <a:r>
                  <a:rPr lang="en-US" altLang="zh-TW" sz="1200" b="1" dirty="0" err="1">
                    <a:latin typeface="Cambria Math" panose="02040503050406030204" pitchFamily="18" charset="0"/>
                    <a:ea typeface="Microsoft JhengHei" panose="020B0604030504040204" pitchFamily="34" charset="-120"/>
                    <a:cs typeface="+mn-ea"/>
                    <a:sym typeface="思源宋体 CN Light" panose="02020300000000000000" pitchFamily="18" charset="-122"/>
                  </a:rPr>
                  <a:t>Frobenius</a:t>
                </a:r>
                <a:r>
                  <a:rPr lang="en-US" altLang="zh-TW" sz="1200" b="1" dirty="0">
                    <a:latin typeface="Cambria Math" panose="02040503050406030204" pitchFamily="18" charset="0"/>
                    <a:ea typeface="Microsoft JhengHei" panose="020B0604030504040204" pitchFamily="34" charset="-120"/>
                    <a:cs typeface="+mn-ea"/>
                    <a:sym typeface="思源宋体 CN Light" panose="02020300000000000000" pitchFamily="18" charset="-122"/>
                  </a:rPr>
                  <a:t> </a:t>
                </a:r>
                <a:r>
                  <a:rPr lang="zh-TW" altLang="en-US" sz="1200" b="1" dirty="0">
                    <a:latin typeface="Cambria Math" panose="02040503050406030204" pitchFamily="18" charset="0"/>
                    <a:ea typeface="Microsoft JhengHei" panose="020B0604030504040204" pitchFamily="34" charset="-120"/>
                    <a:cs typeface="+mn-ea"/>
                    <a:sym typeface="思源宋体 CN Light" panose="02020300000000000000" pitchFamily="18" charset="-122"/>
                  </a:rPr>
                  <a:t>範數檢驗法後交易筆數發生變化，進而導致獲利本身的數值失去了可比性，因此我們加入了以下兩個新的比較項。</a:t>
                </a:r>
                <a:endParaRPr lang="en-US" altLang="zh-CN" sz="1200" b="1" dirty="0">
                  <a:latin typeface="Cambria Math" panose="02040503050406030204" pitchFamily="18" charset="0"/>
                  <a:ea typeface="Microsoft JhengHei" panose="020B0604030504040204" pitchFamily="34" charset="-120"/>
                  <a:cs typeface="+mn-ea"/>
                  <a:sym typeface="思源宋体 CN Light" panose="02020300000000000000" pitchFamily="18" charset="-122"/>
                </a:endParaRPr>
              </a:p>
              <a:p>
                <a:pPr>
                  <a:lnSpc>
                    <a:spcPct val="150000"/>
                  </a:lnSpc>
                </a:pPr>
                <a14:m>
                  <m:oMathPara xmlns:m="http://schemas.openxmlformats.org/officeDocument/2006/math">
                    <m:oMathParaPr>
                      <m:jc m:val="centerGroup"/>
                    </m:oMathParaPr>
                    <m:oMath xmlns:m="http://schemas.openxmlformats.org/officeDocument/2006/math">
                      <m:r>
                        <a:rPr lang="en-US" altLang="zh-CN" sz="12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𝑫𝒂𝒊𝒍𝒚</m:t>
                      </m:r>
                      <m:r>
                        <a:rPr lang="en-US" altLang="zh-CN" sz="12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 </m:t>
                      </m:r>
                      <m:r>
                        <a:rPr lang="en-US" altLang="zh-CN" sz="12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𝒃𝒂𝒔𝒆𝒅</m:t>
                      </m:r>
                      <m:r>
                        <a:rPr lang="en-US" altLang="zh-CN" sz="12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 </m:t>
                      </m:r>
                      <m:r>
                        <a:rPr lang="en-US" altLang="zh-CN" sz="12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𝑺𝒉𝒂𝒓𝒑𝒆</m:t>
                      </m:r>
                      <m:r>
                        <a:rPr lang="en-US" altLang="zh-CN" sz="12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 </m:t>
                      </m:r>
                      <m:r>
                        <a:rPr lang="en-US" altLang="zh-CN" sz="12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𝒓𝒂𝒕𝒊𝒐</m:t>
                      </m:r>
                      <m:r>
                        <a:rPr lang="en-US" altLang="zh-CN" sz="12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m:t>
                      </m:r>
                      <m:rad>
                        <m:radPr>
                          <m:degHide m:val="on"/>
                          <m:ctrlPr>
                            <a:rPr lang="en-US" altLang="zh-CN" sz="12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ctrlPr>
                        </m:radPr>
                        <m:deg/>
                        <m:e>
                          <m:r>
                            <a:rPr lang="en-US" altLang="zh-CN" sz="12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𝟐𝟓𝟐</m:t>
                          </m:r>
                        </m:e>
                      </m:rad>
                      <m:r>
                        <a:rPr lang="en-US" altLang="zh-CN" sz="12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m:t>
                      </m:r>
                      <m:f>
                        <m:fPr>
                          <m:ctrlPr>
                            <a:rPr lang="en-US" altLang="zh-CN" sz="12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ctrlPr>
                        </m:fPr>
                        <m:num>
                          <m:r>
                            <a:rPr lang="en-US" altLang="zh-CN" sz="12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𝒎𝒆𝒂𝒏</m:t>
                          </m:r>
                          <m:d>
                            <m:dPr>
                              <m:ctrlPr>
                                <a:rPr lang="en-US" altLang="zh-CN" sz="12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ctrlPr>
                            </m:dPr>
                            <m:e>
                              <m:r>
                                <a:rPr lang="en-US" altLang="zh-CN" sz="12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𝒅𝒂𝒊𝒍𝒚</m:t>
                              </m:r>
                              <m:r>
                                <a:rPr lang="en-US" altLang="zh-CN" sz="12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 </m:t>
                              </m:r>
                              <m:r>
                                <a:rPr lang="en-US" altLang="zh-CN" sz="12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𝒓𝒆𝒕𝒖𝒓𝒏</m:t>
                              </m:r>
                            </m:e>
                          </m:d>
                        </m:num>
                        <m:den>
                          <m:r>
                            <a:rPr lang="en-US" altLang="zh-CN" sz="12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𝒔𝒕𝒅</m:t>
                          </m:r>
                          <m:d>
                            <m:dPr>
                              <m:ctrlPr>
                                <a:rPr lang="en-US" altLang="zh-CN" sz="12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ctrlPr>
                            </m:dPr>
                            <m:e>
                              <m:r>
                                <a:rPr lang="en-US" altLang="zh-CN" sz="12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𝒅𝒂𝒊𝒍𝒚</m:t>
                              </m:r>
                              <m:r>
                                <a:rPr lang="en-US" altLang="zh-CN" sz="12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 </m:t>
                              </m:r>
                              <m:r>
                                <a:rPr lang="en-US" altLang="zh-CN" sz="12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𝒓𝒆𝒕𝒖𝒓𝒏</m:t>
                              </m:r>
                            </m:e>
                          </m:d>
                        </m:den>
                      </m:f>
                      <m:r>
                        <a:rPr lang="en-US" altLang="zh-CN" sz="12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 </m:t>
                      </m:r>
                      <m:r>
                        <a:rPr lang="en-US" altLang="zh-CN" sz="12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𝒘𝒉𝒆𝒓𝒆</m:t>
                      </m:r>
                      <m:r>
                        <a:rPr lang="en-US" altLang="zh-CN" sz="12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 </m:t>
                      </m:r>
                      <m:r>
                        <a:rPr lang="en-US" altLang="zh-CN" sz="12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𝒅𝒂𝒊𝒍𝒚</m:t>
                      </m:r>
                      <m:r>
                        <a:rPr lang="en-US" altLang="zh-CN" sz="12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 </m:t>
                      </m:r>
                      <m:r>
                        <a:rPr lang="en-US" altLang="zh-CN" sz="12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𝒓𝒆𝒕𝒖𝒓𝒏</m:t>
                      </m:r>
                      <m:r>
                        <a:rPr lang="en-US" altLang="zh-CN" sz="12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m:t>
                      </m:r>
                      <m:f>
                        <m:fPr>
                          <m:ctrlPr>
                            <a:rPr lang="en-US" altLang="zh-CN" sz="12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ctrlPr>
                        </m:fPr>
                        <m:num>
                          <m:r>
                            <a:rPr lang="zh-TW" altLang="en-US" sz="1200" b="1" i="1">
                              <a:latin typeface="Cambria Math" panose="02040503050406030204" pitchFamily="18" charset="0"/>
                              <a:ea typeface="Microsoft JhengHei" panose="020B0604030504040204" pitchFamily="34" charset="-120"/>
                              <a:cs typeface="+mn-ea"/>
                              <a:sym typeface="思源宋体 CN Light" panose="02020300000000000000" pitchFamily="18" charset="-122"/>
                            </a:rPr>
                            <m:t>每日之稅後總獲利</m:t>
                          </m:r>
                        </m:num>
                        <m:den>
                          <m:r>
                            <a:rPr lang="zh-TW" altLang="en-US" sz="1200" b="1" i="1">
                              <a:latin typeface="Cambria Math" panose="02040503050406030204" pitchFamily="18" charset="0"/>
                              <a:ea typeface="Microsoft JhengHei" panose="020B0604030504040204" pitchFamily="34" charset="-120"/>
                              <a:cs typeface="+mn-ea"/>
                              <a:sym typeface="思源宋体 CN Light" panose="02020300000000000000" pitchFamily="18" charset="-122"/>
                            </a:rPr>
                            <m:t>每日之總動用資金</m:t>
                          </m:r>
                        </m:den>
                      </m:f>
                    </m:oMath>
                    <m:oMath xmlns:m="http://schemas.openxmlformats.org/officeDocument/2006/math">
                      <m:r>
                        <a:rPr lang="en-US" altLang="zh-CN" sz="12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𝑻𝒓𝒂𝒅𝒆</m:t>
                      </m:r>
                      <m:r>
                        <a:rPr lang="en-US" altLang="zh-CN" sz="1200" b="1" i="1">
                          <a:latin typeface="Cambria Math" panose="02040503050406030204" pitchFamily="18" charset="0"/>
                          <a:ea typeface="Microsoft JhengHei" panose="020B0604030504040204" pitchFamily="34" charset="-120"/>
                          <a:cs typeface="+mn-ea"/>
                          <a:sym typeface="思源宋体 CN Light" panose="02020300000000000000" pitchFamily="18" charset="-122"/>
                        </a:rPr>
                        <m:t> </m:t>
                      </m:r>
                      <m:r>
                        <a:rPr lang="en-US" altLang="zh-CN" sz="1200" b="1" i="1">
                          <a:latin typeface="Cambria Math" panose="02040503050406030204" pitchFamily="18" charset="0"/>
                          <a:ea typeface="Microsoft JhengHei" panose="020B0604030504040204" pitchFamily="34" charset="-120"/>
                          <a:cs typeface="+mn-ea"/>
                          <a:sym typeface="思源宋体 CN Light" panose="02020300000000000000" pitchFamily="18" charset="-122"/>
                        </a:rPr>
                        <m:t>𝒃𝒂𝒔𝒆𝒅</m:t>
                      </m:r>
                      <m:r>
                        <a:rPr lang="en-US" altLang="zh-CN" sz="1200" b="1" i="1">
                          <a:latin typeface="Cambria Math" panose="02040503050406030204" pitchFamily="18" charset="0"/>
                          <a:ea typeface="Microsoft JhengHei" panose="020B0604030504040204" pitchFamily="34" charset="-120"/>
                          <a:cs typeface="+mn-ea"/>
                          <a:sym typeface="思源宋体 CN Light" panose="02020300000000000000" pitchFamily="18" charset="-122"/>
                        </a:rPr>
                        <m:t> </m:t>
                      </m:r>
                      <m:r>
                        <a:rPr lang="en-US" altLang="zh-CN" sz="1200" b="1" i="1">
                          <a:latin typeface="Cambria Math" panose="02040503050406030204" pitchFamily="18" charset="0"/>
                          <a:ea typeface="Microsoft JhengHei" panose="020B0604030504040204" pitchFamily="34" charset="-120"/>
                          <a:cs typeface="+mn-ea"/>
                          <a:sym typeface="思源宋体 CN Light" panose="02020300000000000000" pitchFamily="18" charset="-122"/>
                        </a:rPr>
                        <m:t>𝑺𝒉𝒂𝒓𝒑𝒆</m:t>
                      </m:r>
                      <m:r>
                        <a:rPr lang="en-US" altLang="zh-CN" sz="1200" b="1" i="1">
                          <a:latin typeface="Cambria Math" panose="02040503050406030204" pitchFamily="18" charset="0"/>
                          <a:ea typeface="Microsoft JhengHei" panose="020B0604030504040204" pitchFamily="34" charset="-120"/>
                          <a:cs typeface="+mn-ea"/>
                          <a:sym typeface="思源宋体 CN Light" panose="02020300000000000000" pitchFamily="18" charset="-122"/>
                        </a:rPr>
                        <m:t> </m:t>
                      </m:r>
                      <m:r>
                        <a:rPr lang="en-US" altLang="zh-CN" sz="1200" b="1" i="1">
                          <a:latin typeface="Cambria Math" panose="02040503050406030204" pitchFamily="18" charset="0"/>
                          <a:ea typeface="Microsoft JhengHei" panose="020B0604030504040204" pitchFamily="34" charset="-120"/>
                          <a:cs typeface="+mn-ea"/>
                          <a:sym typeface="思源宋体 CN Light" panose="02020300000000000000" pitchFamily="18" charset="-122"/>
                        </a:rPr>
                        <m:t>𝒓𝒂𝒕𝒊𝒐</m:t>
                      </m:r>
                      <m:r>
                        <a:rPr lang="en-US" altLang="zh-CN" sz="1200" b="1" i="1">
                          <a:latin typeface="Cambria Math" panose="02040503050406030204" pitchFamily="18" charset="0"/>
                          <a:ea typeface="Microsoft JhengHei" panose="020B0604030504040204" pitchFamily="34" charset="-120"/>
                          <a:cs typeface="+mn-ea"/>
                          <a:sym typeface="思源宋体 CN Light" panose="02020300000000000000" pitchFamily="18" charset="-122"/>
                        </a:rPr>
                        <m:t>=</m:t>
                      </m:r>
                      <m:f>
                        <m:fPr>
                          <m:ctrlPr>
                            <a:rPr lang="en-US" altLang="zh-CN" sz="1200" b="1" i="1">
                              <a:latin typeface="Cambria Math" panose="02040503050406030204" pitchFamily="18" charset="0"/>
                              <a:ea typeface="Microsoft JhengHei" panose="020B0604030504040204" pitchFamily="34" charset="-120"/>
                              <a:cs typeface="+mn-ea"/>
                              <a:sym typeface="思源宋体 CN Light" panose="02020300000000000000" pitchFamily="18" charset="-122"/>
                            </a:rPr>
                          </m:ctrlPr>
                        </m:fPr>
                        <m:num>
                          <m:r>
                            <a:rPr lang="en-US" altLang="zh-CN" sz="1200" b="1" i="1">
                              <a:latin typeface="Cambria Math" panose="02040503050406030204" pitchFamily="18" charset="0"/>
                              <a:ea typeface="Microsoft JhengHei" panose="020B0604030504040204" pitchFamily="34" charset="-120"/>
                              <a:cs typeface="+mn-ea"/>
                              <a:sym typeface="思源宋体 CN Light" panose="02020300000000000000" pitchFamily="18" charset="-122"/>
                            </a:rPr>
                            <m:t>𝒎𝒆𝒂𝒏</m:t>
                          </m:r>
                          <m:d>
                            <m:dPr>
                              <m:ctrlPr>
                                <a:rPr lang="en-US" altLang="zh-CN" sz="1200" b="1" i="1">
                                  <a:latin typeface="Cambria Math" panose="02040503050406030204" pitchFamily="18" charset="0"/>
                                  <a:ea typeface="Microsoft JhengHei" panose="020B0604030504040204" pitchFamily="34" charset="-120"/>
                                  <a:cs typeface="+mn-ea"/>
                                  <a:sym typeface="思源宋体 CN Light" panose="02020300000000000000" pitchFamily="18" charset="-122"/>
                                </a:rPr>
                              </m:ctrlPr>
                            </m:dPr>
                            <m:e>
                              <m:r>
                                <a:rPr lang="en-US" altLang="zh-CN" sz="12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𝒕𝒓𝒂𝒅𝒆</m:t>
                              </m:r>
                              <m:r>
                                <a:rPr lang="en-US" altLang="zh-CN" sz="1200" b="1" i="1">
                                  <a:latin typeface="Cambria Math" panose="02040503050406030204" pitchFamily="18" charset="0"/>
                                  <a:ea typeface="Microsoft JhengHei" panose="020B0604030504040204" pitchFamily="34" charset="-120"/>
                                  <a:cs typeface="+mn-ea"/>
                                  <a:sym typeface="思源宋体 CN Light" panose="02020300000000000000" pitchFamily="18" charset="-122"/>
                                </a:rPr>
                                <m:t> </m:t>
                              </m:r>
                              <m:r>
                                <a:rPr lang="en-US" altLang="zh-CN" sz="1200" b="1" i="1">
                                  <a:latin typeface="Cambria Math" panose="02040503050406030204" pitchFamily="18" charset="0"/>
                                  <a:ea typeface="Microsoft JhengHei" panose="020B0604030504040204" pitchFamily="34" charset="-120"/>
                                  <a:cs typeface="+mn-ea"/>
                                  <a:sym typeface="思源宋体 CN Light" panose="02020300000000000000" pitchFamily="18" charset="-122"/>
                                </a:rPr>
                                <m:t>𝒓𝒆𝒕𝒖𝒓𝒏</m:t>
                              </m:r>
                            </m:e>
                          </m:d>
                        </m:num>
                        <m:den>
                          <m:r>
                            <a:rPr lang="en-US" altLang="zh-CN" sz="1200" b="1" i="1">
                              <a:latin typeface="Cambria Math" panose="02040503050406030204" pitchFamily="18" charset="0"/>
                              <a:ea typeface="Microsoft JhengHei" panose="020B0604030504040204" pitchFamily="34" charset="-120"/>
                              <a:cs typeface="+mn-ea"/>
                              <a:sym typeface="思源宋体 CN Light" panose="02020300000000000000" pitchFamily="18" charset="-122"/>
                            </a:rPr>
                            <m:t>𝒔𝒕𝒅</m:t>
                          </m:r>
                          <m:d>
                            <m:dPr>
                              <m:ctrlPr>
                                <a:rPr lang="en-US" altLang="zh-CN" sz="1200" b="1" i="1">
                                  <a:latin typeface="Cambria Math" panose="02040503050406030204" pitchFamily="18" charset="0"/>
                                  <a:ea typeface="Microsoft JhengHei" panose="020B0604030504040204" pitchFamily="34" charset="-120"/>
                                  <a:cs typeface="+mn-ea"/>
                                  <a:sym typeface="思源宋体 CN Light" panose="02020300000000000000" pitchFamily="18" charset="-122"/>
                                </a:rPr>
                              </m:ctrlPr>
                            </m:dPr>
                            <m:e>
                              <m:r>
                                <a:rPr lang="en-US" altLang="zh-CN" sz="12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𝒕𝒓𝒂𝒅𝒆</m:t>
                              </m:r>
                              <m:r>
                                <a:rPr lang="en-US" altLang="zh-CN" sz="1200" b="1" i="1">
                                  <a:latin typeface="Cambria Math" panose="02040503050406030204" pitchFamily="18" charset="0"/>
                                  <a:ea typeface="Microsoft JhengHei" panose="020B0604030504040204" pitchFamily="34" charset="-120"/>
                                  <a:cs typeface="+mn-ea"/>
                                  <a:sym typeface="思源宋体 CN Light" panose="02020300000000000000" pitchFamily="18" charset="-122"/>
                                </a:rPr>
                                <m:t> </m:t>
                              </m:r>
                              <m:r>
                                <a:rPr lang="en-US" altLang="zh-CN" sz="1200" b="1" i="1">
                                  <a:latin typeface="Cambria Math" panose="02040503050406030204" pitchFamily="18" charset="0"/>
                                  <a:ea typeface="Microsoft JhengHei" panose="020B0604030504040204" pitchFamily="34" charset="-120"/>
                                  <a:cs typeface="+mn-ea"/>
                                  <a:sym typeface="思源宋体 CN Light" panose="02020300000000000000" pitchFamily="18" charset="-122"/>
                                </a:rPr>
                                <m:t>𝒓𝒆𝒕𝒖𝒓𝒏</m:t>
                              </m:r>
                            </m:e>
                          </m:d>
                        </m:den>
                      </m:f>
                      <m:r>
                        <a:rPr lang="en-US" altLang="zh-CN" sz="1200" b="1" i="1">
                          <a:latin typeface="Cambria Math" panose="02040503050406030204" pitchFamily="18" charset="0"/>
                          <a:ea typeface="Microsoft JhengHei" panose="020B0604030504040204" pitchFamily="34" charset="-120"/>
                          <a:cs typeface="+mn-ea"/>
                          <a:sym typeface="思源宋体 CN Light" panose="02020300000000000000" pitchFamily="18" charset="-122"/>
                        </a:rPr>
                        <m:t>, </m:t>
                      </m:r>
                      <m:r>
                        <a:rPr lang="en-US" altLang="zh-CN" sz="1200" b="1" i="1">
                          <a:latin typeface="Cambria Math" panose="02040503050406030204" pitchFamily="18" charset="0"/>
                          <a:ea typeface="Microsoft JhengHei" panose="020B0604030504040204" pitchFamily="34" charset="-120"/>
                          <a:cs typeface="+mn-ea"/>
                          <a:sym typeface="思源宋体 CN Light" panose="02020300000000000000" pitchFamily="18" charset="-122"/>
                        </a:rPr>
                        <m:t>𝒘𝒉𝒆𝒓𝒆</m:t>
                      </m:r>
                      <m:r>
                        <a:rPr lang="en-US" altLang="zh-CN" sz="1200" b="1" i="1">
                          <a:latin typeface="Cambria Math" panose="02040503050406030204" pitchFamily="18" charset="0"/>
                          <a:ea typeface="Microsoft JhengHei" panose="020B0604030504040204" pitchFamily="34" charset="-120"/>
                          <a:cs typeface="+mn-ea"/>
                          <a:sym typeface="思源宋体 CN Light" panose="02020300000000000000" pitchFamily="18" charset="-122"/>
                        </a:rPr>
                        <m:t> </m:t>
                      </m:r>
                      <m:r>
                        <a:rPr lang="en-US" altLang="zh-CN" sz="12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𝒕𝒓𝒂𝒅𝒆</m:t>
                      </m:r>
                      <m:r>
                        <a:rPr lang="en-US" altLang="zh-CN" sz="1200" b="1" i="1">
                          <a:latin typeface="Cambria Math" panose="02040503050406030204" pitchFamily="18" charset="0"/>
                          <a:ea typeface="Microsoft JhengHei" panose="020B0604030504040204" pitchFamily="34" charset="-120"/>
                          <a:cs typeface="+mn-ea"/>
                          <a:sym typeface="思源宋体 CN Light" panose="02020300000000000000" pitchFamily="18" charset="-122"/>
                        </a:rPr>
                        <m:t> </m:t>
                      </m:r>
                      <m:r>
                        <a:rPr lang="en-US" altLang="zh-CN" sz="1200" b="1" i="1">
                          <a:latin typeface="Cambria Math" panose="02040503050406030204" pitchFamily="18" charset="0"/>
                          <a:ea typeface="Microsoft JhengHei" panose="020B0604030504040204" pitchFamily="34" charset="-120"/>
                          <a:cs typeface="+mn-ea"/>
                          <a:sym typeface="思源宋体 CN Light" panose="02020300000000000000" pitchFamily="18" charset="-122"/>
                        </a:rPr>
                        <m:t>𝒓𝒆𝒕𝒖𝒓𝒏</m:t>
                      </m:r>
                      <m:r>
                        <a:rPr lang="en-US" altLang="zh-CN" sz="1200" b="1" i="1">
                          <a:latin typeface="Cambria Math" panose="02040503050406030204" pitchFamily="18" charset="0"/>
                          <a:ea typeface="Microsoft JhengHei" panose="020B0604030504040204" pitchFamily="34" charset="-120"/>
                          <a:cs typeface="+mn-ea"/>
                          <a:sym typeface="思源宋体 CN Light" panose="02020300000000000000" pitchFamily="18" charset="-122"/>
                        </a:rPr>
                        <m:t>=</m:t>
                      </m:r>
                      <m:f>
                        <m:fPr>
                          <m:ctrlPr>
                            <a:rPr lang="en-US" altLang="zh-CN" sz="1200" b="1" i="1">
                              <a:latin typeface="Cambria Math" panose="02040503050406030204" pitchFamily="18" charset="0"/>
                              <a:ea typeface="Microsoft JhengHei" panose="020B0604030504040204" pitchFamily="34" charset="-120"/>
                              <a:cs typeface="+mn-ea"/>
                              <a:sym typeface="思源宋体 CN Light" panose="02020300000000000000" pitchFamily="18" charset="-122"/>
                            </a:rPr>
                          </m:ctrlPr>
                        </m:fPr>
                        <m:num>
                          <m:r>
                            <a:rPr lang="zh-TW" altLang="en-US" sz="1200" b="1" i="1">
                              <a:latin typeface="Cambria Math" panose="02040503050406030204" pitchFamily="18" charset="0"/>
                              <a:ea typeface="Microsoft JhengHei" panose="020B0604030504040204" pitchFamily="34" charset="-120"/>
                              <a:cs typeface="+mn-ea"/>
                              <a:sym typeface="思源宋体 CN Light" panose="02020300000000000000" pitchFamily="18" charset="-122"/>
                            </a:rPr>
                            <m:t>每筆交易之稅後獲利</m:t>
                          </m:r>
                        </m:num>
                        <m:den>
                          <m:r>
                            <a:rPr lang="zh-TW" altLang="en-US" sz="1200" b="1" i="1">
                              <a:latin typeface="Cambria Math" panose="02040503050406030204" pitchFamily="18" charset="0"/>
                              <a:ea typeface="Microsoft JhengHei" panose="020B0604030504040204" pitchFamily="34" charset="-120"/>
                              <a:cs typeface="+mn-ea"/>
                              <a:sym typeface="思源宋体 CN Light" panose="02020300000000000000" pitchFamily="18" charset="-122"/>
                            </a:rPr>
                            <m:t>每筆交易之動用資金</m:t>
                          </m:r>
                        </m:den>
                      </m:f>
                    </m:oMath>
                  </m:oMathPara>
                </a14:m>
                <a:endParaRPr lang="en-US" altLang="zh-CN" sz="1200" b="1" i="1" dirty="0">
                  <a:latin typeface="標楷體" panose="03000509000000000000" pitchFamily="65" charset="-120"/>
                  <a:ea typeface="標楷體" panose="03000509000000000000" pitchFamily="65" charset="-120"/>
                  <a:cs typeface="+mn-ea"/>
                  <a:sym typeface="思源宋体 CN Light" panose="02020300000000000000" pitchFamily="18" charset="-122"/>
                </a:endParaRPr>
              </a:p>
              <a:p>
                <a:pPr>
                  <a:lnSpc>
                    <a:spcPct val="150000"/>
                  </a:lnSpc>
                </a:pPr>
                <a:endParaRPr lang="en-US" altLang="zh-CN" sz="1200" b="1" i="1" dirty="0">
                  <a:latin typeface="標楷體" panose="03000509000000000000" pitchFamily="65" charset="-120"/>
                  <a:ea typeface="標楷體" panose="03000509000000000000" pitchFamily="65" charset="-120"/>
                  <a:cs typeface="+mn-ea"/>
                  <a:sym typeface="思源宋体 CN Light" panose="02020300000000000000" pitchFamily="18" charset="-122"/>
                </a:endParaRPr>
              </a:p>
              <a:p>
                <a:pPr algn="just">
                  <a:lnSpc>
                    <a:spcPct val="150000"/>
                  </a:lnSpc>
                </a:pPr>
                <a:r>
                  <a:rPr lang="en-US" altLang="zh-CN"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Daily based Sharpe ratio </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跟 </a:t>
                </a:r>
                <a:r>
                  <a:rPr lang="en-US" altLang="zh-CN"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Trade based Sharpe ratio</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當中隱含最大的不同之處在於，</a:t>
                </a:r>
                <a:r>
                  <a:rPr lang="en-US" altLang="zh-CN"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Daily based Sharpe ratio </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因為是從每日的角度進行計算，所以資料集當中價格較高的成分股對於結果的影響也較大，而 </a:t>
                </a:r>
                <a:r>
                  <a:rPr lang="en-US" altLang="zh-CN"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Trade based Sharpe ratio</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因為是從每筆交易的角度進行計算，所以便消抹了價格較高的成分股的影響。根據上面所述，因為價格較高成分股所造成的影響不同，導致我們在討論獲利性時，兩種績效表現的結果也可能會有所不同。</a:t>
                </a:r>
                <a:endParaRPr lang="en-US" altLang="zh-CN"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mc:Choice>
        <mc:Fallback xmlns="">
          <p:sp>
            <p:nvSpPr>
              <p:cNvPr id="14" name="文字方塊 13">
                <a:extLst>
                  <a:ext uri="{FF2B5EF4-FFF2-40B4-BE49-F238E27FC236}">
                    <a16:creationId xmlns:a16="http://schemas.microsoft.com/office/drawing/2014/main" id="{60811D0E-A91E-4AE9-803F-611F92E02A3F}"/>
                  </a:ext>
                </a:extLst>
              </p:cNvPr>
              <p:cNvSpPr txBox="1">
                <a:spLocks noRot="1" noChangeAspect="1" noMove="1" noResize="1" noEditPoints="1" noAdjustHandles="1" noChangeArrowheads="1" noChangeShapeType="1" noTextEdit="1"/>
              </p:cNvSpPr>
              <p:nvPr/>
            </p:nvSpPr>
            <p:spPr>
              <a:xfrm>
                <a:off x="681037" y="1367526"/>
                <a:ext cx="7781925" cy="3474926"/>
              </a:xfrm>
              <a:prstGeom prst="rect">
                <a:avLst/>
              </a:prstGeom>
              <a:blipFill>
                <a:blip r:embed="rId3"/>
                <a:stretch>
                  <a:fillRect l="-78" b="-35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471250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5585" y="191135"/>
            <a:ext cx="8568055" cy="461645"/>
            <a:chOff x="371" y="301"/>
            <a:chExt cx="13493" cy="727"/>
          </a:xfrm>
        </p:grpSpPr>
        <p:sp>
          <p:nvSpPr>
            <p:cNvPr id="4" name="箭头: V 形 3"/>
            <p:cNvSpPr/>
            <p:nvPr/>
          </p:nvSpPr>
          <p:spPr>
            <a:xfrm>
              <a:off x="713" y="514"/>
              <a:ext cx="419" cy="485"/>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 name="箭头: V 形 4"/>
            <p:cNvSpPr/>
            <p:nvPr/>
          </p:nvSpPr>
          <p:spPr>
            <a:xfrm>
              <a:off x="1014"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cxnSp>
          <p:nvCxnSpPr>
            <p:cNvPr id="7" name="直接连接符 6"/>
            <p:cNvCxnSpPr/>
            <p:nvPr/>
          </p:nvCxnSpPr>
          <p:spPr>
            <a:xfrm>
              <a:off x="1609" y="992"/>
              <a:ext cx="1225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609" y="301"/>
              <a:ext cx="4916" cy="727"/>
            </a:xfrm>
            <a:prstGeom prst="rect">
              <a:avLst/>
            </a:prstGeom>
            <a:noFill/>
          </p:spPr>
          <p:txBody>
            <a:bodyPr wrap="none" rtlCol="0" anchor="ctr">
              <a:spAutoFit/>
            </a:bodyPr>
            <a:lstStyle/>
            <a:p>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(1) </a:t>
              </a:r>
              <a:r>
                <a:rPr lang="zh-TW"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單檔股票當沖交易</a:t>
              </a:r>
              <a:endParaRPr lang="zh-CN"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9" name="箭头: V 形 8"/>
            <p:cNvSpPr/>
            <p:nvPr/>
          </p:nvSpPr>
          <p:spPr>
            <a:xfrm>
              <a:off x="371"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6" name="文字方塊 5">
            <a:extLst>
              <a:ext uri="{FF2B5EF4-FFF2-40B4-BE49-F238E27FC236}">
                <a16:creationId xmlns:a16="http://schemas.microsoft.com/office/drawing/2014/main" id="{2C246C3A-2135-60F1-8B90-D513E93BC983}"/>
              </a:ext>
            </a:extLst>
          </p:cNvPr>
          <p:cNvSpPr txBox="1"/>
          <p:nvPr/>
        </p:nvSpPr>
        <p:spPr>
          <a:xfrm>
            <a:off x="373842" y="815771"/>
            <a:ext cx="6286389" cy="369332"/>
          </a:xfrm>
          <a:prstGeom prst="rect">
            <a:avLst/>
          </a:prstGeom>
          <a:noFill/>
        </p:spPr>
        <p:txBody>
          <a:bodyPr wrap="square">
            <a:spAutoFit/>
          </a:bodyPr>
          <a:lstStyle/>
          <a:p>
            <a:r>
              <a:rPr lang="en-US" altLang="zh-CN"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vi.</a:t>
            </a:r>
            <a:r>
              <a:rPr lang="zh-TW" altLang="en-US"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TW"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實驗結果總表</a:t>
            </a:r>
            <a:endParaRPr lang="zh-CN"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graphicFrame>
        <p:nvGraphicFramePr>
          <p:cNvPr id="3" name="表格 2">
            <a:extLst>
              <a:ext uri="{FF2B5EF4-FFF2-40B4-BE49-F238E27FC236}">
                <a16:creationId xmlns:a16="http://schemas.microsoft.com/office/drawing/2014/main" id="{02CF148E-035B-4A96-9E94-C730345BFAC9}"/>
              </a:ext>
            </a:extLst>
          </p:cNvPr>
          <p:cNvGraphicFramePr>
            <a:graphicFrameLocks noGrp="1"/>
          </p:cNvGraphicFramePr>
          <p:nvPr>
            <p:extLst>
              <p:ext uri="{D42A27DB-BD31-4B8C-83A1-F6EECF244321}">
                <p14:modId xmlns:p14="http://schemas.microsoft.com/office/powerpoint/2010/main" val="1010913778"/>
              </p:ext>
            </p:extLst>
          </p:nvPr>
        </p:nvGraphicFramePr>
        <p:xfrm>
          <a:off x="179512" y="1348094"/>
          <a:ext cx="8784488" cy="3513141"/>
        </p:xfrm>
        <a:graphic>
          <a:graphicData uri="http://schemas.openxmlformats.org/drawingml/2006/table">
            <a:tbl>
              <a:tblPr firstRow="1" bandRow="1">
                <a:tableStyleId>{073A0DAA-6AF3-43AB-8588-CEC1D06C72B9}</a:tableStyleId>
              </a:tblPr>
              <a:tblGrid>
                <a:gridCol w="864488">
                  <a:extLst>
                    <a:ext uri="{9D8B030D-6E8A-4147-A177-3AD203B41FA5}">
                      <a16:colId xmlns:a16="http://schemas.microsoft.com/office/drawing/2014/main" val="1272283513"/>
                    </a:ext>
                  </a:extLst>
                </a:gridCol>
                <a:gridCol w="1728000">
                  <a:extLst>
                    <a:ext uri="{9D8B030D-6E8A-4147-A177-3AD203B41FA5}">
                      <a16:colId xmlns:a16="http://schemas.microsoft.com/office/drawing/2014/main" val="1326007287"/>
                    </a:ext>
                  </a:extLst>
                </a:gridCol>
                <a:gridCol w="1548000">
                  <a:extLst>
                    <a:ext uri="{9D8B030D-6E8A-4147-A177-3AD203B41FA5}">
                      <a16:colId xmlns:a16="http://schemas.microsoft.com/office/drawing/2014/main" val="2785090397"/>
                    </a:ext>
                  </a:extLst>
                </a:gridCol>
                <a:gridCol w="1548000">
                  <a:extLst>
                    <a:ext uri="{9D8B030D-6E8A-4147-A177-3AD203B41FA5}">
                      <a16:colId xmlns:a16="http://schemas.microsoft.com/office/drawing/2014/main" val="1985774027"/>
                    </a:ext>
                  </a:extLst>
                </a:gridCol>
                <a:gridCol w="1548000">
                  <a:extLst>
                    <a:ext uri="{9D8B030D-6E8A-4147-A177-3AD203B41FA5}">
                      <a16:colId xmlns:a16="http://schemas.microsoft.com/office/drawing/2014/main" val="2395626506"/>
                    </a:ext>
                  </a:extLst>
                </a:gridCol>
                <a:gridCol w="1548000">
                  <a:extLst>
                    <a:ext uri="{9D8B030D-6E8A-4147-A177-3AD203B41FA5}">
                      <a16:colId xmlns:a16="http://schemas.microsoft.com/office/drawing/2014/main" val="312860411"/>
                    </a:ext>
                  </a:extLst>
                </a:gridCol>
              </a:tblGrid>
              <a:tr h="343221">
                <a:tc>
                  <a:txBody>
                    <a:bodyPr/>
                    <a:lstStyle/>
                    <a:p>
                      <a:pPr algn="ctr"/>
                      <a:endParaRPr lang="zh-TW" altLang="en-US" sz="1000" b="1" dirty="0">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sz="1000" b="1" dirty="0">
                          <a:latin typeface="微軟正黑體" panose="020B0604030504040204" pitchFamily="34" charset="-120"/>
                          <a:ea typeface="微軟正黑體" panose="020B0604030504040204" pitchFamily="34" charset="-120"/>
                        </a:rPr>
                        <a:t>欲比較之績效</a:t>
                      </a:r>
                    </a:p>
                  </a:txBody>
                  <a:tcPr anchor="ctr"/>
                </a:tc>
                <a:tc>
                  <a:txBody>
                    <a:bodyPr/>
                    <a:lstStyle/>
                    <a:p>
                      <a:pPr algn="ctr"/>
                      <a:r>
                        <a:rPr lang="en-US" altLang="zh-TW" sz="1000" b="1" dirty="0">
                          <a:latin typeface="微軟正黑體" panose="020B0604030504040204" pitchFamily="34" charset="-120"/>
                          <a:ea typeface="微軟正黑體" panose="020B0604030504040204" pitchFamily="34" charset="-120"/>
                        </a:rPr>
                        <a:t>S&amp;P500</a:t>
                      </a:r>
                      <a:r>
                        <a:rPr lang="zh-TW" altLang="en-US" sz="1000" b="1" dirty="0">
                          <a:latin typeface="微軟正黑體" panose="020B0604030504040204" pitchFamily="34" charset="-120"/>
                          <a:ea typeface="微軟正黑體" panose="020B0604030504040204" pitchFamily="34" charset="-120"/>
                        </a:rPr>
                        <a:t> </a:t>
                      </a:r>
                      <a:r>
                        <a:rPr lang="en-US" altLang="zh-TW" sz="1000" b="1" dirty="0">
                          <a:latin typeface="微軟正黑體" panose="020B0604030504040204" pitchFamily="34" charset="-120"/>
                          <a:ea typeface="微軟正黑體" panose="020B0604030504040204" pitchFamily="34" charset="-120"/>
                        </a:rPr>
                        <a:t>(</a:t>
                      </a:r>
                      <a:r>
                        <a:rPr lang="zh-TW" altLang="en-US" sz="1000" b="1" dirty="0">
                          <a:latin typeface="微軟正黑體" panose="020B0604030504040204" pitchFamily="34" charset="-120"/>
                          <a:ea typeface="微軟正黑體" panose="020B0604030504040204" pitchFamily="34" charset="-120"/>
                        </a:rPr>
                        <a:t> 估計期 </a:t>
                      </a:r>
                      <a:r>
                        <a:rPr lang="en-US" altLang="zh-TW" sz="1000" b="1" dirty="0">
                          <a:latin typeface="微軟正黑體" panose="020B0604030504040204" pitchFamily="34" charset="-120"/>
                          <a:ea typeface="微軟正黑體" panose="020B0604030504040204" pitchFamily="34" charset="-120"/>
                        </a:rPr>
                        <a:t>150</a:t>
                      </a:r>
                      <a:r>
                        <a:rPr lang="zh-TW" altLang="en-US" sz="1000" b="1" dirty="0">
                          <a:latin typeface="微軟正黑體" panose="020B0604030504040204" pitchFamily="34" charset="-120"/>
                          <a:ea typeface="微軟正黑體" panose="020B0604030504040204" pitchFamily="34" charset="-120"/>
                        </a:rPr>
                        <a:t> </a:t>
                      </a:r>
                      <a:r>
                        <a:rPr lang="en-US" altLang="zh-TW" sz="1000" b="1" dirty="0">
                          <a:latin typeface="微軟正黑體" panose="020B0604030504040204" pitchFamily="34" charset="-120"/>
                          <a:ea typeface="微軟正黑體" panose="020B0604030504040204" pitchFamily="34" charset="-120"/>
                        </a:rPr>
                        <a:t>)</a:t>
                      </a:r>
                      <a:endParaRPr lang="zh-TW" altLang="en-US" sz="10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ctr" defTabSz="684530" rtl="0" eaLnBrk="1" fontAlgn="auto" latinLnBrk="0" hangingPunct="1">
                        <a:lnSpc>
                          <a:spcPct val="100000"/>
                        </a:lnSpc>
                        <a:spcBef>
                          <a:spcPts val="0"/>
                        </a:spcBef>
                        <a:spcAft>
                          <a:spcPts val="0"/>
                        </a:spcAft>
                        <a:buClrTx/>
                        <a:buSzTx/>
                        <a:buFontTx/>
                        <a:buNone/>
                        <a:tabLst/>
                        <a:defRPr/>
                      </a:pPr>
                      <a:r>
                        <a:rPr lang="en-US" altLang="zh-TW" sz="1000" b="1" dirty="0">
                          <a:latin typeface="微軟正黑體" panose="020B0604030504040204" pitchFamily="34" charset="-120"/>
                          <a:ea typeface="微軟正黑體" panose="020B0604030504040204" pitchFamily="34" charset="-120"/>
                        </a:rPr>
                        <a:t>S&amp;P500</a:t>
                      </a:r>
                      <a:r>
                        <a:rPr lang="zh-TW" altLang="en-US" sz="1000" b="1" dirty="0">
                          <a:latin typeface="微軟正黑體" panose="020B0604030504040204" pitchFamily="34" charset="-120"/>
                          <a:ea typeface="微軟正黑體" panose="020B0604030504040204" pitchFamily="34" charset="-120"/>
                        </a:rPr>
                        <a:t> </a:t>
                      </a:r>
                      <a:r>
                        <a:rPr lang="en-US" altLang="zh-TW" sz="1000" b="1" dirty="0">
                          <a:latin typeface="微軟正黑體" panose="020B0604030504040204" pitchFamily="34" charset="-120"/>
                          <a:ea typeface="微軟正黑體" panose="020B0604030504040204" pitchFamily="34" charset="-120"/>
                        </a:rPr>
                        <a:t>(</a:t>
                      </a:r>
                      <a:r>
                        <a:rPr lang="zh-TW" altLang="en-US" sz="1000" b="1" dirty="0">
                          <a:latin typeface="微軟正黑體" panose="020B0604030504040204" pitchFamily="34" charset="-120"/>
                          <a:ea typeface="微軟正黑體" panose="020B0604030504040204" pitchFamily="34" charset="-120"/>
                        </a:rPr>
                        <a:t> 估計期 </a:t>
                      </a:r>
                      <a:r>
                        <a:rPr lang="en-US" altLang="zh-TW" sz="1000" b="1" dirty="0">
                          <a:latin typeface="微軟正黑體" panose="020B0604030504040204" pitchFamily="34" charset="-120"/>
                          <a:ea typeface="微軟正黑體" panose="020B0604030504040204" pitchFamily="34" charset="-120"/>
                        </a:rPr>
                        <a:t>200</a:t>
                      </a:r>
                      <a:r>
                        <a:rPr lang="zh-TW" altLang="en-US" sz="1000" b="1" dirty="0">
                          <a:latin typeface="微軟正黑體" panose="020B0604030504040204" pitchFamily="34" charset="-120"/>
                          <a:ea typeface="微軟正黑體" panose="020B0604030504040204" pitchFamily="34" charset="-120"/>
                        </a:rPr>
                        <a:t> </a:t>
                      </a:r>
                      <a:r>
                        <a:rPr lang="en-US" altLang="zh-TW" sz="1000" b="1" dirty="0">
                          <a:latin typeface="微軟正黑體" panose="020B0604030504040204" pitchFamily="34" charset="-120"/>
                          <a:ea typeface="微軟正黑體" panose="020B0604030504040204" pitchFamily="34" charset="-120"/>
                        </a:rPr>
                        <a:t>)</a:t>
                      </a:r>
                      <a:endParaRPr lang="zh-TW" altLang="en-US" sz="1000"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000" b="1" dirty="0">
                          <a:latin typeface="微軟正黑體" panose="020B0604030504040204" pitchFamily="34" charset="-120"/>
                          <a:ea typeface="微軟正黑體" panose="020B0604030504040204" pitchFamily="34" charset="-120"/>
                        </a:rPr>
                        <a:t>0050</a:t>
                      </a:r>
                      <a:r>
                        <a:rPr lang="zh-TW" altLang="en-US" sz="1000" b="1" dirty="0">
                          <a:latin typeface="微軟正黑體" panose="020B0604030504040204" pitchFamily="34" charset="-120"/>
                          <a:ea typeface="微軟正黑體" panose="020B0604030504040204" pitchFamily="34" charset="-120"/>
                        </a:rPr>
                        <a:t>、</a:t>
                      </a:r>
                      <a:r>
                        <a:rPr lang="en-US" altLang="zh-TW" sz="1000" b="1" dirty="0">
                          <a:latin typeface="微軟正黑體" panose="020B0604030504040204" pitchFamily="34" charset="-120"/>
                          <a:ea typeface="微軟正黑體" panose="020B0604030504040204" pitchFamily="34" charset="-120"/>
                        </a:rPr>
                        <a:t>0051</a:t>
                      </a:r>
                      <a:endParaRPr lang="zh-TW" altLang="en-US" sz="1000"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000" b="1" dirty="0">
                          <a:latin typeface="微軟正黑體" panose="020B0604030504040204" pitchFamily="34" charset="-120"/>
                          <a:ea typeface="微軟正黑體" panose="020B0604030504040204" pitchFamily="34" charset="-120"/>
                        </a:rPr>
                        <a:t>0050</a:t>
                      </a:r>
                      <a:r>
                        <a:rPr lang="zh-TW" altLang="en-US" sz="1000" b="1" dirty="0">
                          <a:latin typeface="微軟正黑體" panose="020B0604030504040204" pitchFamily="34" charset="-120"/>
                          <a:ea typeface="微軟正黑體" panose="020B0604030504040204" pitchFamily="34" charset="-120"/>
                        </a:rPr>
                        <a:t> 部分高流動成分股</a:t>
                      </a:r>
                    </a:p>
                  </a:txBody>
                  <a:tcPr anchor="ctr"/>
                </a:tc>
                <a:extLst>
                  <a:ext uri="{0D108BD9-81ED-4DB2-BD59-A6C34878D82A}">
                    <a16:rowId xmlns:a16="http://schemas.microsoft.com/office/drawing/2014/main" val="1806095815"/>
                  </a:ext>
                </a:extLst>
              </a:tr>
              <a:tr h="343221">
                <a:tc rowSpan="3">
                  <a:txBody>
                    <a:bodyPr/>
                    <a:lstStyle/>
                    <a:p>
                      <a:pPr algn="ctr"/>
                      <a:r>
                        <a:rPr lang="zh-TW" altLang="en-US" sz="1000" b="1" dirty="0">
                          <a:latin typeface="微軟正黑體" panose="020B0604030504040204" pitchFamily="34" charset="-120"/>
                          <a:ea typeface="微軟正黑體" panose="020B0604030504040204" pitchFamily="34" charset="-120"/>
                        </a:rPr>
                        <a:t>交錯個數</a:t>
                      </a:r>
                      <a:endParaRPr lang="en-US" altLang="zh-TW" sz="1000" b="1" dirty="0">
                        <a:latin typeface="微軟正黑體" panose="020B0604030504040204" pitchFamily="34" charset="-120"/>
                        <a:ea typeface="微軟正黑體" panose="020B0604030504040204" pitchFamily="34" charset="-120"/>
                      </a:endParaRPr>
                    </a:p>
                    <a:p>
                      <a:pPr algn="ctr"/>
                      <a:r>
                        <a:rPr lang="zh-TW" altLang="en-US" sz="1000" b="1" dirty="0">
                          <a:latin typeface="微軟正黑體" panose="020B0604030504040204" pitchFamily="34" charset="-120"/>
                          <a:ea typeface="微軟正黑體" panose="020B0604030504040204" pitchFamily="34" charset="-120"/>
                        </a:rPr>
                        <a:t>篩選法</a:t>
                      </a:r>
                      <a:endParaRPr lang="en-US" altLang="zh-TW" sz="1000" b="1" dirty="0">
                        <a:latin typeface="微軟正黑體" panose="020B0604030504040204" pitchFamily="34" charset="-120"/>
                        <a:ea typeface="微軟正黑體" panose="020B0604030504040204" pitchFamily="34" charset="-120"/>
                      </a:endParaRPr>
                    </a:p>
                    <a:p>
                      <a:pPr algn="ctr"/>
                      <a:endParaRPr lang="en-US" altLang="zh-TW" sz="1000" b="1" dirty="0">
                        <a:latin typeface="微軟正黑體" panose="020B0604030504040204" pitchFamily="34" charset="-120"/>
                        <a:ea typeface="微軟正黑體" panose="020B0604030504040204" pitchFamily="34" charset="-120"/>
                      </a:endParaRPr>
                    </a:p>
                    <a:p>
                      <a:pPr algn="ctr"/>
                      <a:r>
                        <a:rPr lang="en-US" altLang="zh-TW" sz="900" b="1" dirty="0">
                          <a:latin typeface="微軟正黑體" panose="020B0604030504040204" pitchFamily="34" charset="-120"/>
                          <a:ea typeface="微軟正黑體" panose="020B0604030504040204" pitchFamily="34" charset="-120"/>
                          <a:hlinkClick r:id="rId3" action="ppaction://hlinksldjump"/>
                        </a:rPr>
                        <a:t>&gt;&gt;</a:t>
                      </a:r>
                      <a:r>
                        <a:rPr lang="zh-TW" altLang="en-US" sz="900" b="1" dirty="0">
                          <a:latin typeface="微軟正黑體" panose="020B0604030504040204" pitchFamily="34" charset="-120"/>
                          <a:ea typeface="微軟正黑體" panose="020B0604030504040204" pitchFamily="34" charset="-120"/>
                          <a:hlinkClick r:id="rId3" action="ppaction://hlinksldjump"/>
                        </a:rPr>
                        <a:t>詳細結果</a:t>
                      </a:r>
                      <a:endParaRPr lang="zh-TW" altLang="en-US" sz="900" b="1" dirty="0">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sz="1000" b="1" dirty="0">
                          <a:latin typeface="微軟正黑體" panose="020B0604030504040204" pitchFamily="34" charset="-120"/>
                          <a:ea typeface="微軟正黑體" panose="020B0604030504040204" pitchFamily="34" charset="-120"/>
                        </a:rPr>
                        <a:t>獲利</a:t>
                      </a:r>
                    </a:p>
                  </a:txBody>
                  <a:tcPr anchor="ctr"/>
                </a:tc>
                <a:tc>
                  <a:txBody>
                    <a:bodyPr/>
                    <a:lstStyle/>
                    <a:p>
                      <a:pPr algn="ctr"/>
                      <a:r>
                        <a:rPr lang="en-US" altLang="zh-TW" sz="1000" b="1" dirty="0">
                          <a:solidFill>
                            <a:schemeClr val="tx1"/>
                          </a:solidFill>
                          <a:latin typeface="微軟正黑體" panose="020B0604030504040204" pitchFamily="34" charset="-120"/>
                          <a:ea typeface="微軟正黑體" panose="020B0604030504040204" pitchFamily="34" charset="-120"/>
                        </a:rPr>
                        <a:t>Model 1</a:t>
                      </a:r>
                      <a:r>
                        <a:rPr lang="zh-TW" altLang="en-US" sz="1000" b="1" dirty="0">
                          <a:solidFill>
                            <a:schemeClr val="tx1"/>
                          </a:solidFill>
                          <a:latin typeface="微軟正黑體" panose="020B0604030504040204" pitchFamily="34" charset="-120"/>
                          <a:ea typeface="微軟正黑體" panose="020B0604030504040204" pitchFamily="34" charset="-120"/>
                        </a:rPr>
                        <a:t>：虧損</a:t>
                      </a:r>
                      <a:endParaRPr lang="en-US" altLang="zh-TW" sz="1000" b="1" dirty="0">
                        <a:solidFill>
                          <a:schemeClr val="tx1"/>
                        </a:solidFill>
                        <a:latin typeface="微軟正黑體" panose="020B0604030504040204" pitchFamily="34" charset="-120"/>
                        <a:ea typeface="微軟正黑體" panose="020B0604030504040204" pitchFamily="34" charset="-120"/>
                      </a:endParaRPr>
                    </a:p>
                    <a:p>
                      <a:pPr marL="0" marR="0" lvl="0" indent="0" algn="ctr" defTabSz="684530" rtl="0" eaLnBrk="1" fontAlgn="auto" latinLnBrk="0" hangingPunct="1">
                        <a:lnSpc>
                          <a:spcPct val="100000"/>
                        </a:lnSpc>
                        <a:spcBef>
                          <a:spcPts val="0"/>
                        </a:spcBef>
                        <a:spcAft>
                          <a:spcPts val="0"/>
                        </a:spcAft>
                        <a:buClrTx/>
                        <a:buSzTx/>
                        <a:buFontTx/>
                        <a:buNone/>
                        <a:tabLst/>
                        <a:defRPr/>
                      </a:pPr>
                      <a:r>
                        <a:rPr lang="en-US" altLang="zh-TW" sz="1000" b="1" dirty="0">
                          <a:solidFill>
                            <a:schemeClr val="tx1"/>
                          </a:solidFill>
                          <a:latin typeface="微軟正黑體" panose="020B0604030504040204" pitchFamily="34" charset="-120"/>
                          <a:ea typeface="微軟正黑體" panose="020B0604030504040204" pitchFamily="34" charset="-120"/>
                        </a:rPr>
                        <a:t>Model 2</a:t>
                      </a:r>
                      <a:r>
                        <a:rPr lang="zh-TW" altLang="en-US" sz="1000" b="1" dirty="0">
                          <a:solidFill>
                            <a:schemeClr val="tx1"/>
                          </a:solidFill>
                          <a:latin typeface="微軟正黑體" panose="020B0604030504040204" pitchFamily="34" charset="-120"/>
                          <a:ea typeface="微軟正黑體" panose="020B0604030504040204" pitchFamily="34" charset="-120"/>
                        </a:rPr>
                        <a:t>：虧損</a:t>
                      </a:r>
                      <a:endParaRPr lang="en-US" altLang="zh-TW" sz="1000" b="1" dirty="0">
                        <a:solidFill>
                          <a:schemeClr val="tx1"/>
                        </a:solidFill>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000" b="1" dirty="0">
                          <a:solidFill>
                            <a:schemeClr val="tx1"/>
                          </a:solidFill>
                          <a:latin typeface="微軟正黑體" panose="020B0604030504040204" pitchFamily="34" charset="-120"/>
                          <a:ea typeface="微軟正黑體" panose="020B0604030504040204" pitchFamily="34" charset="-120"/>
                        </a:rPr>
                        <a:t>Model 1</a:t>
                      </a:r>
                      <a:r>
                        <a:rPr lang="zh-TW" altLang="en-US" sz="1000" b="1" dirty="0">
                          <a:solidFill>
                            <a:schemeClr val="tx1"/>
                          </a:solidFill>
                          <a:latin typeface="微軟正黑體" panose="020B0604030504040204" pitchFamily="34" charset="-120"/>
                          <a:ea typeface="微軟正黑體" panose="020B0604030504040204" pitchFamily="34" charset="-120"/>
                        </a:rPr>
                        <a:t>：虧損</a:t>
                      </a:r>
                      <a:endParaRPr lang="en-US" altLang="zh-TW" sz="1000" b="1" dirty="0">
                        <a:solidFill>
                          <a:schemeClr val="tx1"/>
                        </a:solidFill>
                        <a:latin typeface="微軟正黑體" panose="020B0604030504040204" pitchFamily="34" charset="-120"/>
                        <a:ea typeface="微軟正黑體" panose="020B0604030504040204" pitchFamily="34" charset="-120"/>
                      </a:endParaRPr>
                    </a:p>
                    <a:p>
                      <a:pPr marL="0" marR="0" lvl="0" indent="0" algn="ctr" defTabSz="684530" rtl="0" eaLnBrk="1" fontAlgn="auto" latinLnBrk="0" hangingPunct="1">
                        <a:lnSpc>
                          <a:spcPct val="100000"/>
                        </a:lnSpc>
                        <a:spcBef>
                          <a:spcPts val="0"/>
                        </a:spcBef>
                        <a:spcAft>
                          <a:spcPts val="0"/>
                        </a:spcAft>
                        <a:buClrTx/>
                        <a:buSzTx/>
                        <a:buFontTx/>
                        <a:buNone/>
                        <a:tabLst/>
                        <a:defRPr/>
                      </a:pPr>
                      <a:r>
                        <a:rPr lang="en-US" altLang="zh-TW" sz="1000" b="1" dirty="0">
                          <a:solidFill>
                            <a:schemeClr val="tx1"/>
                          </a:solidFill>
                          <a:latin typeface="微軟正黑體" panose="020B0604030504040204" pitchFamily="34" charset="-120"/>
                          <a:ea typeface="微軟正黑體" panose="020B0604030504040204" pitchFamily="34" charset="-120"/>
                        </a:rPr>
                        <a:t>Model 2</a:t>
                      </a:r>
                      <a:r>
                        <a:rPr lang="zh-TW" altLang="en-US" sz="1000" b="1" dirty="0">
                          <a:solidFill>
                            <a:schemeClr val="tx1"/>
                          </a:solidFill>
                          <a:latin typeface="微軟正黑體" panose="020B0604030504040204" pitchFamily="34" charset="-120"/>
                          <a:ea typeface="微軟正黑體" panose="020B0604030504040204" pitchFamily="34" charset="-120"/>
                        </a:rPr>
                        <a:t>：虧損</a:t>
                      </a:r>
                      <a:endParaRPr lang="en-US" altLang="zh-TW" sz="1000" b="1" dirty="0">
                        <a:solidFill>
                          <a:schemeClr val="tx1"/>
                        </a:solidFill>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000" b="1" dirty="0">
                          <a:solidFill>
                            <a:schemeClr val="tx1"/>
                          </a:solidFill>
                          <a:latin typeface="微軟正黑體" panose="020B0604030504040204" pitchFamily="34" charset="-120"/>
                          <a:ea typeface="微軟正黑體" panose="020B0604030504040204" pitchFamily="34" charset="-120"/>
                        </a:rPr>
                        <a:t>Model 1</a:t>
                      </a:r>
                      <a:r>
                        <a:rPr lang="zh-TW" altLang="en-US" sz="1000" b="1" dirty="0">
                          <a:solidFill>
                            <a:schemeClr val="tx1"/>
                          </a:solidFill>
                          <a:latin typeface="微軟正黑體" panose="020B0604030504040204" pitchFamily="34" charset="-120"/>
                          <a:ea typeface="微軟正黑體" panose="020B0604030504040204" pitchFamily="34" charset="-120"/>
                        </a:rPr>
                        <a:t>：</a:t>
                      </a:r>
                      <a:r>
                        <a:rPr lang="zh-TW" altLang="en-US" sz="1000" b="1" dirty="0">
                          <a:solidFill>
                            <a:srgbClr val="FF0000"/>
                          </a:solidFill>
                          <a:latin typeface="微軟正黑體" panose="020B0604030504040204" pitchFamily="34" charset="-120"/>
                          <a:ea typeface="微軟正黑體" panose="020B0604030504040204" pitchFamily="34" charset="-120"/>
                        </a:rPr>
                        <a:t>獲利</a:t>
                      </a:r>
                      <a:endParaRPr lang="en-US" altLang="zh-TW" sz="1000" b="1" dirty="0">
                        <a:solidFill>
                          <a:srgbClr val="FF0000"/>
                        </a:solidFill>
                        <a:latin typeface="微軟正黑體" panose="020B0604030504040204" pitchFamily="34" charset="-120"/>
                        <a:ea typeface="微軟正黑體" panose="020B0604030504040204" pitchFamily="34" charset="-120"/>
                      </a:endParaRPr>
                    </a:p>
                    <a:p>
                      <a:pPr marL="0" marR="0" lvl="0" indent="0" algn="ctr" defTabSz="684530" rtl="0" eaLnBrk="1" fontAlgn="auto" latinLnBrk="0" hangingPunct="1">
                        <a:lnSpc>
                          <a:spcPct val="100000"/>
                        </a:lnSpc>
                        <a:spcBef>
                          <a:spcPts val="0"/>
                        </a:spcBef>
                        <a:spcAft>
                          <a:spcPts val="0"/>
                        </a:spcAft>
                        <a:buClrTx/>
                        <a:buSzTx/>
                        <a:buFontTx/>
                        <a:buNone/>
                        <a:tabLst/>
                        <a:defRPr/>
                      </a:pPr>
                      <a:r>
                        <a:rPr lang="en-US" altLang="zh-TW" sz="1000" b="1" dirty="0">
                          <a:solidFill>
                            <a:schemeClr val="tx1"/>
                          </a:solidFill>
                          <a:latin typeface="微軟正黑體" panose="020B0604030504040204" pitchFamily="34" charset="-120"/>
                          <a:ea typeface="微軟正黑體" panose="020B0604030504040204" pitchFamily="34" charset="-120"/>
                        </a:rPr>
                        <a:t>Model 2</a:t>
                      </a:r>
                      <a:r>
                        <a:rPr lang="zh-TW" altLang="en-US" sz="1000" b="1" dirty="0">
                          <a:solidFill>
                            <a:schemeClr val="tx1"/>
                          </a:solidFill>
                          <a:latin typeface="微軟正黑體" panose="020B0604030504040204" pitchFamily="34" charset="-120"/>
                          <a:ea typeface="微軟正黑體" panose="020B0604030504040204" pitchFamily="34" charset="-120"/>
                        </a:rPr>
                        <a:t>：</a:t>
                      </a:r>
                      <a:r>
                        <a:rPr lang="zh-TW" altLang="en-US" sz="1000" b="1" kern="1200" dirty="0">
                          <a:solidFill>
                            <a:srgbClr val="FF0000"/>
                          </a:solidFill>
                          <a:latin typeface="微軟正黑體" panose="020B0604030504040204" pitchFamily="34" charset="-120"/>
                          <a:ea typeface="微軟正黑體" panose="020B0604030504040204" pitchFamily="34" charset="-120"/>
                          <a:cs typeface="+mn-cs"/>
                        </a:rPr>
                        <a:t>獲利</a:t>
                      </a:r>
                      <a:endParaRPr lang="en-US" altLang="zh-TW" sz="1000" b="1" kern="1200" dirty="0">
                        <a:solidFill>
                          <a:srgbClr val="FF0000"/>
                        </a:solidFill>
                        <a:latin typeface="微軟正黑體" panose="020B0604030504040204" pitchFamily="34" charset="-120"/>
                        <a:ea typeface="微軟正黑體" panose="020B0604030504040204" pitchFamily="34" charset="-120"/>
                        <a:cs typeface="+mn-cs"/>
                      </a:endParaRPr>
                    </a:p>
                  </a:txBody>
                  <a:tcPr anchor="ctr"/>
                </a:tc>
                <a:tc>
                  <a:txBody>
                    <a:bodyPr/>
                    <a:lstStyle/>
                    <a:p>
                      <a:pPr algn="ctr"/>
                      <a:r>
                        <a:rPr lang="en-US" altLang="zh-TW" sz="1000" b="1" dirty="0">
                          <a:solidFill>
                            <a:schemeClr val="tx1"/>
                          </a:solidFill>
                          <a:latin typeface="微軟正黑體" panose="020B0604030504040204" pitchFamily="34" charset="-120"/>
                          <a:ea typeface="微軟正黑體" panose="020B0604030504040204" pitchFamily="34" charset="-120"/>
                        </a:rPr>
                        <a:t>Model 1</a:t>
                      </a:r>
                      <a:r>
                        <a:rPr lang="zh-TW" altLang="en-US" sz="1000" b="1" dirty="0">
                          <a:solidFill>
                            <a:schemeClr val="tx1"/>
                          </a:solidFill>
                          <a:latin typeface="微軟正黑體" panose="020B0604030504040204" pitchFamily="34" charset="-120"/>
                          <a:ea typeface="微軟正黑體" panose="020B0604030504040204" pitchFamily="34" charset="-120"/>
                        </a:rPr>
                        <a:t>：</a:t>
                      </a:r>
                      <a:r>
                        <a:rPr lang="zh-TW" altLang="en-US" sz="1000" b="1" kern="1200" dirty="0">
                          <a:solidFill>
                            <a:srgbClr val="FF0000"/>
                          </a:solidFill>
                          <a:latin typeface="微軟正黑體" panose="020B0604030504040204" pitchFamily="34" charset="-120"/>
                          <a:ea typeface="微軟正黑體" panose="020B0604030504040204" pitchFamily="34" charset="-120"/>
                          <a:cs typeface="+mn-cs"/>
                        </a:rPr>
                        <a:t>獲利</a:t>
                      </a:r>
                      <a:endParaRPr lang="en-US" altLang="zh-TW" sz="1000" b="1" kern="1200" dirty="0">
                        <a:solidFill>
                          <a:srgbClr val="FF0000"/>
                        </a:solidFill>
                        <a:latin typeface="微軟正黑體" panose="020B0604030504040204" pitchFamily="34" charset="-120"/>
                        <a:ea typeface="微軟正黑體" panose="020B0604030504040204" pitchFamily="34" charset="-120"/>
                        <a:cs typeface="+mn-cs"/>
                      </a:endParaRPr>
                    </a:p>
                    <a:p>
                      <a:pPr marL="0" marR="0" lvl="0" indent="0" algn="ctr" defTabSz="684530" rtl="0" eaLnBrk="1" fontAlgn="auto" latinLnBrk="0" hangingPunct="1">
                        <a:lnSpc>
                          <a:spcPct val="100000"/>
                        </a:lnSpc>
                        <a:spcBef>
                          <a:spcPts val="0"/>
                        </a:spcBef>
                        <a:spcAft>
                          <a:spcPts val="0"/>
                        </a:spcAft>
                        <a:buClrTx/>
                        <a:buSzTx/>
                        <a:buFontTx/>
                        <a:buNone/>
                        <a:tabLst/>
                        <a:defRPr/>
                      </a:pPr>
                      <a:r>
                        <a:rPr lang="en-US" altLang="zh-TW" sz="1000" b="1" dirty="0">
                          <a:solidFill>
                            <a:schemeClr val="tx1"/>
                          </a:solidFill>
                          <a:latin typeface="微軟正黑體" panose="020B0604030504040204" pitchFamily="34" charset="-120"/>
                          <a:ea typeface="微軟正黑體" panose="020B0604030504040204" pitchFamily="34" charset="-120"/>
                        </a:rPr>
                        <a:t>Model 2</a:t>
                      </a:r>
                      <a:r>
                        <a:rPr lang="zh-TW" altLang="en-US" sz="1000" b="1" dirty="0">
                          <a:solidFill>
                            <a:schemeClr val="tx1"/>
                          </a:solidFill>
                          <a:latin typeface="微軟正黑體" panose="020B0604030504040204" pitchFamily="34" charset="-120"/>
                          <a:ea typeface="微軟正黑體" panose="020B0604030504040204" pitchFamily="34" charset="-120"/>
                        </a:rPr>
                        <a:t>：</a:t>
                      </a:r>
                      <a:r>
                        <a:rPr lang="zh-TW" altLang="en-US" sz="1000" b="1" kern="1200" dirty="0">
                          <a:solidFill>
                            <a:srgbClr val="FF0000"/>
                          </a:solidFill>
                          <a:latin typeface="微軟正黑體" panose="020B0604030504040204" pitchFamily="34" charset="-120"/>
                          <a:ea typeface="微軟正黑體" panose="020B0604030504040204" pitchFamily="34" charset="-120"/>
                          <a:cs typeface="+mn-cs"/>
                        </a:rPr>
                        <a:t>獲利</a:t>
                      </a:r>
                      <a:endParaRPr lang="en-US" altLang="zh-TW" sz="1000" b="1" kern="1200" dirty="0">
                        <a:solidFill>
                          <a:srgbClr val="FF0000"/>
                        </a:solidFill>
                        <a:latin typeface="微軟正黑體" panose="020B0604030504040204" pitchFamily="34" charset="-120"/>
                        <a:ea typeface="微軟正黑體" panose="020B0604030504040204" pitchFamily="34" charset="-120"/>
                        <a:cs typeface="+mn-cs"/>
                      </a:endParaRPr>
                    </a:p>
                  </a:txBody>
                  <a:tcPr anchor="ctr"/>
                </a:tc>
                <a:extLst>
                  <a:ext uri="{0D108BD9-81ED-4DB2-BD59-A6C34878D82A}">
                    <a16:rowId xmlns:a16="http://schemas.microsoft.com/office/drawing/2014/main" val="3947033364"/>
                  </a:ext>
                </a:extLst>
              </a:tr>
              <a:tr h="343221">
                <a:tc vMerge="1">
                  <a:txBody>
                    <a:bodyPr/>
                    <a:lstStyle/>
                    <a:p>
                      <a:pPr algn="ctr"/>
                      <a:endParaRPr lang="zh-TW" altLang="en-US" sz="900" b="1" dirty="0">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sz="1000" b="1" dirty="0">
                          <a:latin typeface="微軟正黑體" panose="020B0604030504040204" pitchFamily="34" charset="-120"/>
                          <a:ea typeface="微軟正黑體" panose="020B0604030504040204" pitchFamily="34" charset="-120"/>
                        </a:rPr>
                        <a:t>勝率</a:t>
                      </a:r>
                    </a:p>
                  </a:txBody>
                  <a:tcPr anchor="ctr"/>
                </a:tc>
                <a:tc>
                  <a:txBody>
                    <a:bodyPr/>
                    <a:lstStyle/>
                    <a:p>
                      <a:pPr algn="ctr"/>
                      <a:r>
                        <a:rPr lang="en-US" altLang="zh-TW" sz="1000" b="1" dirty="0">
                          <a:latin typeface="微軟正黑體" panose="020B0604030504040204" pitchFamily="34" charset="-120"/>
                          <a:ea typeface="微軟正黑體" panose="020B0604030504040204" pitchFamily="34" charset="-120"/>
                        </a:rPr>
                        <a:t>Model 1</a:t>
                      </a:r>
                      <a:r>
                        <a:rPr lang="zh-TW" altLang="en-US" sz="1000" b="1" dirty="0">
                          <a:latin typeface="微軟正黑體" panose="020B0604030504040204" pitchFamily="34" charset="-120"/>
                          <a:ea typeface="微軟正黑體" panose="020B0604030504040204" pitchFamily="34" charset="-120"/>
                        </a:rPr>
                        <a:t>：僅</a:t>
                      </a:r>
                      <a:r>
                        <a:rPr lang="en-US" altLang="zh-TW" sz="1000" b="1" dirty="0">
                          <a:latin typeface="微軟正黑體" panose="020B0604030504040204" pitchFamily="34" charset="-120"/>
                          <a:ea typeface="微軟正黑體" panose="020B0604030504040204" pitchFamily="34" charset="-120"/>
                        </a:rPr>
                        <a:t>2017</a:t>
                      </a:r>
                      <a:r>
                        <a:rPr lang="zh-TW" altLang="en-US" sz="1000" b="1" dirty="0">
                          <a:latin typeface="微軟正黑體" panose="020B0604030504040204" pitchFamily="34" charset="-120"/>
                          <a:ea typeface="微軟正黑體" panose="020B0604030504040204" pitchFamily="34" charset="-120"/>
                        </a:rPr>
                        <a:t>下降</a:t>
                      </a:r>
                      <a:endParaRPr lang="en-US" altLang="zh-TW" sz="1000" b="1" dirty="0">
                        <a:latin typeface="微軟正黑體" panose="020B0604030504040204" pitchFamily="34" charset="-120"/>
                        <a:ea typeface="微軟正黑體" panose="020B0604030504040204" pitchFamily="34" charset="-120"/>
                      </a:endParaRPr>
                    </a:p>
                    <a:p>
                      <a:pPr algn="ctr"/>
                      <a:r>
                        <a:rPr lang="en-US" altLang="zh-TW" sz="1000" b="1" dirty="0">
                          <a:latin typeface="微軟正黑體" panose="020B0604030504040204" pitchFamily="34" charset="-120"/>
                          <a:ea typeface="微軟正黑體" panose="020B0604030504040204" pitchFamily="34" charset="-120"/>
                        </a:rPr>
                        <a:t>Model 2</a:t>
                      </a:r>
                      <a:r>
                        <a:rPr lang="zh-TW" altLang="en-US" sz="1000" b="1" dirty="0">
                          <a:latin typeface="微軟正黑體" panose="020B0604030504040204" pitchFamily="34" charset="-120"/>
                          <a:ea typeface="微軟正黑體" panose="020B0604030504040204" pitchFamily="34" charset="-120"/>
                        </a:rPr>
                        <a:t>：</a:t>
                      </a:r>
                      <a:r>
                        <a:rPr lang="zh-TW" altLang="en-US" sz="1000" b="1" dirty="0">
                          <a:solidFill>
                            <a:srgbClr val="FF0000"/>
                          </a:solidFill>
                          <a:latin typeface="微軟正黑體" panose="020B0604030504040204" pitchFamily="34" charset="-120"/>
                          <a:ea typeface="微軟正黑體" panose="020B0604030504040204" pitchFamily="34" charset="-120"/>
                        </a:rPr>
                        <a:t>提升</a:t>
                      </a:r>
                    </a:p>
                  </a:txBody>
                  <a:tcPr anchor="ctr"/>
                </a:tc>
                <a:tc>
                  <a:txBody>
                    <a:bodyPr/>
                    <a:lstStyle/>
                    <a:p>
                      <a:pPr algn="ctr"/>
                      <a:r>
                        <a:rPr lang="en-US" altLang="zh-TW" sz="1000" b="1" dirty="0">
                          <a:latin typeface="微軟正黑體" panose="020B0604030504040204" pitchFamily="34" charset="-120"/>
                          <a:ea typeface="微軟正黑體" panose="020B0604030504040204" pitchFamily="34" charset="-120"/>
                        </a:rPr>
                        <a:t>Model 1</a:t>
                      </a:r>
                      <a:r>
                        <a:rPr lang="zh-TW" altLang="en-US" sz="1000" b="1" dirty="0">
                          <a:latin typeface="微軟正黑體" panose="020B0604030504040204" pitchFamily="34" charset="-120"/>
                          <a:ea typeface="微軟正黑體" panose="020B0604030504040204" pitchFamily="34" charset="-120"/>
                        </a:rPr>
                        <a:t>：</a:t>
                      </a:r>
                      <a:r>
                        <a:rPr lang="zh-TW" altLang="en-US" sz="1000" b="1" kern="1200" dirty="0">
                          <a:solidFill>
                            <a:srgbClr val="FF0000"/>
                          </a:solidFill>
                          <a:latin typeface="微軟正黑體" panose="020B0604030504040204" pitchFamily="34" charset="-120"/>
                          <a:ea typeface="微軟正黑體" panose="020B0604030504040204" pitchFamily="34" charset="-120"/>
                          <a:cs typeface="+mn-cs"/>
                        </a:rPr>
                        <a:t>提升</a:t>
                      </a:r>
                      <a:endParaRPr lang="en-US" altLang="zh-TW" sz="1000" b="1" kern="1200" dirty="0">
                        <a:solidFill>
                          <a:srgbClr val="FF0000"/>
                        </a:solidFill>
                        <a:latin typeface="微軟正黑體" panose="020B0604030504040204" pitchFamily="34" charset="-120"/>
                        <a:ea typeface="微軟正黑體" panose="020B0604030504040204" pitchFamily="34" charset="-120"/>
                        <a:cs typeface="+mn-cs"/>
                      </a:endParaRPr>
                    </a:p>
                    <a:p>
                      <a:pPr algn="ctr"/>
                      <a:r>
                        <a:rPr lang="en-US" altLang="zh-TW" sz="1000" b="1" dirty="0">
                          <a:latin typeface="微軟正黑體" panose="020B0604030504040204" pitchFamily="34" charset="-120"/>
                          <a:ea typeface="微軟正黑體" panose="020B0604030504040204" pitchFamily="34" charset="-120"/>
                        </a:rPr>
                        <a:t>Model 2</a:t>
                      </a:r>
                      <a:r>
                        <a:rPr lang="zh-TW" altLang="en-US" sz="1000" b="1" dirty="0">
                          <a:latin typeface="微軟正黑體" panose="020B0604030504040204" pitchFamily="34" charset="-120"/>
                          <a:ea typeface="微軟正黑體" panose="020B0604030504040204" pitchFamily="34" charset="-120"/>
                        </a:rPr>
                        <a:t>：</a:t>
                      </a:r>
                      <a:r>
                        <a:rPr lang="zh-TW" altLang="en-US" sz="1000" b="1" kern="1200" dirty="0">
                          <a:solidFill>
                            <a:srgbClr val="FF0000"/>
                          </a:solidFill>
                          <a:latin typeface="微軟正黑體" panose="020B0604030504040204" pitchFamily="34" charset="-120"/>
                          <a:ea typeface="微軟正黑體" panose="020B0604030504040204" pitchFamily="34" charset="-120"/>
                          <a:cs typeface="+mn-cs"/>
                        </a:rPr>
                        <a:t>提升</a:t>
                      </a:r>
                    </a:p>
                  </a:txBody>
                  <a:tcPr anchor="ctr"/>
                </a:tc>
                <a:tc>
                  <a:txBody>
                    <a:bodyPr/>
                    <a:lstStyle/>
                    <a:p>
                      <a:pPr algn="ctr"/>
                      <a:r>
                        <a:rPr lang="en-US" altLang="zh-TW" sz="1000" b="1" dirty="0">
                          <a:latin typeface="微軟正黑體" panose="020B0604030504040204" pitchFamily="34" charset="-120"/>
                          <a:ea typeface="微軟正黑體" panose="020B0604030504040204" pitchFamily="34" charset="-120"/>
                        </a:rPr>
                        <a:t>Model 1</a:t>
                      </a:r>
                      <a:r>
                        <a:rPr lang="zh-TW" altLang="en-US" sz="1000" b="1" dirty="0">
                          <a:latin typeface="微軟正黑體" panose="020B0604030504040204" pitchFamily="34" charset="-120"/>
                          <a:ea typeface="微軟正黑體" panose="020B0604030504040204" pitchFamily="34" charset="-120"/>
                        </a:rPr>
                        <a:t>：</a:t>
                      </a:r>
                      <a:r>
                        <a:rPr lang="zh-TW" altLang="en-US" sz="1000" b="1" kern="1200" dirty="0">
                          <a:solidFill>
                            <a:srgbClr val="FF0000"/>
                          </a:solidFill>
                          <a:latin typeface="微軟正黑體" panose="020B0604030504040204" pitchFamily="34" charset="-120"/>
                          <a:ea typeface="微軟正黑體" panose="020B0604030504040204" pitchFamily="34" charset="-120"/>
                          <a:cs typeface="+mn-cs"/>
                        </a:rPr>
                        <a:t>提升</a:t>
                      </a:r>
                      <a:endParaRPr lang="en-US" altLang="zh-TW" sz="1000" b="1" kern="1200" dirty="0">
                        <a:solidFill>
                          <a:srgbClr val="FF0000"/>
                        </a:solidFill>
                        <a:latin typeface="微軟正黑體" panose="020B0604030504040204" pitchFamily="34" charset="-120"/>
                        <a:ea typeface="微軟正黑體" panose="020B0604030504040204" pitchFamily="34" charset="-120"/>
                        <a:cs typeface="+mn-cs"/>
                      </a:endParaRPr>
                    </a:p>
                    <a:p>
                      <a:pPr algn="ctr"/>
                      <a:r>
                        <a:rPr lang="en-US" altLang="zh-TW" sz="1000" b="1" dirty="0">
                          <a:latin typeface="微軟正黑體" panose="020B0604030504040204" pitchFamily="34" charset="-120"/>
                          <a:ea typeface="微軟正黑體" panose="020B0604030504040204" pitchFamily="34" charset="-120"/>
                        </a:rPr>
                        <a:t>Model 2</a:t>
                      </a:r>
                      <a:r>
                        <a:rPr lang="zh-TW" altLang="en-US" sz="1000" b="1" dirty="0">
                          <a:latin typeface="微軟正黑體" panose="020B0604030504040204" pitchFamily="34" charset="-120"/>
                          <a:ea typeface="微軟正黑體" panose="020B0604030504040204" pitchFamily="34" charset="-120"/>
                        </a:rPr>
                        <a:t>：</a:t>
                      </a:r>
                      <a:r>
                        <a:rPr lang="zh-TW" altLang="en-US" sz="1000" b="1" kern="1200" dirty="0">
                          <a:solidFill>
                            <a:srgbClr val="FF0000"/>
                          </a:solidFill>
                          <a:latin typeface="微軟正黑體" panose="020B0604030504040204" pitchFamily="34" charset="-120"/>
                          <a:ea typeface="微軟正黑體" panose="020B0604030504040204" pitchFamily="34" charset="-120"/>
                          <a:cs typeface="+mn-cs"/>
                        </a:rPr>
                        <a:t>提升</a:t>
                      </a:r>
                    </a:p>
                  </a:txBody>
                  <a:tcPr anchor="ctr"/>
                </a:tc>
                <a:tc>
                  <a:txBody>
                    <a:bodyPr/>
                    <a:lstStyle/>
                    <a:p>
                      <a:pPr algn="ctr"/>
                      <a:r>
                        <a:rPr lang="en-US" altLang="zh-TW" sz="1000" b="1" dirty="0">
                          <a:latin typeface="微軟正黑體" panose="020B0604030504040204" pitchFamily="34" charset="-120"/>
                          <a:ea typeface="微軟正黑體" panose="020B0604030504040204" pitchFamily="34" charset="-120"/>
                        </a:rPr>
                        <a:t>Model 1</a:t>
                      </a:r>
                      <a:r>
                        <a:rPr lang="zh-TW" altLang="en-US" sz="1000" b="1" dirty="0">
                          <a:latin typeface="微軟正黑體" panose="020B0604030504040204" pitchFamily="34" charset="-120"/>
                          <a:ea typeface="微軟正黑體" panose="020B0604030504040204" pitchFamily="34" charset="-120"/>
                        </a:rPr>
                        <a:t>：</a:t>
                      </a:r>
                      <a:r>
                        <a:rPr lang="zh-TW" altLang="en-US" sz="1000" b="1" kern="1200" dirty="0">
                          <a:solidFill>
                            <a:srgbClr val="FF0000"/>
                          </a:solidFill>
                          <a:latin typeface="微軟正黑體" panose="020B0604030504040204" pitchFamily="34" charset="-120"/>
                          <a:ea typeface="微軟正黑體" panose="020B0604030504040204" pitchFamily="34" charset="-120"/>
                          <a:cs typeface="+mn-cs"/>
                        </a:rPr>
                        <a:t>提升</a:t>
                      </a:r>
                      <a:endParaRPr lang="en-US" altLang="zh-TW" sz="1000" b="1" kern="1200" dirty="0">
                        <a:solidFill>
                          <a:srgbClr val="FF0000"/>
                        </a:solidFill>
                        <a:latin typeface="微軟正黑體" panose="020B0604030504040204" pitchFamily="34" charset="-120"/>
                        <a:ea typeface="微軟正黑體" panose="020B0604030504040204" pitchFamily="34" charset="-120"/>
                        <a:cs typeface="+mn-cs"/>
                      </a:endParaRPr>
                    </a:p>
                    <a:p>
                      <a:pPr algn="ctr"/>
                      <a:r>
                        <a:rPr lang="en-US" altLang="zh-TW" sz="1000" b="1" dirty="0">
                          <a:latin typeface="微軟正黑體" panose="020B0604030504040204" pitchFamily="34" charset="-120"/>
                          <a:ea typeface="微軟正黑體" panose="020B0604030504040204" pitchFamily="34" charset="-120"/>
                        </a:rPr>
                        <a:t>Model 2</a:t>
                      </a:r>
                      <a:r>
                        <a:rPr lang="zh-TW" altLang="en-US" sz="1000" b="1" dirty="0">
                          <a:latin typeface="微軟正黑體" panose="020B0604030504040204" pitchFamily="34" charset="-120"/>
                          <a:ea typeface="微軟正黑體" panose="020B0604030504040204" pitchFamily="34" charset="-120"/>
                        </a:rPr>
                        <a:t>：</a:t>
                      </a:r>
                      <a:r>
                        <a:rPr lang="zh-TW" altLang="en-US" sz="1000" b="1" kern="1200" dirty="0">
                          <a:solidFill>
                            <a:srgbClr val="FF0000"/>
                          </a:solidFill>
                          <a:latin typeface="微軟正黑體" panose="020B0604030504040204" pitchFamily="34" charset="-120"/>
                          <a:ea typeface="微軟正黑體" panose="020B0604030504040204" pitchFamily="34" charset="-120"/>
                          <a:cs typeface="+mn-cs"/>
                        </a:rPr>
                        <a:t>提升</a:t>
                      </a:r>
                    </a:p>
                  </a:txBody>
                  <a:tcPr anchor="ctr"/>
                </a:tc>
                <a:extLst>
                  <a:ext uri="{0D108BD9-81ED-4DB2-BD59-A6C34878D82A}">
                    <a16:rowId xmlns:a16="http://schemas.microsoft.com/office/drawing/2014/main" val="2547223848"/>
                  </a:ext>
                </a:extLst>
              </a:tr>
              <a:tr h="343221">
                <a:tc vMerge="1">
                  <a:txBody>
                    <a:bodyPr/>
                    <a:lstStyle/>
                    <a:p>
                      <a:pPr algn="ctr"/>
                      <a:endParaRPr lang="zh-TW" altLang="en-US" sz="1100" dirty="0">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sz="1000" b="1" dirty="0">
                          <a:latin typeface="微軟正黑體" panose="020B0604030504040204" pitchFamily="34" charset="-120"/>
                          <a:ea typeface="微軟正黑體" panose="020B0604030504040204" pitchFamily="34" charset="-120"/>
                        </a:rPr>
                        <a:t>正常平倉率</a:t>
                      </a:r>
                    </a:p>
                  </a:txBody>
                  <a:tcPr anchor="ctr"/>
                </a:tc>
                <a:tc>
                  <a:txBody>
                    <a:bodyPr/>
                    <a:lstStyle/>
                    <a:p>
                      <a:pPr algn="ctr"/>
                      <a:r>
                        <a:rPr lang="en-US" altLang="zh-TW" sz="1000" b="1" dirty="0">
                          <a:latin typeface="微軟正黑體" panose="020B0604030504040204" pitchFamily="34" charset="-120"/>
                          <a:ea typeface="微軟正黑體" panose="020B0604030504040204" pitchFamily="34" charset="-120"/>
                        </a:rPr>
                        <a:t>Model 1</a:t>
                      </a:r>
                      <a:r>
                        <a:rPr lang="zh-TW" altLang="en-US" sz="1000" b="1" dirty="0">
                          <a:latin typeface="微軟正黑體" panose="020B0604030504040204" pitchFamily="34" charset="-120"/>
                          <a:ea typeface="微軟正黑體" panose="020B0604030504040204" pitchFamily="34" charset="-120"/>
                        </a:rPr>
                        <a:t>：僅</a:t>
                      </a:r>
                      <a:r>
                        <a:rPr lang="en-US" altLang="zh-TW" sz="1000" b="1" dirty="0">
                          <a:latin typeface="微軟正黑體" panose="020B0604030504040204" pitchFamily="34" charset="-120"/>
                          <a:ea typeface="微軟正黑體" panose="020B0604030504040204" pitchFamily="34" charset="-120"/>
                        </a:rPr>
                        <a:t>2017</a:t>
                      </a:r>
                      <a:r>
                        <a:rPr lang="zh-TW" altLang="en-US" sz="1000" b="1" dirty="0">
                          <a:latin typeface="微軟正黑體" panose="020B0604030504040204" pitchFamily="34" charset="-120"/>
                          <a:ea typeface="微軟正黑體" panose="020B0604030504040204" pitchFamily="34" charset="-120"/>
                        </a:rPr>
                        <a:t>下降</a:t>
                      </a:r>
                      <a:endParaRPr lang="en-US" altLang="zh-TW" sz="1000" b="1" dirty="0">
                        <a:latin typeface="微軟正黑體" panose="020B0604030504040204" pitchFamily="34" charset="-120"/>
                        <a:ea typeface="微軟正黑體" panose="020B0604030504040204" pitchFamily="34" charset="-120"/>
                      </a:endParaRPr>
                    </a:p>
                    <a:p>
                      <a:pPr algn="ctr"/>
                      <a:r>
                        <a:rPr lang="en-US" altLang="zh-TW" sz="1000" b="1" dirty="0">
                          <a:latin typeface="微軟正黑體" panose="020B0604030504040204" pitchFamily="34" charset="-120"/>
                          <a:ea typeface="微軟正黑體" panose="020B0604030504040204" pitchFamily="34" charset="-120"/>
                        </a:rPr>
                        <a:t>Model 2</a:t>
                      </a:r>
                      <a:r>
                        <a:rPr lang="zh-TW" altLang="en-US" sz="1000" b="1" dirty="0">
                          <a:latin typeface="微軟正黑體" panose="020B0604030504040204" pitchFamily="34" charset="-120"/>
                          <a:ea typeface="微軟正黑體" panose="020B0604030504040204" pitchFamily="34" charset="-120"/>
                        </a:rPr>
                        <a:t>：</a:t>
                      </a:r>
                      <a:r>
                        <a:rPr lang="zh-TW" altLang="en-US" sz="1000" b="1" kern="1200" dirty="0">
                          <a:solidFill>
                            <a:srgbClr val="FF0000"/>
                          </a:solidFill>
                          <a:latin typeface="微軟正黑體" panose="020B0604030504040204" pitchFamily="34" charset="-120"/>
                          <a:ea typeface="微軟正黑體" panose="020B0604030504040204" pitchFamily="34" charset="-120"/>
                          <a:cs typeface="+mn-cs"/>
                        </a:rPr>
                        <a:t>提升</a:t>
                      </a:r>
                    </a:p>
                  </a:txBody>
                  <a:tcPr anchor="ctr"/>
                </a:tc>
                <a:tc>
                  <a:txBody>
                    <a:bodyPr/>
                    <a:lstStyle/>
                    <a:p>
                      <a:pPr algn="ctr"/>
                      <a:r>
                        <a:rPr lang="en-US" altLang="zh-TW" sz="1000" b="1" dirty="0">
                          <a:latin typeface="微軟正黑體" panose="020B0604030504040204" pitchFamily="34" charset="-120"/>
                          <a:ea typeface="微軟正黑體" panose="020B0604030504040204" pitchFamily="34" charset="-120"/>
                        </a:rPr>
                        <a:t>Model 1</a:t>
                      </a:r>
                      <a:r>
                        <a:rPr lang="zh-TW" altLang="en-US" sz="1000" b="1" dirty="0">
                          <a:latin typeface="微軟正黑體" panose="020B0604030504040204" pitchFamily="34" charset="-120"/>
                          <a:ea typeface="微軟正黑體" panose="020B0604030504040204" pitchFamily="34" charset="-120"/>
                        </a:rPr>
                        <a:t>：</a:t>
                      </a:r>
                      <a:r>
                        <a:rPr lang="zh-TW" altLang="en-US" sz="1000" b="1" kern="1200" dirty="0">
                          <a:solidFill>
                            <a:srgbClr val="FF0000"/>
                          </a:solidFill>
                          <a:latin typeface="微軟正黑體" panose="020B0604030504040204" pitchFamily="34" charset="-120"/>
                          <a:ea typeface="微軟正黑體" panose="020B0604030504040204" pitchFamily="34" charset="-120"/>
                          <a:cs typeface="+mn-cs"/>
                        </a:rPr>
                        <a:t>提升</a:t>
                      </a:r>
                      <a:endParaRPr lang="en-US" altLang="zh-TW" sz="1000" b="1" kern="1200" dirty="0">
                        <a:solidFill>
                          <a:srgbClr val="FF0000"/>
                        </a:solidFill>
                        <a:latin typeface="微軟正黑體" panose="020B0604030504040204" pitchFamily="34" charset="-120"/>
                        <a:ea typeface="微軟正黑體" panose="020B0604030504040204" pitchFamily="34" charset="-120"/>
                        <a:cs typeface="+mn-cs"/>
                      </a:endParaRPr>
                    </a:p>
                    <a:p>
                      <a:pPr algn="ctr"/>
                      <a:r>
                        <a:rPr lang="en-US" altLang="zh-TW" sz="1000" b="1" dirty="0">
                          <a:latin typeface="微軟正黑體" panose="020B0604030504040204" pitchFamily="34" charset="-120"/>
                          <a:ea typeface="微軟正黑體" panose="020B0604030504040204" pitchFamily="34" charset="-120"/>
                        </a:rPr>
                        <a:t>Model 2</a:t>
                      </a:r>
                      <a:r>
                        <a:rPr lang="zh-TW" altLang="en-US" sz="1000" b="1" dirty="0">
                          <a:latin typeface="微軟正黑體" panose="020B0604030504040204" pitchFamily="34" charset="-120"/>
                          <a:ea typeface="微軟正黑體" panose="020B0604030504040204" pitchFamily="34" charset="-120"/>
                        </a:rPr>
                        <a:t>：</a:t>
                      </a:r>
                      <a:r>
                        <a:rPr lang="zh-TW" altLang="en-US" sz="1000" b="1" kern="1200" dirty="0">
                          <a:solidFill>
                            <a:srgbClr val="FF0000"/>
                          </a:solidFill>
                          <a:latin typeface="微軟正黑體" panose="020B0604030504040204" pitchFamily="34" charset="-120"/>
                          <a:ea typeface="微軟正黑體" panose="020B0604030504040204" pitchFamily="34" charset="-120"/>
                          <a:cs typeface="+mn-cs"/>
                        </a:rPr>
                        <a:t>提升</a:t>
                      </a:r>
                    </a:p>
                  </a:txBody>
                  <a:tcPr anchor="ctr"/>
                </a:tc>
                <a:tc>
                  <a:txBody>
                    <a:bodyPr/>
                    <a:lstStyle/>
                    <a:p>
                      <a:pPr algn="ctr"/>
                      <a:r>
                        <a:rPr lang="en-US" altLang="zh-TW" sz="1000" b="1" dirty="0">
                          <a:latin typeface="微軟正黑體" panose="020B0604030504040204" pitchFamily="34" charset="-120"/>
                          <a:ea typeface="微軟正黑體" panose="020B0604030504040204" pitchFamily="34" charset="-120"/>
                        </a:rPr>
                        <a:t>Model 1</a:t>
                      </a:r>
                      <a:r>
                        <a:rPr lang="zh-TW" altLang="en-US" sz="1000" b="1" dirty="0">
                          <a:latin typeface="微軟正黑體" panose="020B0604030504040204" pitchFamily="34" charset="-120"/>
                          <a:ea typeface="微軟正黑體" panose="020B0604030504040204" pitchFamily="34" charset="-120"/>
                        </a:rPr>
                        <a:t>：</a:t>
                      </a:r>
                      <a:r>
                        <a:rPr lang="zh-TW" altLang="en-US" sz="1000" b="1" kern="1200" dirty="0">
                          <a:solidFill>
                            <a:srgbClr val="FF0000"/>
                          </a:solidFill>
                          <a:latin typeface="微軟正黑體" panose="020B0604030504040204" pitchFamily="34" charset="-120"/>
                          <a:ea typeface="微軟正黑體" panose="020B0604030504040204" pitchFamily="34" charset="-120"/>
                          <a:cs typeface="+mn-cs"/>
                        </a:rPr>
                        <a:t>提升</a:t>
                      </a:r>
                      <a:endParaRPr lang="en-US" altLang="zh-TW" sz="1000" b="1" kern="1200" dirty="0">
                        <a:solidFill>
                          <a:srgbClr val="FF0000"/>
                        </a:solidFill>
                        <a:latin typeface="微軟正黑體" panose="020B0604030504040204" pitchFamily="34" charset="-120"/>
                        <a:ea typeface="微軟正黑體" panose="020B0604030504040204" pitchFamily="34" charset="-120"/>
                        <a:cs typeface="+mn-cs"/>
                      </a:endParaRPr>
                    </a:p>
                    <a:p>
                      <a:pPr algn="ctr"/>
                      <a:r>
                        <a:rPr lang="en-US" altLang="zh-TW" sz="1000" b="1" dirty="0">
                          <a:latin typeface="微軟正黑體" panose="020B0604030504040204" pitchFamily="34" charset="-120"/>
                          <a:ea typeface="微軟正黑體" panose="020B0604030504040204" pitchFamily="34" charset="-120"/>
                        </a:rPr>
                        <a:t>Model 2</a:t>
                      </a:r>
                      <a:r>
                        <a:rPr lang="zh-TW" altLang="en-US" sz="1000" b="1" dirty="0">
                          <a:latin typeface="微軟正黑體" panose="020B0604030504040204" pitchFamily="34" charset="-120"/>
                          <a:ea typeface="微軟正黑體" panose="020B0604030504040204" pitchFamily="34" charset="-120"/>
                        </a:rPr>
                        <a:t>：</a:t>
                      </a:r>
                      <a:r>
                        <a:rPr lang="zh-TW" altLang="en-US" sz="1000" b="1" kern="1200" dirty="0">
                          <a:solidFill>
                            <a:srgbClr val="FF0000"/>
                          </a:solidFill>
                          <a:latin typeface="微軟正黑體" panose="020B0604030504040204" pitchFamily="34" charset="-120"/>
                          <a:ea typeface="微軟正黑體" panose="020B0604030504040204" pitchFamily="34" charset="-120"/>
                          <a:cs typeface="+mn-cs"/>
                        </a:rPr>
                        <a:t>提升</a:t>
                      </a:r>
                    </a:p>
                  </a:txBody>
                  <a:tcPr anchor="ctr"/>
                </a:tc>
                <a:tc>
                  <a:txBody>
                    <a:bodyPr/>
                    <a:lstStyle/>
                    <a:p>
                      <a:pPr algn="ctr"/>
                      <a:r>
                        <a:rPr lang="en-US" altLang="zh-TW" sz="1000" b="1" dirty="0">
                          <a:latin typeface="微軟正黑體" panose="020B0604030504040204" pitchFamily="34" charset="-120"/>
                          <a:ea typeface="微軟正黑體" panose="020B0604030504040204" pitchFamily="34" charset="-120"/>
                        </a:rPr>
                        <a:t>Model 1</a:t>
                      </a:r>
                      <a:r>
                        <a:rPr lang="zh-TW" altLang="en-US" sz="1000" b="1" dirty="0">
                          <a:latin typeface="微軟正黑體" panose="020B0604030504040204" pitchFamily="34" charset="-120"/>
                          <a:ea typeface="微軟正黑體" panose="020B0604030504040204" pitchFamily="34" charset="-120"/>
                        </a:rPr>
                        <a:t>：</a:t>
                      </a:r>
                      <a:r>
                        <a:rPr lang="zh-TW" altLang="en-US" sz="1000" b="1" kern="1200" dirty="0">
                          <a:solidFill>
                            <a:srgbClr val="FF0000"/>
                          </a:solidFill>
                          <a:latin typeface="微軟正黑體" panose="020B0604030504040204" pitchFamily="34" charset="-120"/>
                          <a:ea typeface="微軟正黑體" panose="020B0604030504040204" pitchFamily="34" charset="-120"/>
                          <a:cs typeface="+mn-cs"/>
                        </a:rPr>
                        <a:t>提升</a:t>
                      </a:r>
                      <a:endParaRPr lang="en-US" altLang="zh-TW" sz="1000" b="1" kern="1200" dirty="0">
                        <a:solidFill>
                          <a:srgbClr val="FF0000"/>
                        </a:solidFill>
                        <a:latin typeface="微軟正黑體" panose="020B0604030504040204" pitchFamily="34" charset="-120"/>
                        <a:ea typeface="微軟正黑體" panose="020B0604030504040204" pitchFamily="34" charset="-120"/>
                        <a:cs typeface="+mn-cs"/>
                      </a:endParaRPr>
                    </a:p>
                    <a:p>
                      <a:pPr algn="ctr"/>
                      <a:r>
                        <a:rPr lang="en-US" altLang="zh-TW" sz="1000" b="1" dirty="0">
                          <a:latin typeface="微軟正黑體" panose="020B0604030504040204" pitchFamily="34" charset="-120"/>
                          <a:ea typeface="微軟正黑體" panose="020B0604030504040204" pitchFamily="34" charset="-120"/>
                        </a:rPr>
                        <a:t>Model 2</a:t>
                      </a:r>
                      <a:r>
                        <a:rPr lang="zh-TW" altLang="en-US" sz="1000" b="1" dirty="0">
                          <a:latin typeface="微軟正黑體" panose="020B0604030504040204" pitchFamily="34" charset="-120"/>
                          <a:ea typeface="微軟正黑體" panose="020B0604030504040204" pitchFamily="34" charset="-120"/>
                        </a:rPr>
                        <a:t>：</a:t>
                      </a:r>
                      <a:r>
                        <a:rPr lang="zh-TW" altLang="en-US" sz="1000" b="1" kern="1200" dirty="0">
                          <a:solidFill>
                            <a:srgbClr val="FF0000"/>
                          </a:solidFill>
                          <a:latin typeface="微軟正黑體" panose="020B0604030504040204" pitchFamily="34" charset="-120"/>
                          <a:ea typeface="微軟正黑體" panose="020B0604030504040204" pitchFamily="34" charset="-120"/>
                          <a:cs typeface="+mn-cs"/>
                        </a:rPr>
                        <a:t>提升</a:t>
                      </a:r>
                    </a:p>
                  </a:txBody>
                  <a:tcPr anchor="ctr"/>
                </a:tc>
                <a:extLst>
                  <a:ext uri="{0D108BD9-81ED-4DB2-BD59-A6C34878D82A}">
                    <a16:rowId xmlns:a16="http://schemas.microsoft.com/office/drawing/2014/main" val="2473492730"/>
                  </a:ext>
                </a:extLst>
              </a:tr>
              <a:tr h="343221">
                <a:tc rowSpan="5">
                  <a:txBody>
                    <a:bodyPr/>
                    <a:lstStyle/>
                    <a:p>
                      <a:pPr algn="ctr"/>
                      <a:r>
                        <a:rPr lang="en-US" altLang="zh-TW" sz="1000" b="1" dirty="0" err="1">
                          <a:latin typeface="微軟正黑體" panose="020B0604030504040204" pitchFamily="34" charset="-120"/>
                          <a:ea typeface="微軟正黑體" panose="020B0604030504040204" pitchFamily="34" charset="-120"/>
                        </a:rPr>
                        <a:t>Frobenius</a:t>
                      </a:r>
                      <a:endParaRPr lang="en-US" altLang="zh-TW" sz="1000" b="1" dirty="0">
                        <a:latin typeface="微軟正黑體" panose="020B0604030504040204" pitchFamily="34" charset="-120"/>
                        <a:ea typeface="微軟正黑體" panose="020B0604030504040204" pitchFamily="34" charset="-120"/>
                      </a:endParaRPr>
                    </a:p>
                    <a:p>
                      <a:pPr algn="ctr"/>
                      <a:r>
                        <a:rPr lang="zh-TW" altLang="en-US" sz="1000" b="1" dirty="0">
                          <a:latin typeface="微軟正黑體" panose="020B0604030504040204" pitchFamily="34" charset="-120"/>
                          <a:ea typeface="微軟正黑體" panose="020B0604030504040204" pitchFamily="34" charset="-120"/>
                        </a:rPr>
                        <a:t>範數檢驗法</a:t>
                      </a:r>
                      <a:endParaRPr lang="en-US" altLang="zh-TW" sz="1000" b="1" dirty="0">
                        <a:latin typeface="微軟正黑體" panose="020B0604030504040204" pitchFamily="34" charset="-120"/>
                        <a:ea typeface="微軟正黑體" panose="020B0604030504040204" pitchFamily="34" charset="-120"/>
                      </a:endParaRPr>
                    </a:p>
                    <a:p>
                      <a:pPr algn="ctr"/>
                      <a:endParaRPr lang="en-US" altLang="zh-TW" sz="1000" b="1" dirty="0">
                        <a:latin typeface="微軟正黑體" panose="020B0604030504040204" pitchFamily="34" charset="-120"/>
                        <a:ea typeface="微軟正黑體" panose="020B0604030504040204" pitchFamily="34" charset="-120"/>
                      </a:endParaRPr>
                    </a:p>
                    <a:p>
                      <a:pPr marL="0" marR="0" lvl="0" indent="0" algn="ctr" defTabSz="684530" rtl="0" eaLnBrk="1" fontAlgn="auto" latinLnBrk="0" hangingPunct="1">
                        <a:lnSpc>
                          <a:spcPct val="100000"/>
                        </a:lnSpc>
                        <a:spcBef>
                          <a:spcPts val="0"/>
                        </a:spcBef>
                        <a:spcAft>
                          <a:spcPts val="0"/>
                        </a:spcAft>
                        <a:buClrTx/>
                        <a:buSzTx/>
                        <a:buFontTx/>
                        <a:buNone/>
                        <a:tabLst/>
                        <a:defRPr/>
                      </a:pPr>
                      <a:r>
                        <a:rPr lang="en-US" altLang="zh-TW" sz="900" b="1" dirty="0">
                          <a:latin typeface="微軟正黑體" panose="020B0604030504040204" pitchFamily="34" charset="-120"/>
                          <a:ea typeface="微軟正黑體" panose="020B0604030504040204" pitchFamily="34" charset="-120"/>
                          <a:hlinkClick r:id="rId4" action="ppaction://hlinksldjump"/>
                        </a:rPr>
                        <a:t>&gt;&gt;</a:t>
                      </a:r>
                      <a:r>
                        <a:rPr lang="zh-TW" altLang="en-US" sz="900" b="1" dirty="0">
                          <a:latin typeface="微軟正黑體" panose="020B0604030504040204" pitchFamily="34" charset="-120"/>
                          <a:ea typeface="微軟正黑體" panose="020B0604030504040204" pitchFamily="34" charset="-120"/>
                          <a:hlinkClick r:id="rId4" action="ppaction://hlinksldjump"/>
                        </a:rPr>
                        <a:t>詳細結果</a:t>
                      </a:r>
                      <a:endParaRPr lang="zh-TW" altLang="en-US" sz="900" b="1" dirty="0">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sz="1000" b="1" dirty="0">
                          <a:latin typeface="微軟正黑體" panose="020B0604030504040204" pitchFamily="34" charset="-120"/>
                          <a:ea typeface="微軟正黑體" panose="020B0604030504040204" pitchFamily="34" charset="-120"/>
                        </a:rPr>
                        <a:t>獲利</a:t>
                      </a:r>
                    </a:p>
                  </a:txBody>
                  <a:tcPr anchor="ctr"/>
                </a:tc>
                <a:tc>
                  <a:txBody>
                    <a:bodyPr/>
                    <a:lstStyle/>
                    <a:p>
                      <a:pPr algn="ctr"/>
                      <a:r>
                        <a:rPr lang="en-US" altLang="zh-TW" sz="1000" b="1" dirty="0">
                          <a:solidFill>
                            <a:schemeClr val="tx1"/>
                          </a:solidFill>
                          <a:latin typeface="微軟正黑體" panose="020B0604030504040204" pitchFamily="34" charset="-120"/>
                          <a:ea typeface="微軟正黑體" panose="020B0604030504040204" pitchFamily="34" charset="-120"/>
                        </a:rPr>
                        <a:t>Model 1</a:t>
                      </a:r>
                      <a:r>
                        <a:rPr lang="zh-TW" altLang="en-US" sz="1000" b="1" dirty="0">
                          <a:solidFill>
                            <a:schemeClr val="tx1"/>
                          </a:solidFill>
                          <a:latin typeface="微軟正黑體" panose="020B0604030504040204" pitchFamily="34" charset="-120"/>
                          <a:ea typeface="微軟正黑體" panose="020B0604030504040204" pitchFamily="34" charset="-120"/>
                        </a:rPr>
                        <a:t>：虧損</a:t>
                      </a:r>
                      <a:endParaRPr lang="en-US" altLang="zh-TW" sz="1000" b="1" dirty="0">
                        <a:solidFill>
                          <a:schemeClr val="tx1"/>
                        </a:solidFill>
                        <a:latin typeface="微軟正黑體" panose="020B0604030504040204" pitchFamily="34" charset="-120"/>
                        <a:ea typeface="微軟正黑體" panose="020B0604030504040204" pitchFamily="34" charset="-120"/>
                      </a:endParaRPr>
                    </a:p>
                    <a:p>
                      <a:pPr marL="0" marR="0" lvl="0" indent="0" algn="ctr" defTabSz="684530" rtl="0" eaLnBrk="1" fontAlgn="auto" latinLnBrk="0" hangingPunct="1">
                        <a:lnSpc>
                          <a:spcPct val="100000"/>
                        </a:lnSpc>
                        <a:spcBef>
                          <a:spcPts val="0"/>
                        </a:spcBef>
                        <a:spcAft>
                          <a:spcPts val="0"/>
                        </a:spcAft>
                        <a:buClrTx/>
                        <a:buSzTx/>
                        <a:buFontTx/>
                        <a:buNone/>
                        <a:tabLst/>
                        <a:defRPr/>
                      </a:pPr>
                      <a:r>
                        <a:rPr lang="en-US" altLang="zh-TW" sz="1000" b="1" dirty="0">
                          <a:solidFill>
                            <a:schemeClr val="tx1"/>
                          </a:solidFill>
                          <a:latin typeface="微軟正黑體" panose="020B0604030504040204" pitchFamily="34" charset="-120"/>
                          <a:ea typeface="微軟正黑體" panose="020B0604030504040204" pitchFamily="34" charset="-120"/>
                        </a:rPr>
                        <a:t>Model 2</a:t>
                      </a:r>
                      <a:r>
                        <a:rPr lang="zh-TW" altLang="en-US" sz="1000" b="1" dirty="0">
                          <a:solidFill>
                            <a:schemeClr val="tx1"/>
                          </a:solidFill>
                          <a:latin typeface="微軟正黑體" panose="020B0604030504040204" pitchFamily="34" charset="-120"/>
                          <a:ea typeface="微軟正黑體" panose="020B0604030504040204" pitchFamily="34" charset="-120"/>
                        </a:rPr>
                        <a:t>：虧損</a:t>
                      </a:r>
                      <a:endParaRPr lang="zh-TW" altLang="en-US" sz="1000"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000" b="1" dirty="0">
                          <a:solidFill>
                            <a:schemeClr val="tx1"/>
                          </a:solidFill>
                          <a:latin typeface="微軟正黑體" panose="020B0604030504040204" pitchFamily="34" charset="-120"/>
                          <a:ea typeface="微軟正黑體" panose="020B0604030504040204" pitchFamily="34" charset="-120"/>
                        </a:rPr>
                        <a:t>Model 1</a:t>
                      </a:r>
                      <a:r>
                        <a:rPr lang="zh-TW" altLang="en-US" sz="1000" b="1" dirty="0">
                          <a:solidFill>
                            <a:schemeClr val="tx1"/>
                          </a:solidFill>
                          <a:latin typeface="微軟正黑體" panose="020B0604030504040204" pitchFamily="34" charset="-120"/>
                          <a:ea typeface="微軟正黑體" panose="020B0604030504040204" pitchFamily="34" charset="-120"/>
                        </a:rPr>
                        <a:t>：虧損</a:t>
                      </a:r>
                      <a:endParaRPr lang="en-US" altLang="zh-TW" sz="1000" b="1" dirty="0">
                        <a:solidFill>
                          <a:schemeClr val="tx1"/>
                        </a:solidFill>
                        <a:latin typeface="微軟正黑體" panose="020B0604030504040204" pitchFamily="34" charset="-120"/>
                        <a:ea typeface="微軟正黑體" panose="020B0604030504040204" pitchFamily="34" charset="-120"/>
                      </a:endParaRPr>
                    </a:p>
                    <a:p>
                      <a:pPr marL="0" marR="0" lvl="0" indent="0" algn="ctr" defTabSz="684530" rtl="0" eaLnBrk="1" fontAlgn="auto" latinLnBrk="0" hangingPunct="1">
                        <a:lnSpc>
                          <a:spcPct val="100000"/>
                        </a:lnSpc>
                        <a:spcBef>
                          <a:spcPts val="0"/>
                        </a:spcBef>
                        <a:spcAft>
                          <a:spcPts val="0"/>
                        </a:spcAft>
                        <a:buClrTx/>
                        <a:buSzTx/>
                        <a:buFontTx/>
                        <a:buNone/>
                        <a:tabLst/>
                        <a:defRPr/>
                      </a:pPr>
                      <a:r>
                        <a:rPr lang="en-US" altLang="zh-TW" sz="1000" b="1" dirty="0">
                          <a:solidFill>
                            <a:schemeClr val="tx1"/>
                          </a:solidFill>
                          <a:latin typeface="微軟正黑體" panose="020B0604030504040204" pitchFamily="34" charset="-120"/>
                          <a:ea typeface="微軟正黑體" panose="020B0604030504040204" pitchFamily="34" charset="-120"/>
                        </a:rPr>
                        <a:t>Model 2</a:t>
                      </a:r>
                      <a:r>
                        <a:rPr lang="zh-TW" altLang="en-US" sz="1000" b="1" dirty="0">
                          <a:solidFill>
                            <a:schemeClr val="tx1"/>
                          </a:solidFill>
                          <a:latin typeface="微軟正黑體" panose="020B0604030504040204" pitchFamily="34" charset="-120"/>
                          <a:ea typeface="微軟正黑體" panose="020B0604030504040204" pitchFamily="34" charset="-120"/>
                        </a:rPr>
                        <a:t>：虧損</a:t>
                      </a:r>
                      <a:endParaRPr lang="en-US" altLang="zh-TW" sz="1000" b="1" dirty="0">
                        <a:solidFill>
                          <a:schemeClr val="tx1"/>
                        </a:solidFill>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000" b="1" dirty="0">
                          <a:solidFill>
                            <a:schemeClr val="tx1"/>
                          </a:solidFill>
                          <a:latin typeface="微軟正黑體" panose="020B0604030504040204" pitchFamily="34" charset="-120"/>
                          <a:ea typeface="微軟正黑體" panose="020B0604030504040204" pitchFamily="34" charset="-120"/>
                        </a:rPr>
                        <a:t>Model 1</a:t>
                      </a:r>
                      <a:r>
                        <a:rPr lang="zh-TW" altLang="en-US" sz="1000" b="1" dirty="0">
                          <a:solidFill>
                            <a:schemeClr val="tx1"/>
                          </a:solidFill>
                          <a:latin typeface="微軟正黑體" panose="020B0604030504040204" pitchFamily="34" charset="-120"/>
                          <a:ea typeface="微軟正黑體" panose="020B0604030504040204" pitchFamily="34" charset="-120"/>
                        </a:rPr>
                        <a:t>：虧損</a:t>
                      </a:r>
                      <a:endParaRPr lang="en-US" altLang="zh-TW" sz="1000" b="1" dirty="0">
                        <a:solidFill>
                          <a:schemeClr val="tx1"/>
                        </a:solidFill>
                        <a:latin typeface="微軟正黑體" panose="020B0604030504040204" pitchFamily="34" charset="-120"/>
                        <a:ea typeface="微軟正黑體" panose="020B0604030504040204" pitchFamily="34" charset="-120"/>
                      </a:endParaRPr>
                    </a:p>
                    <a:p>
                      <a:pPr marL="0" marR="0" lvl="0" indent="0" algn="ctr" defTabSz="684530" rtl="0" eaLnBrk="1" fontAlgn="auto" latinLnBrk="0" hangingPunct="1">
                        <a:lnSpc>
                          <a:spcPct val="100000"/>
                        </a:lnSpc>
                        <a:spcBef>
                          <a:spcPts val="0"/>
                        </a:spcBef>
                        <a:spcAft>
                          <a:spcPts val="0"/>
                        </a:spcAft>
                        <a:buClrTx/>
                        <a:buSzTx/>
                        <a:buFontTx/>
                        <a:buNone/>
                        <a:tabLst/>
                        <a:defRPr/>
                      </a:pPr>
                      <a:r>
                        <a:rPr lang="en-US" altLang="zh-TW" sz="1000" b="1" dirty="0">
                          <a:solidFill>
                            <a:schemeClr val="tx1"/>
                          </a:solidFill>
                          <a:latin typeface="微軟正黑體" panose="020B0604030504040204" pitchFamily="34" charset="-120"/>
                          <a:ea typeface="微軟正黑體" panose="020B0604030504040204" pitchFamily="34" charset="-120"/>
                        </a:rPr>
                        <a:t>Model 2</a:t>
                      </a:r>
                      <a:r>
                        <a:rPr lang="zh-TW" altLang="en-US" sz="1000" b="1" dirty="0">
                          <a:solidFill>
                            <a:schemeClr val="tx1"/>
                          </a:solidFill>
                          <a:latin typeface="微軟正黑體" panose="020B0604030504040204" pitchFamily="34" charset="-120"/>
                          <a:ea typeface="微軟正黑體" panose="020B0604030504040204" pitchFamily="34" charset="-120"/>
                        </a:rPr>
                        <a:t>：</a:t>
                      </a:r>
                      <a:r>
                        <a:rPr lang="zh-TW" altLang="en-US" sz="1000" b="1" dirty="0">
                          <a:solidFill>
                            <a:srgbClr val="FF0000"/>
                          </a:solidFill>
                          <a:latin typeface="微軟正黑體" panose="020B0604030504040204" pitchFamily="34" charset="-120"/>
                          <a:ea typeface="微軟正黑體" panose="020B0604030504040204" pitchFamily="34" charset="-120"/>
                        </a:rPr>
                        <a:t>獲利</a:t>
                      </a:r>
                      <a:endParaRPr lang="zh-TW" altLang="en-US" sz="1000" b="1" kern="1200" dirty="0">
                        <a:solidFill>
                          <a:srgbClr val="FF0000"/>
                        </a:solidFill>
                        <a:latin typeface="微軟正黑體" panose="020B0604030504040204" pitchFamily="34" charset="-120"/>
                        <a:ea typeface="微軟正黑體" panose="020B0604030504040204" pitchFamily="34" charset="-120"/>
                        <a:cs typeface="+mn-cs"/>
                      </a:endParaRPr>
                    </a:p>
                  </a:txBody>
                  <a:tcPr anchor="ctr"/>
                </a:tc>
                <a:tc>
                  <a:txBody>
                    <a:bodyPr/>
                    <a:lstStyle/>
                    <a:p>
                      <a:pPr algn="ctr"/>
                      <a:r>
                        <a:rPr lang="en-US" altLang="zh-TW" sz="1000" b="1" dirty="0">
                          <a:solidFill>
                            <a:schemeClr val="tx1"/>
                          </a:solidFill>
                          <a:latin typeface="微軟正黑體" panose="020B0604030504040204" pitchFamily="34" charset="-120"/>
                          <a:ea typeface="微軟正黑體" panose="020B0604030504040204" pitchFamily="34" charset="-120"/>
                        </a:rPr>
                        <a:t>Model 1</a:t>
                      </a:r>
                      <a:r>
                        <a:rPr lang="zh-TW" altLang="en-US" sz="1000" b="1" dirty="0">
                          <a:solidFill>
                            <a:schemeClr val="tx1"/>
                          </a:solidFill>
                          <a:latin typeface="微軟正黑體" panose="020B0604030504040204" pitchFamily="34" charset="-120"/>
                          <a:ea typeface="微軟正黑體" panose="020B0604030504040204" pitchFamily="34" charset="-120"/>
                        </a:rPr>
                        <a:t>：</a:t>
                      </a:r>
                      <a:r>
                        <a:rPr lang="zh-TW" altLang="en-US" sz="1000" b="1" kern="1200" dirty="0">
                          <a:solidFill>
                            <a:srgbClr val="FF0000"/>
                          </a:solidFill>
                          <a:latin typeface="微軟正黑體" panose="020B0604030504040204" pitchFamily="34" charset="-120"/>
                          <a:ea typeface="微軟正黑體" panose="020B0604030504040204" pitchFamily="34" charset="-120"/>
                          <a:cs typeface="+mn-cs"/>
                        </a:rPr>
                        <a:t>獲利</a:t>
                      </a:r>
                      <a:endParaRPr lang="en-US" altLang="zh-TW" sz="1000" b="1" kern="1200" dirty="0">
                        <a:solidFill>
                          <a:srgbClr val="FF0000"/>
                        </a:solidFill>
                        <a:latin typeface="微軟正黑體" panose="020B0604030504040204" pitchFamily="34" charset="-120"/>
                        <a:ea typeface="微軟正黑體" panose="020B0604030504040204" pitchFamily="34" charset="-120"/>
                        <a:cs typeface="+mn-cs"/>
                      </a:endParaRPr>
                    </a:p>
                    <a:p>
                      <a:pPr marL="0" marR="0" lvl="0" indent="0" algn="ctr" defTabSz="684530" rtl="0" eaLnBrk="1" fontAlgn="auto" latinLnBrk="0" hangingPunct="1">
                        <a:lnSpc>
                          <a:spcPct val="100000"/>
                        </a:lnSpc>
                        <a:spcBef>
                          <a:spcPts val="0"/>
                        </a:spcBef>
                        <a:spcAft>
                          <a:spcPts val="0"/>
                        </a:spcAft>
                        <a:buClrTx/>
                        <a:buSzTx/>
                        <a:buFontTx/>
                        <a:buNone/>
                        <a:tabLst/>
                        <a:defRPr/>
                      </a:pPr>
                      <a:r>
                        <a:rPr lang="en-US" altLang="zh-TW" sz="1000" b="1" dirty="0">
                          <a:solidFill>
                            <a:schemeClr val="tx1"/>
                          </a:solidFill>
                          <a:latin typeface="微軟正黑體" panose="020B0604030504040204" pitchFamily="34" charset="-120"/>
                          <a:ea typeface="微軟正黑體" panose="020B0604030504040204" pitchFamily="34" charset="-120"/>
                        </a:rPr>
                        <a:t>Model 2</a:t>
                      </a:r>
                      <a:r>
                        <a:rPr lang="zh-TW" altLang="en-US" sz="1000" b="1" dirty="0">
                          <a:solidFill>
                            <a:schemeClr val="tx1"/>
                          </a:solidFill>
                          <a:latin typeface="微軟正黑體" panose="020B0604030504040204" pitchFamily="34" charset="-120"/>
                          <a:ea typeface="微軟正黑體" panose="020B0604030504040204" pitchFamily="34" charset="-120"/>
                        </a:rPr>
                        <a:t>：</a:t>
                      </a:r>
                      <a:r>
                        <a:rPr lang="zh-TW" altLang="en-US" sz="1000" b="1" kern="1200" dirty="0">
                          <a:solidFill>
                            <a:srgbClr val="FF0000"/>
                          </a:solidFill>
                          <a:latin typeface="微軟正黑體" panose="020B0604030504040204" pitchFamily="34" charset="-120"/>
                          <a:ea typeface="微軟正黑體" panose="020B0604030504040204" pitchFamily="34" charset="-120"/>
                          <a:cs typeface="+mn-cs"/>
                        </a:rPr>
                        <a:t>獲利</a:t>
                      </a:r>
                      <a:endParaRPr lang="en-US" altLang="zh-TW" sz="1000" b="1" kern="1200" dirty="0">
                        <a:solidFill>
                          <a:srgbClr val="FF0000"/>
                        </a:solidFill>
                        <a:latin typeface="微軟正黑體" panose="020B0604030504040204" pitchFamily="34" charset="-120"/>
                        <a:ea typeface="微軟正黑體" panose="020B0604030504040204" pitchFamily="34" charset="-120"/>
                        <a:cs typeface="+mn-cs"/>
                      </a:endParaRPr>
                    </a:p>
                  </a:txBody>
                  <a:tcPr anchor="ctr"/>
                </a:tc>
                <a:extLst>
                  <a:ext uri="{0D108BD9-81ED-4DB2-BD59-A6C34878D82A}">
                    <a16:rowId xmlns:a16="http://schemas.microsoft.com/office/drawing/2014/main" val="1923461829"/>
                  </a:ext>
                </a:extLst>
              </a:tr>
              <a:tr h="343221">
                <a:tc vMerge="1">
                  <a:txBody>
                    <a:bodyPr/>
                    <a:lstStyle/>
                    <a:p>
                      <a:pPr algn="ctr"/>
                      <a:endParaRPr lang="zh-TW" altLang="en-US" sz="900" b="1" dirty="0">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sz="1000" b="1" dirty="0">
                          <a:latin typeface="微軟正黑體" panose="020B0604030504040204" pitchFamily="34" charset="-120"/>
                          <a:ea typeface="微軟正黑體" panose="020B0604030504040204" pitchFamily="34" charset="-120"/>
                        </a:rPr>
                        <a:t>勝率</a:t>
                      </a:r>
                    </a:p>
                  </a:txBody>
                  <a:tcPr anchor="ctr"/>
                </a:tc>
                <a:tc>
                  <a:txBody>
                    <a:bodyPr/>
                    <a:lstStyle/>
                    <a:p>
                      <a:pPr algn="ctr"/>
                      <a:r>
                        <a:rPr lang="en-US" altLang="zh-TW" sz="1000" b="1" dirty="0">
                          <a:latin typeface="微軟正黑體" panose="020B0604030504040204" pitchFamily="34" charset="-120"/>
                          <a:ea typeface="微軟正黑體" panose="020B0604030504040204" pitchFamily="34" charset="-120"/>
                        </a:rPr>
                        <a:t>Model 1</a:t>
                      </a:r>
                      <a:r>
                        <a:rPr lang="zh-TW" altLang="en-US" sz="1000" b="1" dirty="0">
                          <a:latin typeface="微軟正黑體" panose="020B0604030504040204" pitchFamily="34" charset="-120"/>
                          <a:ea typeface="微軟正黑體" panose="020B0604030504040204" pitchFamily="34" charset="-120"/>
                        </a:rPr>
                        <a:t>：</a:t>
                      </a:r>
                      <a:r>
                        <a:rPr lang="zh-TW" altLang="en-US" sz="1000" b="1" kern="1200" dirty="0">
                          <a:solidFill>
                            <a:srgbClr val="FF0000"/>
                          </a:solidFill>
                          <a:latin typeface="微軟正黑體" panose="020B0604030504040204" pitchFamily="34" charset="-120"/>
                          <a:ea typeface="微軟正黑體" panose="020B0604030504040204" pitchFamily="34" charset="-120"/>
                          <a:cs typeface="+mn-cs"/>
                        </a:rPr>
                        <a:t>提升</a:t>
                      </a:r>
                      <a:endParaRPr lang="en-US" altLang="zh-TW" sz="1000" b="1" kern="1200" dirty="0">
                        <a:solidFill>
                          <a:srgbClr val="FF0000"/>
                        </a:solidFill>
                        <a:latin typeface="微軟正黑體" panose="020B0604030504040204" pitchFamily="34" charset="-120"/>
                        <a:ea typeface="微軟正黑體" panose="020B0604030504040204" pitchFamily="34" charset="-120"/>
                        <a:cs typeface="+mn-cs"/>
                      </a:endParaRPr>
                    </a:p>
                    <a:p>
                      <a:pPr algn="ctr"/>
                      <a:r>
                        <a:rPr lang="en-US" altLang="zh-TW" sz="1000" b="1" dirty="0">
                          <a:latin typeface="微軟正黑體" panose="020B0604030504040204" pitchFamily="34" charset="-120"/>
                          <a:ea typeface="微軟正黑體" panose="020B0604030504040204" pitchFamily="34" charset="-120"/>
                        </a:rPr>
                        <a:t>Model 2</a:t>
                      </a:r>
                      <a:r>
                        <a:rPr lang="zh-TW" altLang="en-US" sz="1000" b="1" dirty="0">
                          <a:latin typeface="微軟正黑體" panose="020B0604030504040204" pitchFamily="34" charset="-120"/>
                          <a:ea typeface="微軟正黑體" panose="020B0604030504040204" pitchFamily="34" charset="-120"/>
                        </a:rPr>
                        <a:t>：下降</a:t>
                      </a:r>
                    </a:p>
                  </a:txBody>
                  <a:tcPr anchor="ctr"/>
                </a:tc>
                <a:tc>
                  <a:txBody>
                    <a:bodyPr/>
                    <a:lstStyle/>
                    <a:p>
                      <a:pPr algn="ctr"/>
                      <a:r>
                        <a:rPr lang="en-US" altLang="zh-TW" sz="1000" b="1" dirty="0">
                          <a:latin typeface="微軟正黑體" panose="020B0604030504040204" pitchFamily="34" charset="-120"/>
                          <a:ea typeface="微軟正黑體" panose="020B0604030504040204" pitchFamily="34" charset="-120"/>
                        </a:rPr>
                        <a:t>Model 1</a:t>
                      </a:r>
                      <a:r>
                        <a:rPr lang="zh-TW" altLang="en-US" sz="1000" b="1" dirty="0">
                          <a:latin typeface="微軟正黑體" panose="020B0604030504040204" pitchFamily="34" charset="-120"/>
                          <a:ea typeface="微軟正黑體" panose="020B0604030504040204" pitchFamily="34" charset="-120"/>
                        </a:rPr>
                        <a:t>：下降</a:t>
                      </a:r>
                      <a:endParaRPr lang="en-US" altLang="zh-TW" sz="1000" b="1" dirty="0">
                        <a:latin typeface="微軟正黑體" panose="020B0604030504040204" pitchFamily="34" charset="-120"/>
                        <a:ea typeface="微軟正黑體" panose="020B0604030504040204" pitchFamily="34" charset="-120"/>
                      </a:endParaRPr>
                    </a:p>
                    <a:p>
                      <a:pPr algn="ctr"/>
                      <a:r>
                        <a:rPr lang="en-US" altLang="zh-TW" sz="1000" b="1" dirty="0">
                          <a:latin typeface="微軟正黑體" panose="020B0604030504040204" pitchFamily="34" charset="-120"/>
                          <a:ea typeface="微軟正黑體" panose="020B0604030504040204" pitchFamily="34" charset="-120"/>
                        </a:rPr>
                        <a:t>Model 2</a:t>
                      </a:r>
                      <a:r>
                        <a:rPr lang="zh-TW" altLang="en-US" sz="1000" b="1" dirty="0">
                          <a:latin typeface="微軟正黑體" panose="020B0604030504040204" pitchFamily="34" charset="-120"/>
                          <a:ea typeface="微軟正黑體" panose="020B0604030504040204" pitchFamily="34" charset="-120"/>
                        </a:rPr>
                        <a:t>：</a:t>
                      </a:r>
                      <a:r>
                        <a:rPr lang="zh-TW" altLang="en-US" sz="1000" b="1" kern="1200" dirty="0">
                          <a:solidFill>
                            <a:srgbClr val="FF0000"/>
                          </a:solidFill>
                          <a:latin typeface="微軟正黑體" panose="020B0604030504040204" pitchFamily="34" charset="-120"/>
                          <a:ea typeface="微軟正黑體" panose="020B0604030504040204" pitchFamily="34" charset="-120"/>
                          <a:cs typeface="+mn-cs"/>
                        </a:rPr>
                        <a:t>提升</a:t>
                      </a:r>
                    </a:p>
                  </a:txBody>
                  <a:tcPr anchor="ctr"/>
                </a:tc>
                <a:tc>
                  <a:txBody>
                    <a:bodyPr/>
                    <a:lstStyle/>
                    <a:p>
                      <a:pPr algn="ctr"/>
                      <a:r>
                        <a:rPr lang="en-US" altLang="zh-TW" sz="1000" b="1" dirty="0">
                          <a:latin typeface="微軟正黑體" panose="020B0604030504040204" pitchFamily="34" charset="-120"/>
                          <a:ea typeface="微軟正黑體" panose="020B0604030504040204" pitchFamily="34" charset="-120"/>
                        </a:rPr>
                        <a:t>Model 1</a:t>
                      </a:r>
                      <a:r>
                        <a:rPr lang="zh-TW" altLang="en-US" sz="1000" b="1" dirty="0">
                          <a:latin typeface="微軟正黑體" panose="020B0604030504040204" pitchFamily="34" charset="-120"/>
                          <a:ea typeface="微軟正黑體" panose="020B0604030504040204" pitchFamily="34" charset="-120"/>
                        </a:rPr>
                        <a:t>：下降</a:t>
                      </a:r>
                      <a:endParaRPr lang="en-US" altLang="zh-TW" sz="1000" b="1" dirty="0">
                        <a:latin typeface="微軟正黑體" panose="020B0604030504040204" pitchFamily="34" charset="-120"/>
                        <a:ea typeface="微軟正黑體" panose="020B0604030504040204" pitchFamily="34" charset="-120"/>
                      </a:endParaRPr>
                    </a:p>
                    <a:p>
                      <a:pPr algn="ctr"/>
                      <a:r>
                        <a:rPr lang="en-US" altLang="zh-TW" sz="1000" b="1" dirty="0">
                          <a:latin typeface="微軟正黑體" panose="020B0604030504040204" pitchFamily="34" charset="-120"/>
                          <a:ea typeface="微軟正黑體" panose="020B0604030504040204" pitchFamily="34" charset="-120"/>
                        </a:rPr>
                        <a:t>Model 2</a:t>
                      </a:r>
                      <a:r>
                        <a:rPr lang="zh-TW" altLang="en-US" sz="1000" b="1" dirty="0">
                          <a:latin typeface="微軟正黑體" panose="020B0604030504040204" pitchFamily="34" charset="-120"/>
                          <a:ea typeface="微軟正黑體" panose="020B0604030504040204" pitchFamily="34" charset="-120"/>
                        </a:rPr>
                        <a:t>：</a:t>
                      </a:r>
                      <a:r>
                        <a:rPr lang="zh-TW" altLang="en-US" sz="1000" b="1" kern="1200" dirty="0">
                          <a:solidFill>
                            <a:srgbClr val="FF0000"/>
                          </a:solidFill>
                          <a:latin typeface="微軟正黑體" panose="020B0604030504040204" pitchFamily="34" charset="-120"/>
                          <a:ea typeface="微軟正黑體" panose="020B0604030504040204" pitchFamily="34" charset="-120"/>
                          <a:cs typeface="+mn-cs"/>
                        </a:rPr>
                        <a:t>提升</a:t>
                      </a:r>
                    </a:p>
                  </a:txBody>
                  <a:tcPr anchor="ctr"/>
                </a:tc>
                <a:tc>
                  <a:txBody>
                    <a:bodyPr/>
                    <a:lstStyle/>
                    <a:p>
                      <a:pPr algn="ctr"/>
                      <a:r>
                        <a:rPr lang="en-US" altLang="zh-TW" sz="1000" b="1" dirty="0">
                          <a:latin typeface="微軟正黑體" panose="020B0604030504040204" pitchFamily="34" charset="-120"/>
                          <a:ea typeface="微軟正黑體" panose="020B0604030504040204" pitchFamily="34" charset="-120"/>
                        </a:rPr>
                        <a:t>Model 1</a:t>
                      </a:r>
                      <a:r>
                        <a:rPr lang="zh-TW" altLang="en-US" sz="1000" b="1" dirty="0">
                          <a:latin typeface="微軟正黑體" panose="020B0604030504040204" pitchFamily="34" charset="-120"/>
                          <a:ea typeface="微軟正黑體" panose="020B0604030504040204" pitchFamily="34" charset="-120"/>
                        </a:rPr>
                        <a:t>：</a:t>
                      </a:r>
                      <a:r>
                        <a:rPr lang="zh-TW" altLang="en-US" sz="1000" b="1" kern="1200" dirty="0">
                          <a:solidFill>
                            <a:srgbClr val="FF0000"/>
                          </a:solidFill>
                          <a:latin typeface="微軟正黑體" panose="020B0604030504040204" pitchFamily="34" charset="-120"/>
                          <a:ea typeface="微軟正黑體" panose="020B0604030504040204" pitchFamily="34" charset="-120"/>
                          <a:cs typeface="+mn-cs"/>
                        </a:rPr>
                        <a:t>提升</a:t>
                      </a:r>
                      <a:endParaRPr lang="en-US" altLang="zh-TW" sz="1000" b="1" kern="1200" dirty="0">
                        <a:solidFill>
                          <a:srgbClr val="FF0000"/>
                        </a:solidFill>
                        <a:latin typeface="微軟正黑體" panose="020B0604030504040204" pitchFamily="34" charset="-120"/>
                        <a:ea typeface="微軟正黑體" panose="020B0604030504040204" pitchFamily="34" charset="-120"/>
                        <a:cs typeface="+mn-cs"/>
                      </a:endParaRPr>
                    </a:p>
                    <a:p>
                      <a:pPr algn="ctr"/>
                      <a:r>
                        <a:rPr lang="en-US" altLang="zh-TW" sz="1000" b="1" dirty="0">
                          <a:latin typeface="微軟正黑體" panose="020B0604030504040204" pitchFamily="34" charset="-120"/>
                          <a:ea typeface="微軟正黑體" panose="020B0604030504040204" pitchFamily="34" charset="-120"/>
                        </a:rPr>
                        <a:t>Model 2</a:t>
                      </a:r>
                      <a:r>
                        <a:rPr lang="zh-TW" altLang="en-US" sz="1000" b="1" dirty="0">
                          <a:latin typeface="微軟正黑體" panose="020B0604030504040204" pitchFamily="34" charset="-120"/>
                          <a:ea typeface="微軟正黑體" panose="020B0604030504040204" pitchFamily="34" charset="-120"/>
                        </a:rPr>
                        <a:t>：</a:t>
                      </a:r>
                      <a:r>
                        <a:rPr lang="zh-TW" altLang="en-US" sz="1000" b="1" kern="1200" dirty="0">
                          <a:solidFill>
                            <a:srgbClr val="FF0000"/>
                          </a:solidFill>
                          <a:latin typeface="微軟正黑體" panose="020B0604030504040204" pitchFamily="34" charset="-120"/>
                          <a:ea typeface="微軟正黑體" panose="020B0604030504040204" pitchFamily="34" charset="-120"/>
                          <a:cs typeface="+mn-cs"/>
                        </a:rPr>
                        <a:t>提升</a:t>
                      </a:r>
                    </a:p>
                  </a:txBody>
                  <a:tcPr anchor="ctr"/>
                </a:tc>
                <a:extLst>
                  <a:ext uri="{0D108BD9-81ED-4DB2-BD59-A6C34878D82A}">
                    <a16:rowId xmlns:a16="http://schemas.microsoft.com/office/drawing/2014/main" val="4065972450"/>
                  </a:ext>
                </a:extLst>
              </a:tr>
              <a:tr h="343221">
                <a:tc vMerge="1">
                  <a:txBody>
                    <a:bodyPr/>
                    <a:lstStyle/>
                    <a:p>
                      <a:pPr algn="ctr"/>
                      <a:endParaRPr lang="zh-TW" altLang="en-US" sz="1100" b="1" dirty="0">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sz="1000" b="1" dirty="0">
                          <a:latin typeface="微軟正黑體" panose="020B0604030504040204" pitchFamily="34" charset="-120"/>
                          <a:ea typeface="微軟正黑體" panose="020B0604030504040204" pitchFamily="34" charset="-120"/>
                        </a:rPr>
                        <a:t>正常平倉率</a:t>
                      </a:r>
                    </a:p>
                  </a:txBody>
                  <a:tcPr anchor="ctr"/>
                </a:tc>
                <a:tc>
                  <a:txBody>
                    <a:bodyPr/>
                    <a:lstStyle/>
                    <a:p>
                      <a:pPr algn="ctr"/>
                      <a:r>
                        <a:rPr lang="en-US" altLang="zh-TW" sz="1000" b="1" dirty="0">
                          <a:latin typeface="微軟正黑體" panose="020B0604030504040204" pitchFamily="34" charset="-120"/>
                          <a:ea typeface="微軟正黑體" panose="020B0604030504040204" pitchFamily="34" charset="-120"/>
                        </a:rPr>
                        <a:t>Model 1</a:t>
                      </a:r>
                      <a:r>
                        <a:rPr lang="zh-TW" altLang="en-US" sz="1000" b="1" dirty="0">
                          <a:latin typeface="微軟正黑體" panose="020B0604030504040204" pitchFamily="34" charset="-120"/>
                          <a:ea typeface="微軟正黑體" panose="020B0604030504040204" pitchFamily="34" charset="-120"/>
                        </a:rPr>
                        <a:t>：</a:t>
                      </a:r>
                      <a:r>
                        <a:rPr lang="zh-TW" altLang="en-US" sz="1000" b="1" dirty="0">
                          <a:solidFill>
                            <a:srgbClr val="FF0000"/>
                          </a:solidFill>
                          <a:latin typeface="微軟正黑體" panose="020B0604030504040204" pitchFamily="34" charset="-120"/>
                          <a:ea typeface="微軟正黑體" panose="020B0604030504040204" pitchFamily="34" charset="-120"/>
                        </a:rPr>
                        <a:t>提升</a:t>
                      </a:r>
                      <a:endParaRPr lang="en-US" altLang="zh-TW" sz="1000" b="1" dirty="0">
                        <a:solidFill>
                          <a:srgbClr val="FF0000"/>
                        </a:solidFill>
                        <a:latin typeface="微軟正黑體" panose="020B0604030504040204" pitchFamily="34" charset="-120"/>
                        <a:ea typeface="微軟正黑體" panose="020B0604030504040204" pitchFamily="34" charset="-120"/>
                      </a:endParaRPr>
                    </a:p>
                    <a:p>
                      <a:pPr algn="ctr"/>
                      <a:r>
                        <a:rPr lang="en-US" altLang="zh-TW" sz="1000" b="1" dirty="0">
                          <a:latin typeface="微軟正黑體" panose="020B0604030504040204" pitchFamily="34" charset="-120"/>
                          <a:ea typeface="微軟正黑體" panose="020B0604030504040204" pitchFamily="34" charset="-120"/>
                        </a:rPr>
                        <a:t>Model 2</a:t>
                      </a:r>
                      <a:r>
                        <a:rPr lang="zh-TW" altLang="en-US" sz="1000" b="1" dirty="0">
                          <a:latin typeface="微軟正黑體" panose="020B0604030504040204" pitchFamily="34" charset="-120"/>
                          <a:ea typeface="微軟正黑體" panose="020B0604030504040204" pitchFamily="34" charset="-120"/>
                        </a:rPr>
                        <a:t>：</a:t>
                      </a:r>
                      <a:r>
                        <a:rPr lang="zh-TW" altLang="en-US" sz="1000" b="1" kern="1200" dirty="0">
                          <a:solidFill>
                            <a:srgbClr val="FF0000"/>
                          </a:solidFill>
                          <a:latin typeface="微軟正黑體" panose="020B0604030504040204" pitchFamily="34" charset="-120"/>
                          <a:ea typeface="微軟正黑體" panose="020B0604030504040204" pitchFamily="34" charset="-120"/>
                          <a:cs typeface="+mn-cs"/>
                        </a:rPr>
                        <a:t>提升</a:t>
                      </a:r>
                    </a:p>
                  </a:txBody>
                  <a:tcPr anchor="ctr"/>
                </a:tc>
                <a:tc>
                  <a:txBody>
                    <a:bodyPr/>
                    <a:lstStyle/>
                    <a:p>
                      <a:pPr algn="ctr"/>
                      <a:r>
                        <a:rPr lang="en-US" altLang="zh-TW" sz="1000" b="1" dirty="0">
                          <a:latin typeface="微軟正黑體" panose="020B0604030504040204" pitchFamily="34" charset="-120"/>
                          <a:ea typeface="微軟正黑體" panose="020B0604030504040204" pitchFamily="34" charset="-120"/>
                        </a:rPr>
                        <a:t>Model 1</a:t>
                      </a:r>
                      <a:r>
                        <a:rPr lang="zh-TW" altLang="en-US" sz="1000" b="1" dirty="0">
                          <a:latin typeface="微軟正黑體" panose="020B0604030504040204" pitchFamily="34" charset="-120"/>
                          <a:ea typeface="微軟正黑體" panose="020B0604030504040204" pitchFamily="34" charset="-120"/>
                        </a:rPr>
                        <a:t>：下降</a:t>
                      </a:r>
                      <a:endParaRPr lang="en-US" altLang="zh-TW" sz="1000" b="1" dirty="0">
                        <a:latin typeface="微軟正黑體" panose="020B0604030504040204" pitchFamily="34" charset="-120"/>
                        <a:ea typeface="微軟正黑體" panose="020B0604030504040204" pitchFamily="34" charset="-120"/>
                      </a:endParaRPr>
                    </a:p>
                    <a:p>
                      <a:pPr algn="ctr"/>
                      <a:r>
                        <a:rPr lang="en-US" altLang="zh-TW" sz="1000" b="1" dirty="0">
                          <a:latin typeface="微軟正黑體" panose="020B0604030504040204" pitchFamily="34" charset="-120"/>
                          <a:ea typeface="微軟正黑體" panose="020B0604030504040204" pitchFamily="34" charset="-120"/>
                        </a:rPr>
                        <a:t>Model 2</a:t>
                      </a:r>
                      <a:r>
                        <a:rPr lang="zh-TW" altLang="en-US" sz="1000" b="1" dirty="0">
                          <a:latin typeface="微軟正黑體" panose="020B0604030504040204" pitchFamily="34" charset="-120"/>
                          <a:ea typeface="微軟正黑體" panose="020B0604030504040204" pitchFamily="34" charset="-120"/>
                        </a:rPr>
                        <a:t>：</a:t>
                      </a:r>
                      <a:r>
                        <a:rPr lang="zh-TW" altLang="en-US" sz="1000" b="1" kern="1200" dirty="0">
                          <a:solidFill>
                            <a:srgbClr val="FF0000"/>
                          </a:solidFill>
                          <a:latin typeface="微軟正黑體" panose="020B0604030504040204" pitchFamily="34" charset="-120"/>
                          <a:ea typeface="微軟正黑體" panose="020B0604030504040204" pitchFamily="34" charset="-120"/>
                          <a:cs typeface="+mn-cs"/>
                        </a:rPr>
                        <a:t>提升</a:t>
                      </a:r>
                    </a:p>
                  </a:txBody>
                  <a:tcPr anchor="ctr"/>
                </a:tc>
                <a:tc>
                  <a:txBody>
                    <a:bodyPr/>
                    <a:lstStyle/>
                    <a:p>
                      <a:pPr algn="ctr"/>
                      <a:r>
                        <a:rPr lang="en-US" altLang="zh-TW" sz="1000" b="1" dirty="0">
                          <a:latin typeface="微軟正黑體" panose="020B0604030504040204" pitchFamily="34" charset="-120"/>
                          <a:ea typeface="微軟正黑體" panose="020B0604030504040204" pitchFamily="34" charset="-120"/>
                        </a:rPr>
                        <a:t>Model 1</a:t>
                      </a:r>
                      <a:r>
                        <a:rPr lang="zh-TW" altLang="en-US" sz="1000" b="1" dirty="0">
                          <a:latin typeface="微軟正黑體" panose="020B0604030504040204" pitchFamily="34" charset="-120"/>
                          <a:ea typeface="微軟正黑體" panose="020B0604030504040204" pitchFamily="34" charset="-120"/>
                        </a:rPr>
                        <a:t>：下降</a:t>
                      </a:r>
                      <a:endParaRPr lang="en-US" altLang="zh-TW" sz="1000" b="1" dirty="0">
                        <a:latin typeface="微軟正黑體" panose="020B0604030504040204" pitchFamily="34" charset="-120"/>
                        <a:ea typeface="微軟正黑體" panose="020B0604030504040204" pitchFamily="34" charset="-120"/>
                      </a:endParaRPr>
                    </a:p>
                    <a:p>
                      <a:pPr algn="ctr"/>
                      <a:r>
                        <a:rPr lang="en-US" altLang="zh-TW" sz="1000" b="1" dirty="0">
                          <a:latin typeface="微軟正黑體" panose="020B0604030504040204" pitchFamily="34" charset="-120"/>
                          <a:ea typeface="微軟正黑體" panose="020B0604030504040204" pitchFamily="34" charset="-120"/>
                        </a:rPr>
                        <a:t>Model 2</a:t>
                      </a:r>
                      <a:r>
                        <a:rPr lang="zh-TW" altLang="en-US" sz="1000" b="1" dirty="0">
                          <a:latin typeface="微軟正黑體" panose="020B0604030504040204" pitchFamily="34" charset="-120"/>
                          <a:ea typeface="微軟正黑體" panose="020B0604030504040204" pitchFamily="34" charset="-120"/>
                        </a:rPr>
                        <a:t>：</a:t>
                      </a:r>
                      <a:r>
                        <a:rPr lang="zh-TW" altLang="en-US" sz="1000" b="1" kern="1200" dirty="0">
                          <a:solidFill>
                            <a:srgbClr val="FF0000"/>
                          </a:solidFill>
                          <a:latin typeface="微軟正黑體" panose="020B0604030504040204" pitchFamily="34" charset="-120"/>
                          <a:ea typeface="微軟正黑體" panose="020B0604030504040204" pitchFamily="34" charset="-120"/>
                          <a:cs typeface="+mn-cs"/>
                        </a:rPr>
                        <a:t>提升</a:t>
                      </a:r>
                    </a:p>
                  </a:txBody>
                  <a:tcPr anchor="ctr"/>
                </a:tc>
                <a:tc>
                  <a:txBody>
                    <a:bodyPr/>
                    <a:lstStyle/>
                    <a:p>
                      <a:pPr algn="ctr"/>
                      <a:r>
                        <a:rPr lang="en-US" altLang="zh-TW" sz="1000" b="1" dirty="0">
                          <a:latin typeface="微軟正黑體" panose="020B0604030504040204" pitchFamily="34" charset="-120"/>
                          <a:ea typeface="微軟正黑體" panose="020B0604030504040204" pitchFamily="34" charset="-120"/>
                        </a:rPr>
                        <a:t>Model 1</a:t>
                      </a:r>
                      <a:r>
                        <a:rPr lang="zh-TW" altLang="en-US" sz="1000" b="1" dirty="0">
                          <a:latin typeface="微軟正黑體" panose="020B0604030504040204" pitchFamily="34" charset="-120"/>
                          <a:ea typeface="微軟正黑體" panose="020B0604030504040204" pitchFamily="34" charset="-120"/>
                        </a:rPr>
                        <a:t>：</a:t>
                      </a:r>
                      <a:r>
                        <a:rPr lang="zh-TW" altLang="en-US" sz="1000" b="1" kern="1200" dirty="0">
                          <a:solidFill>
                            <a:srgbClr val="FF0000"/>
                          </a:solidFill>
                          <a:latin typeface="微軟正黑體" panose="020B0604030504040204" pitchFamily="34" charset="-120"/>
                          <a:ea typeface="微軟正黑體" panose="020B0604030504040204" pitchFamily="34" charset="-120"/>
                          <a:cs typeface="+mn-cs"/>
                        </a:rPr>
                        <a:t>提升</a:t>
                      </a:r>
                      <a:endParaRPr lang="en-US" altLang="zh-TW" sz="1000" b="1" kern="1200" dirty="0">
                        <a:solidFill>
                          <a:srgbClr val="FF0000"/>
                        </a:solidFill>
                        <a:latin typeface="微軟正黑體" panose="020B0604030504040204" pitchFamily="34" charset="-120"/>
                        <a:ea typeface="微軟正黑體" panose="020B0604030504040204" pitchFamily="34" charset="-120"/>
                        <a:cs typeface="+mn-cs"/>
                      </a:endParaRPr>
                    </a:p>
                    <a:p>
                      <a:pPr algn="ctr"/>
                      <a:r>
                        <a:rPr lang="en-US" altLang="zh-TW" sz="1000" b="1" dirty="0">
                          <a:latin typeface="微軟正黑體" panose="020B0604030504040204" pitchFamily="34" charset="-120"/>
                          <a:ea typeface="微軟正黑體" panose="020B0604030504040204" pitchFamily="34" charset="-120"/>
                        </a:rPr>
                        <a:t>Model 2</a:t>
                      </a:r>
                      <a:r>
                        <a:rPr lang="zh-TW" altLang="en-US" sz="1000" b="1" dirty="0">
                          <a:latin typeface="微軟正黑體" panose="020B0604030504040204" pitchFamily="34" charset="-120"/>
                          <a:ea typeface="微軟正黑體" panose="020B0604030504040204" pitchFamily="34" charset="-120"/>
                        </a:rPr>
                        <a:t>：</a:t>
                      </a:r>
                      <a:r>
                        <a:rPr lang="zh-TW" altLang="en-US" sz="1000" b="1" kern="1200" dirty="0">
                          <a:solidFill>
                            <a:srgbClr val="FF0000"/>
                          </a:solidFill>
                          <a:latin typeface="微軟正黑體" panose="020B0604030504040204" pitchFamily="34" charset="-120"/>
                          <a:ea typeface="微軟正黑體" panose="020B0604030504040204" pitchFamily="34" charset="-120"/>
                          <a:cs typeface="+mn-cs"/>
                        </a:rPr>
                        <a:t>提升</a:t>
                      </a:r>
                    </a:p>
                  </a:txBody>
                  <a:tcPr anchor="ctr"/>
                </a:tc>
                <a:extLst>
                  <a:ext uri="{0D108BD9-81ED-4DB2-BD59-A6C34878D82A}">
                    <a16:rowId xmlns:a16="http://schemas.microsoft.com/office/drawing/2014/main" val="3315997767"/>
                  </a:ext>
                </a:extLst>
              </a:tr>
              <a:tr h="343221">
                <a:tc vMerge="1">
                  <a:txBody>
                    <a:bodyPr/>
                    <a:lstStyle/>
                    <a:p>
                      <a:pPr algn="ctr"/>
                      <a:endParaRPr lang="zh-TW" altLang="en-US" sz="1100"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000" b="1" dirty="0">
                          <a:latin typeface="微軟正黑體" panose="020B0604030504040204" pitchFamily="34" charset="-120"/>
                          <a:ea typeface="微軟正黑體" panose="020B0604030504040204" pitchFamily="34" charset="-120"/>
                        </a:rPr>
                        <a:t>Daily based Sharpe ratio</a:t>
                      </a:r>
                    </a:p>
                    <a:p>
                      <a:pPr algn="ctr"/>
                      <a:r>
                        <a:rPr lang="en-US" altLang="zh-TW" sz="1000" b="1" dirty="0">
                          <a:latin typeface="微軟正黑體" panose="020B0604030504040204" pitchFamily="34" charset="-120"/>
                          <a:ea typeface="微軟正黑體" panose="020B0604030504040204" pitchFamily="34" charset="-120"/>
                        </a:rPr>
                        <a:t>( </a:t>
                      </a:r>
                      <a:r>
                        <a:rPr lang="zh-TW" altLang="en-US" sz="1000" b="1" dirty="0">
                          <a:latin typeface="微軟正黑體" panose="020B0604030504040204" pitchFamily="34" charset="-120"/>
                          <a:ea typeface="微軟正黑體" panose="020B0604030504040204" pitchFamily="34" charset="-120"/>
                        </a:rPr>
                        <a:t>未消除價格較高成分股 </a:t>
                      </a:r>
                      <a:r>
                        <a:rPr lang="en-US" altLang="zh-TW" sz="1000" b="1" dirty="0">
                          <a:latin typeface="微軟正黑體" panose="020B0604030504040204" pitchFamily="34" charset="-120"/>
                          <a:ea typeface="微軟正黑體" panose="020B0604030504040204" pitchFamily="34" charset="-120"/>
                        </a:rPr>
                        <a:t>)</a:t>
                      </a:r>
                      <a:endParaRPr lang="zh-TW" altLang="en-US" sz="1000"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000" b="1" dirty="0">
                          <a:latin typeface="微軟正黑體" panose="020B0604030504040204" pitchFamily="34" charset="-120"/>
                          <a:ea typeface="微軟正黑體" panose="020B0604030504040204" pitchFamily="34" charset="-120"/>
                        </a:rPr>
                        <a:t>X</a:t>
                      </a:r>
                      <a:endParaRPr lang="zh-TW" altLang="en-US" sz="1000"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000" b="1" dirty="0">
                          <a:latin typeface="微軟正黑體" panose="020B0604030504040204" pitchFamily="34" charset="-120"/>
                          <a:ea typeface="微軟正黑體" panose="020B0604030504040204" pitchFamily="34" charset="-120"/>
                        </a:rPr>
                        <a:t>X</a:t>
                      </a:r>
                      <a:endParaRPr lang="zh-TW" altLang="en-US" sz="1000"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000" b="1" dirty="0">
                          <a:latin typeface="微軟正黑體" panose="020B0604030504040204" pitchFamily="34" charset="-120"/>
                          <a:ea typeface="微軟正黑體" panose="020B0604030504040204" pitchFamily="34" charset="-120"/>
                        </a:rPr>
                        <a:t>Model 1</a:t>
                      </a:r>
                      <a:r>
                        <a:rPr lang="zh-TW" altLang="en-US" sz="1000" b="1" dirty="0">
                          <a:latin typeface="微軟正黑體" panose="020B0604030504040204" pitchFamily="34" charset="-120"/>
                          <a:ea typeface="微軟正黑體" panose="020B0604030504040204" pitchFamily="34" charset="-120"/>
                        </a:rPr>
                        <a:t>：下降</a:t>
                      </a:r>
                      <a:endParaRPr lang="en-US" altLang="zh-TW" sz="1000" b="1" dirty="0">
                        <a:latin typeface="微軟正黑體" panose="020B0604030504040204" pitchFamily="34" charset="-120"/>
                        <a:ea typeface="微軟正黑體" panose="020B0604030504040204" pitchFamily="34" charset="-120"/>
                      </a:endParaRPr>
                    </a:p>
                    <a:p>
                      <a:pPr algn="ctr"/>
                      <a:r>
                        <a:rPr lang="en-US" altLang="zh-TW" sz="1000" b="1" dirty="0">
                          <a:latin typeface="微軟正黑體" panose="020B0604030504040204" pitchFamily="34" charset="-120"/>
                          <a:ea typeface="微軟正黑體" panose="020B0604030504040204" pitchFamily="34" charset="-120"/>
                        </a:rPr>
                        <a:t>Model 2</a:t>
                      </a:r>
                      <a:r>
                        <a:rPr lang="zh-TW" altLang="en-US" sz="1000" b="1" dirty="0">
                          <a:latin typeface="微軟正黑體" panose="020B0604030504040204" pitchFamily="34" charset="-120"/>
                          <a:ea typeface="微軟正黑體" panose="020B0604030504040204" pitchFamily="34" charset="-120"/>
                        </a:rPr>
                        <a:t>：下降</a:t>
                      </a:r>
                    </a:p>
                  </a:txBody>
                  <a:tcPr anchor="ctr"/>
                </a:tc>
                <a:tc>
                  <a:txBody>
                    <a:bodyPr/>
                    <a:lstStyle/>
                    <a:p>
                      <a:pPr algn="ctr"/>
                      <a:r>
                        <a:rPr lang="en-US" altLang="zh-TW" sz="1000" b="1" dirty="0">
                          <a:latin typeface="微軟正黑體" panose="020B0604030504040204" pitchFamily="34" charset="-120"/>
                          <a:ea typeface="微軟正黑體" panose="020B0604030504040204" pitchFamily="34" charset="-120"/>
                        </a:rPr>
                        <a:t>Model 1</a:t>
                      </a:r>
                      <a:r>
                        <a:rPr lang="zh-TW" altLang="en-US" sz="1000" b="1" dirty="0">
                          <a:latin typeface="微軟正黑體" panose="020B0604030504040204" pitchFamily="34" charset="-120"/>
                          <a:ea typeface="微軟正黑體" panose="020B0604030504040204" pitchFamily="34" charset="-120"/>
                        </a:rPr>
                        <a:t>：下降</a:t>
                      </a:r>
                      <a:endParaRPr lang="en-US" altLang="zh-TW" sz="1000" b="1" dirty="0">
                        <a:latin typeface="微軟正黑體" panose="020B0604030504040204" pitchFamily="34" charset="-120"/>
                        <a:ea typeface="微軟正黑體" panose="020B0604030504040204" pitchFamily="34" charset="-120"/>
                      </a:endParaRPr>
                    </a:p>
                    <a:p>
                      <a:pPr algn="ctr"/>
                      <a:r>
                        <a:rPr lang="en-US" altLang="zh-TW" sz="1000" b="1" dirty="0">
                          <a:latin typeface="微軟正黑體" panose="020B0604030504040204" pitchFamily="34" charset="-120"/>
                          <a:ea typeface="微軟正黑體" panose="020B0604030504040204" pitchFamily="34" charset="-120"/>
                        </a:rPr>
                        <a:t>Model 2</a:t>
                      </a:r>
                      <a:r>
                        <a:rPr lang="zh-TW" altLang="en-US" sz="1000" b="1" dirty="0">
                          <a:latin typeface="微軟正黑體" panose="020B0604030504040204" pitchFamily="34" charset="-120"/>
                          <a:ea typeface="微軟正黑體" panose="020B0604030504040204" pitchFamily="34" charset="-120"/>
                        </a:rPr>
                        <a:t>：</a:t>
                      </a:r>
                      <a:r>
                        <a:rPr lang="zh-TW" altLang="en-US" sz="1000" b="1" kern="1200" dirty="0">
                          <a:solidFill>
                            <a:srgbClr val="FF0000"/>
                          </a:solidFill>
                          <a:latin typeface="微軟正黑體" panose="020B0604030504040204" pitchFamily="34" charset="-120"/>
                          <a:ea typeface="微軟正黑體" panose="020B0604030504040204" pitchFamily="34" charset="-120"/>
                          <a:cs typeface="+mn-cs"/>
                        </a:rPr>
                        <a:t>提升</a:t>
                      </a:r>
                    </a:p>
                  </a:txBody>
                  <a:tcPr anchor="ctr"/>
                </a:tc>
                <a:extLst>
                  <a:ext uri="{0D108BD9-81ED-4DB2-BD59-A6C34878D82A}">
                    <a16:rowId xmlns:a16="http://schemas.microsoft.com/office/drawing/2014/main" val="1197837343"/>
                  </a:ext>
                </a:extLst>
              </a:tr>
              <a:tr h="343221">
                <a:tc vMerge="1">
                  <a:txBody>
                    <a:bodyPr/>
                    <a:lstStyle/>
                    <a:p>
                      <a:pPr algn="ctr"/>
                      <a:endParaRPr lang="zh-TW" altLang="en-US" sz="1100"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000" b="1" dirty="0">
                          <a:latin typeface="微軟正黑體" panose="020B0604030504040204" pitchFamily="34" charset="-120"/>
                          <a:ea typeface="微軟正黑體" panose="020B0604030504040204" pitchFamily="34" charset="-120"/>
                        </a:rPr>
                        <a:t>Trade based Sharpe ratio</a:t>
                      </a:r>
                    </a:p>
                    <a:p>
                      <a:pPr marL="0" marR="0" lvl="0" indent="0" algn="ctr" defTabSz="684530" rtl="0" eaLnBrk="1" fontAlgn="auto" latinLnBrk="0" hangingPunct="1">
                        <a:lnSpc>
                          <a:spcPct val="100000"/>
                        </a:lnSpc>
                        <a:spcBef>
                          <a:spcPts val="0"/>
                        </a:spcBef>
                        <a:spcAft>
                          <a:spcPts val="0"/>
                        </a:spcAft>
                        <a:buClrTx/>
                        <a:buSzTx/>
                        <a:buFontTx/>
                        <a:buNone/>
                        <a:tabLst/>
                        <a:defRPr/>
                      </a:pPr>
                      <a:r>
                        <a:rPr lang="en-US" altLang="zh-TW" sz="1000" b="1" dirty="0">
                          <a:latin typeface="微軟正黑體" panose="020B0604030504040204" pitchFamily="34" charset="-120"/>
                          <a:ea typeface="微軟正黑體" panose="020B0604030504040204" pitchFamily="34" charset="-120"/>
                        </a:rPr>
                        <a:t>( </a:t>
                      </a:r>
                      <a:r>
                        <a:rPr lang="zh-TW" altLang="en-US" sz="1000" b="1" dirty="0">
                          <a:latin typeface="微軟正黑體" panose="020B0604030504040204" pitchFamily="34" charset="-120"/>
                          <a:ea typeface="微軟正黑體" panose="020B0604030504040204" pitchFamily="34" charset="-120"/>
                        </a:rPr>
                        <a:t>消除價格較高成分股 </a:t>
                      </a:r>
                      <a:r>
                        <a:rPr lang="en-US" altLang="zh-TW" sz="1000" b="1" dirty="0">
                          <a:latin typeface="微軟正黑體" panose="020B0604030504040204" pitchFamily="34" charset="-120"/>
                          <a:ea typeface="微軟正黑體" panose="020B0604030504040204" pitchFamily="34" charset="-120"/>
                        </a:rPr>
                        <a:t>)</a:t>
                      </a:r>
                      <a:endParaRPr lang="zh-TW" altLang="en-US" sz="1000"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000" b="1" dirty="0">
                          <a:latin typeface="微軟正黑體" panose="020B0604030504040204" pitchFamily="34" charset="-120"/>
                          <a:ea typeface="微軟正黑體" panose="020B0604030504040204" pitchFamily="34" charset="-120"/>
                        </a:rPr>
                        <a:t>X</a:t>
                      </a:r>
                      <a:endParaRPr lang="zh-TW" altLang="en-US" sz="1000"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000" b="1" dirty="0">
                          <a:latin typeface="微軟正黑體" panose="020B0604030504040204" pitchFamily="34" charset="-120"/>
                          <a:ea typeface="微軟正黑體" panose="020B0604030504040204" pitchFamily="34" charset="-120"/>
                        </a:rPr>
                        <a:t>X</a:t>
                      </a:r>
                      <a:endParaRPr lang="zh-TW" altLang="en-US" sz="1000"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000" b="1" dirty="0">
                          <a:latin typeface="微軟正黑體" panose="020B0604030504040204" pitchFamily="34" charset="-120"/>
                          <a:ea typeface="微軟正黑體" panose="020B0604030504040204" pitchFamily="34" charset="-120"/>
                        </a:rPr>
                        <a:t>Model 1</a:t>
                      </a:r>
                      <a:r>
                        <a:rPr lang="zh-TW" altLang="en-US" sz="1000" b="1" dirty="0">
                          <a:latin typeface="微軟正黑體" panose="020B0604030504040204" pitchFamily="34" charset="-120"/>
                          <a:ea typeface="微軟正黑體" panose="020B0604030504040204" pitchFamily="34" charset="-120"/>
                        </a:rPr>
                        <a:t>：下降</a:t>
                      </a:r>
                      <a:endParaRPr lang="en-US" altLang="zh-TW" sz="1000" b="1" dirty="0">
                        <a:latin typeface="微軟正黑體" panose="020B0604030504040204" pitchFamily="34" charset="-120"/>
                        <a:ea typeface="微軟正黑體" panose="020B0604030504040204" pitchFamily="34" charset="-120"/>
                      </a:endParaRPr>
                    </a:p>
                    <a:p>
                      <a:pPr algn="ctr"/>
                      <a:r>
                        <a:rPr lang="en-US" altLang="zh-TW" sz="1000" b="1" dirty="0">
                          <a:latin typeface="微軟正黑體" panose="020B0604030504040204" pitchFamily="34" charset="-120"/>
                          <a:ea typeface="微軟正黑體" panose="020B0604030504040204" pitchFamily="34" charset="-120"/>
                        </a:rPr>
                        <a:t>Model 2</a:t>
                      </a:r>
                      <a:r>
                        <a:rPr lang="zh-TW" altLang="en-US" sz="1000" b="1" dirty="0">
                          <a:latin typeface="微軟正黑體" panose="020B0604030504040204" pitchFamily="34" charset="-120"/>
                          <a:ea typeface="微軟正黑體" panose="020B0604030504040204" pitchFamily="34" charset="-120"/>
                        </a:rPr>
                        <a:t>：</a:t>
                      </a:r>
                      <a:r>
                        <a:rPr lang="zh-TW" altLang="en-US" sz="1000" b="1" kern="1200" dirty="0">
                          <a:solidFill>
                            <a:srgbClr val="FF0000"/>
                          </a:solidFill>
                          <a:latin typeface="微軟正黑體" panose="020B0604030504040204" pitchFamily="34" charset="-120"/>
                          <a:ea typeface="微軟正黑體" panose="020B0604030504040204" pitchFamily="34" charset="-120"/>
                          <a:cs typeface="+mn-cs"/>
                        </a:rPr>
                        <a:t>提升</a:t>
                      </a:r>
                    </a:p>
                  </a:txBody>
                  <a:tcPr anchor="ctr"/>
                </a:tc>
                <a:tc>
                  <a:txBody>
                    <a:bodyPr/>
                    <a:lstStyle/>
                    <a:p>
                      <a:pPr algn="ctr"/>
                      <a:r>
                        <a:rPr lang="en-US" altLang="zh-TW" sz="1000" b="1" dirty="0">
                          <a:latin typeface="微軟正黑體" panose="020B0604030504040204" pitchFamily="34" charset="-120"/>
                          <a:ea typeface="微軟正黑體" panose="020B0604030504040204" pitchFamily="34" charset="-120"/>
                        </a:rPr>
                        <a:t>Model 1</a:t>
                      </a:r>
                      <a:r>
                        <a:rPr lang="zh-TW" altLang="en-US" sz="1000" b="1" dirty="0">
                          <a:latin typeface="微軟正黑體" panose="020B0604030504040204" pitchFamily="34" charset="-120"/>
                          <a:ea typeface="微軟正黑體" panose="020B0604030504040204" pitchFamily="34" charset="-120"/>
                        </a:rPr>
                        <a:t>：下降</a:t>
                      </a:r>
                      <a:endParaRPr lang="en-US" altLang="zh-TW" sz="1000" b="1" dirty="0">
                        <a:latin typeface="微軟正黑體" panose="020B0604030504040204" pitchFamily="34" charset="-120"/>
                        <a:ea typeface="微軟正黑體" panose="020B0604030504040204" pitchFamily="34" charset="-120"/>
                      </a:endParaRPr>
                    </a:p>
                    <a:p>
                      <a:pPr algn="ctr"/>
                      <a:r>
                        <a:rPr lang="en-US" altLang="zh-TW" sz="1000" b="1" dirty="0">
                          <a:latin typeface="微軟正黑體" panose="020B0604030504040204" pitchFamily="34" charset="-120"/>
                          <a:ea typeface="微軟正黑體" panose="020B0604030504040204" pitchFamily="34" charset="-120"/>
                        </a:rPr>
                        <a:t>Model 2</a:t>
                      </a:r>
                      <a:r>
                        <a:rPr lang="zh-TW" altLang="en-US" sz="1000" b="1" dirty="0">
                          <a:latin typeface="微軟正黑體" panose="020B0604030504040204" pitchFamily="34" charset="-120"/>
                          <a:ea typeface="微軟正黑體" panose="020B0604030504040204" pitchFamily="34" charset="-120"/>
                        </a:rPr>
                        <a:t>：</a:t>
                      </a:r>
                      <a:r>
                        <a:rPr lang="zh-TW" altLang="en-US" sz="1000" b="1" kern="1200" dirty="0">
                          <a:solidFill>
                            <a:srgbClr val="FF0000"/>
                          </a:solidFill>
                          <a:latin typeface="微軟正黑體" panose="020B0604030504040204" pitchFamily="34" charset="-120"/>
                          <a:ea typeface="微軟正黑體" panose="020B0604030504040204" pitchFamily="34" charset="-120"/>
                          <a:cs typeface="+mn-cs"/>
                        </a:rPr>
                        <a:t>提升</a:t>
                      </a:r>
                    </a:p>
                  </a:txBody>
                  <a:tcPr anchor="ctr"/>
                </a:tc>
                <a:extLst>
                  <a:ext uri="{0D108BD9-81ED-4DB2-BD59-A6C34878D82A}">
                    <a16:rowId xmlns:a16="http://schemas.microsoft.com/office/drawing/2014/main" val="2803921823"/>
                  </a:ext>
                </a:extLst>
              </a:tr>
            </a:tbl>
          </a:graphicData>
        </a:graphic>
      </p:graphicFrame>
    </p:spTree>
    <p:extLst>
      <p:ext uri="{BB962C8B-B14F-4D97-AF65-F5344CB8AC3E}">
        <p14:creationId xmlns:p14="http://schemas.microsoft.com/office/powerpoint/2010/main" val="5201580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5585" y="191135"/>
            <a:ext cx="8568055" cy="461645"/>
            <a:chOff x="371" y="301"/>
            <a:chExt cx="13493" cy="727"/>
          </a:xfrm>
        </p:grpSpPr>
        <p:sp>
          <p:nvSpPr>
            <p:cNvPr id="4" name="箭头: V 形 3"/>
            <p:cNvSpPr/>
            <p:nvPr/>
          </p:nvSpPr>
          <p:spPr>
            <a:xfrm>
              <a:off x="713" y="514"/>
              <a:ext cx="419" cy="485"/>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 name="箭头: V 形 4"/>
            <p:cNvSpPr/>
            <p:nvPr/>
          </p:nvSpPr>
          <p:spPr>
            <a:xfrm>
              <a:off x="1014"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cxnSp>
          <p:nvCxnSpPr>
            <p:cNvPr id="7" name="直接连接符 6"/>
            <p:cNvCxnSpPr/>
            <p:nvPr/>
          </p:nvCxnSpPr>
          <p:spPr>
            <a:xfrm>
              <a:off x="1609" y="992"/>
              <a:ext cx="1225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609" y="301"/>
              <a:ext cx="4916" cy="727"/>
            </a:xfrm>
            <a:prstGeom prst="rect">
              <a:avLst/>
            </a:prstGeom>
            <a:noFill/>
          </p:spPr>
          <p:txBody>
            <a:bodyPr wrap="none" rtlCol="0" anchor="ctr">
              <a:spAutoFit/>
            </a:bodyPr>
            <a:lstStyle/>
            <a:p>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(1) </a:t>
              </a:r>
              <a:r>
                <a:rPr lang="zh-TW"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單檔股票當沖交易</a:t>
              </a:r>
              <a:endParaRPr lang="zh-CN"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9" name="箭头: V 形 8"/>
            <p:cNvSpPr/>
            <p:nvPr/>
          </p:nvSpPr>
          <p:spPr>
            <a:xfrm>
              <a:off x="371"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graphicFrame>
        <p:nvGraphicFramePr>
          <p:cNvPr id="3" name="表格 2">
            <a:extLst>
              <a:ext uri="{FF2B5EF4-FFF2-40B4-BE49-F238E27FC236}">
                <a16:creationId xmlns:a16="http://schemas.microsoft.com/office/drawing/2014/main" id="{02CF148E-035B-4A96-9E94-C730345BFAC9}"/>
              </a:ext>
            </a:extLst>
          </p:cNvPr>
          <p:cNvGraphicFramePr>
            <a:graphicFrameLocks noGrp="1"/>
          </p:cNvGraphicFramePr>
          <p:nvPr>
            <p:extLst>
              <p:ext uri="{D42A27DB-BD31-4B8C-83A1-F6EECF244321}">
                <p14:modId xmlns:p14="http://schemas.microsoft.com/office/powerpoint/2010/main" val="260537560"/>
              </p:ext>
            </p:extLst>
          </p:nvPr>
        </p:nvGraphicFramePr>
        <p:xfrm>
          <a:off x="180000" y="1348094"/>
          <a:ext cx="8784000" cy="2751141"/>
        </p:xfrm>
        <a:graphic>
          <a:graphicData uri="http://schemas.openxmlformats.org/drawingml/2006/table">
            <a:tbl>
              <a:tblPr firstRow="1" bandRow="1">
                <a:tableStyleId>{073A0DAA-6AF3-43AB-8588-CEC1D06C72B9}</a:tableStyleId>
              </a:tblPr>
              <a:tblGrid>
                <a:gridCol w="864000">
                  <a:extLst>
                    <a:ext uri="{9D8B030D-6E8A-4147-A177-3AD203B41FA5}">
                      <a16:colId xmlns:a16="http://schemas.microsoft.com/office/drawing/2014/main" val="1272283513"/>
                    </a:ext>
                  </a:extLst>
                </a:gridCol>
                <a:gridCol w="1728000">
                  <a:extLst>
                    <a:ext uri="{9D8B030D-6E8A-4147-A177-3AD203B41FA5}">
                      <a16:colId xmlns:a16="http://schemas.microsoft.com/office/drawing/2014/main" val="1326007287"/>
                    </a:ext>
                  </a:extLst>
                </a:gridCol>
                <a:gridCol w="1548000">
                  <a:extLst>
                    <a:ext uri="{9D8B030D-6E8A-4147-A177-3AD203B41FA5}">
                      <a16:colId xmlns:a16="http://schemas.microsoft.com/office/drawing/2014/main" val="2785090397"/>
                    </a:ext>
                  </a:extLst>
                </a:gridCol>
                <a:gridCol w="1548000">
                  <a:extLst>
                    <a:ext uri="{9D8B030D-6E8A-4147-A177-3AD203B41FA5}">
                      <a16:colId xmlns:a16="http://schemas.microsoft.com/office/drawing/2014/main" val="1985774027"/>
                    </a:ext>
                  </a:extLst>
                </a:gridCol>
                <a:gridCol w="1548000">
                  <a:extLst>
                    <a:ext uri="{9D8B030D-6E8A-4147-A177-3AD203B41FA5}">
                      <a16:colId xmlns:a16="http://schemas.microsoft.com/office/drawing/2014/main" val="2395626506"/>
                    </a:ext>
                  </a:extLst>
                </a:gridCol>
                <a:gridCol w="1548000">
                  <a:extLst>
                    <a:ext uri="{9D8B030D-6E8A-4147-A177-3AD203B41FA5}">
                      <a16:colId xmlns:a16="http://schemas.microsoft.com/office/drawing/2014/main" val="312860411"/>
                    </a:ext>
                  </a:extLst>
                </a:gridCol>
              </a:tblGrid>
              <a:tr h="343221">
                <a:tc>
                  <a:txBody>
                    <a:bodyPr/>
                    <a:lstStyle/>
                    <a:p>
                      <a:pPr algn="ctr"/>
                      <a:endParaRPr lang="zh-TW" altLang="en-US" sz="900" b="1" dirty="0">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sz="1000" b="1" dirty="0">
                          <a:latin typeface="微軟正黑體" panose="020B0604030504040204" pitchFamily="34" charset="-120"/>
                          <a:ea typeface="微軟正黑體" panose="020B0604030504040204" pitchFamily="34" charset="-120"/>
                        </a:rPr>
                        <a:t>欲比較之績效</a:t>
                      </a:r>
                    </a:p>
                  </a:txBody>
                  <a:tcPr anchor="ctr"/>
                </a:tc>
                <a:tc>
                  <a:txBody>
                    <a:bodyPr/>
                    <a:lstStyle/>
                    <a:p>
                      <a:pPr algn="ctr"/>
                      <a:r>
                        <a:rPr lang="en-US" altLang="zh-TW" sz="1000" b="1" dirty="0">
                          <a:latin typeface="微軟正黑體" panose="020B0604030504040204" pitchFamily="34" charset="-120"/>
                          <a:ea typeface="微軟正黑體" panose="020B0604030504040204" pitchFamily="34" charset="-120"/>
                        </a:rPr>
                        <a:t>S&amp;P500</a:t>
                      </a:r>
                      <a:r>
                        <a:rPr lang="zh-TW" altLang="en-US" sz="1000" b="1" dirty="0">
                          <a:latin typeface="微軟正黑體" panose="020B0604030504040204" pitchFamily="34" charset="-120"/>
                          <a:ea typeface="微軟正黑體" panose="020B0604030504040204" pitchFamily="34" charset="-120"/>
                        </a:rPr>
                        <a:t> </a:t>
                      </a:r>
                      <a:r>
                        <a:rPr lang="en-US" altLang="zh-TW" sz="1000" b="1" dirty="0">
                          <a:latin typeface="微軟正黑體" panose="020B0604030504040204" pitchFamily="34" charset="-120"/>
                          <a:ea typeface="微軟正黑體" panose="020B0604030504040204" pitchFamily="34" charset="-120"/>
                        </a:rPr>
                        <a:t>(</a:t>
                      </a:r>
                      <a:r>
                        <a:rPr lang="zh-TW" altLang="en-US" sz="1000" b="1" dirty="0">
                          <a:latin typeface="微軟正黑體" panose="020B0604030504040204" pitchFamily="34" charset="-120"/>
                          <a:ea typeface="微軟正黑體" panose="020B0604030504040204" pitchFamily="34" charset="-120"/>
                        </a:rPr>
                        <a:t> 估計期 </a:t>
                      </a:r>
                      <a:r>
                        <a:rPr lang="en-US" altLang="zh-TW" sz="1000" b="1" dirty="0">
                          <a:latin typeface="微軟正黑體" panose="020B0604030504040204" pitchFamily="34" charset="-120"/>
                          <a:ea typeface="微軟正黑體" panose="020B0604030504040204" pitchFamily="34" charset="-120"/>
                        </a:rPr>
                        <a:t>150</a:t>
                      </a:r>
                      <a:r>
                        <a:rPr lang="zh-TW" altLang="en-US" sz="1000" b="1" dirty="0">
                          <a:latin typeface="微軟正黑體" panose="020B0604030504040204" pitchFamily="34" charset="-120"/>
                          <a:ea typeface="微軟正黑體" panose="020B0604030504040204" pitchFamily="34" charset="-120"/>
                        </a:rPr>
                        <a:t> </a:t>
                      </a:r>
                      <a:r>
                        <a:rPr lang="en-US" altLang="zh-TW" sz="1000" b="1" dirty="0">
                          <a:latin typeface="微軟正黑體" panose="020B0604030504040204" pitchFamily="34" charset="-120"/>
                          <a:ea typeface="微軟正黑體" panose="020B0604030504040204" pitchFamily="34" charset="-120"/>
                        </a:rPr>
                        <a:t>)</a:t>
                      </a:r>
                      <a:endParaRPr lang="zh-TW" altLang="en-US" sz="10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ctr" defTabSz="684530" rtl="0" eaLnBrk="1" fontAlgn="auto" latinLnBrk="0" hangingPunct="1">
                        <a:lnSpc>
                          <a:spcPct val="100000"/>
                        </a:lnSpc>
                        <a:spcBef>
                          <a:spcPts val="0"/>
                        </a:spcBef>
                        <a:spcAft>
                          <a:spcPts val="0"/>
                        </a:spcAft>
                        <a:buClrTx/>
                        <a:buSzTx/>
                        <a:buFontTx/>
                        <a:buNone/>
                        <a:tabLst/>
                        <a:defRPr/>
                      </a:pPr>
                      <a:r>
                        <a:rPr lang="en-US" altLang="zh-TW" sz="1000" b="1" dirty="0">
                          <a:latin typeface="微軟正黑體" panose="020B0604030504040204" pitchFamily="34" charset="-120"/>
                          <a:ea typeface="微軟正黑體" panose="020B0604030504040204" pitchFamily="34" charset="-120"/>
                        </a:rPr>
                        <a:t>S&amp;P500</a:t>
                      </a:r>
                      <a:r>
                        <a:rPr lang="zh-TW" altLang="en-US" sz="1000" b="1" dirty="0">
                          <a:latin typeface="微軟正黑體" panose="020B0604030504040204" pitchFamily="34" charset="-120"/>
                          <a:ea typeface="微軟正黑體" panose="020B0604030504040204" pitchFamily="34" charset="-120"/>
                        </a:rPr>
                        <a:t> </a:t>
                      </a:r>
                      <a:r>
                        <a:rPr lang="en-US" altLang="zh-TW" sz="1000" b="1" dirty="0">
                          <a:latin typeface="微軟正黑體" panose="020B0604030504040204" pitchFamily="34" charset="-120"/>
                          <a:ea typeface="微軟正黑體" panose="020B0604030504040204" pitchFamily="34" charset="-120"/>
                        </a:rPr>
                        <a:t>(</a:t>
                      </a:r>
                      <a:r>
                        <a:rPr lang="zh-TW" altLang="en-US" sz="1000" b="1" dirty="0">
                          <a:latin typeface="微軟正黑體" panose="020B0604030504040204" pitchFamily="34" charset="-120"/>
                          <a:ea typeface="微軟正黑體" panose="020B0604030504040204" pitchFamily="34" charset="-120"/>
                        </a:rPr>
                        <a:t> 估計期 </a:t>
                      </a:r>
                      <a:r>
                        <a:rPr lang="en-US" altLang="zh-TW" sz="1000" b="1" dirty="0">
                          <a:latin typeface="微軟正黑體" panose="020B0604030504040204" pitchFamily="34" charset="-120"/>
                          <a:ea typeface="微軟正黑體" panose="020B0604030504040204" pitchFamily="34" charset="-120"/>
                        </a:rPr>
                        <a:t>200</a:t>
                      </a:r>
                      <a:r>
                        <a:rPr lang="zh-TW" altLang="en-US" sz="1000" b="1" dirty="0">
                          <a:latin typeface="微軟正黑體" panose="020B0604030504040204" pitchFamily="34" charset="-120"/>
                          <a:ea typeface="微軟正黑體" panose="020B0604030504040204" pitchFamily="34" charset="-120"/>
                        </a:rPr>
                        <a:t> </a:t>
                      </a:r>
                      <a:r>
                        <a:rPr lang="en-US" altLang="zh-TW" sz="1000" b="1" dirty="0">
                          <a:latin typeface="微軟正黑體" panose="020B0604030504040204" pitchFamily="34" charset="-120"/>
                          <a:ea typeface="微軟正黑體" panose="020B0604030504040204" pitchFamily="34" charset="-120"/>
                        </a:rPr>
                        <a:t>)</a:t>
                      </a:r>
                      <a:endParaRPr lang="zh-TW" altLang="en-US" sz="1000"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000" b="1" dirty="0">
                          <a:latin typeface="微軟正黑體" panose="020B0604030504040204" pitchFamily="34" charset="-120"/>
                          <a:ea typeface="微軟正黑體" panose="020B0604030504040204" pitchFamily="34" charset="-120"/>
                        </a:rPr>
                        <a:t>0050</a:t>
                      </a:r>
                      <a:r>
                        <a:rPr lang="zh-TW" altLang="en-US" sz="1000" b="1" dirty="0">
                          <a:latin typeface="微軟正黑體" panose="020B0604030504040204" pitchFamily="34" charset="-120"/>
                          <a:ea typeface="微軟正黑體" panose="020B0604030504040204" pitchFamily="34" charset="-120"/>
                        </a:rPr>
                        <a:t>、</a:t>
                      </a:r>
                      <a:r>
                        <a:rPr lang="en-US" altLang="zh-TW" sz="1000" b="1" dirty="0">
                          <a:latin typeface="微軟正黑體" panose="020B0604030504040204" pitchFamily="34" charset="-120"/>
                          <a:ea typeface="微軟正黑體" panose="020B0604030504040204" pitchFamily="34" charset="-120"/>
                        </a:rPr>
                        <a:t>0051</a:t>
                      </a:r>
                      <a:endParaRPr lang="zh-TW" altLang="en-US" sz="1000"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000" b="1" dirty="0">
                          <a:latin typeface="微軟正黑體" panose="020B0604030504040204" pitchFamily="34" charset="-120"/>
                          <a:ea typeface="微軟正黑體" panose="020B0604030504040204" pitchFamily="34" charset="-120"/>
                        </a:rPr>
                        <a:t>0050</a:t>
                      </a:r>
                      <a:r>
                        <a:rPr lang="zh-TW" altLang="en-US" sz="1000" b="1" dirty="0">
                          <a:latin typeface="微軟正黑體" panose="020B0604030504040204" pitchFamily="34" charset="-120"/>
                          <a:ea typeface="微軟正黑體" panose="020B0604030504040204" pitchFamily="34" charset="-120"/>
                        </a:rPr>
                        <a:t> 部分高流動成分股</a:t>
                      </a:r>
                    </a:p>
                  </a:txBody>
                  <a:tcPr anchor="ctr"/>
                </a:tc>
                <a:extLst>
                  <a:ext uri="{0D108BD9-81ED-4DB2-BD59-A6C34878D82A}">
                    <a16:rowId xmlns:a16="http://schemas.microsoft.com/office/drawing/2014/main" val="1806095815"/>
                  </a:ext>
                </a:extLst>
              </a:tr>
              <a:tr h="343221">
                <a:tc rowSpan="5">
                  <a:txBody>
                    <a:bodyPr/>
                    <a:lstStyle/>
                    <a:p>
                      <a:pPr algn="ctr"/>
                      <a:r>
                        <a:rPr lang="zh-TW" altLang="en-US" sz="1000" b="1" dirty="0">
                          <a:latin typeface="微軟正黑體" panose="020B0604030504040204" pitchFamily="34" charset="-120"/>
                          <a:ea typeface="微軟正黑體" panose="020B0604030504040204" pitchFamily="34" charset="-120"/>
                        </a:rPr>
                        <a:t>交錯個數</a:t>
                      </a:r>
                      <a:endParaRPr lang="en-US" altLang="zh-TW" sz="1000" b="1" dirty="0">
                        <a:latin typeface="微軟正黑體" panose="020B0604030504040204" pitchFamily="34" charset="-120"/>
                        <a:ea typeface="微軟正黑體" panose="020B0604030504040204" pitchFamily="34" charset="-120"/>
                      </a:endParaRPr>
                    </a:p>
                    <a:p>
                      <a:pPr algn="ctr"/>
                      <a:r>
                        <a:rPr lang="zh-TW" altLang="en-US" sz="1000" b="1" dirty="0">
                          <a:latin typeface="微軟正黑體" panose="020B0604030504040204" pitchFamily="34" charset="-120"/>
                          <a:ea typeface="微軟正黑體" panose="020B0604030504040204" pitchFamily="34" charset="-120"/>
                        </a:rPr>
                        <a:t>篩選法</a:t>
                      </a:r>
                    </a:p>
                    <a:p>
                      <a:pPr algn="ctr"/>
                      <a:r>
                        <a:rPr lang="en-US" altLang="zh-TW" sz="1000" b="1" dirty="0">
                          <a:latin typeface="微軟正黑體" panose="020B0604030504040204" pitchFamily="34" charset="-120"/>
                          <a:ea typeface="微軟正黑體" panose="020B0604030504040204" pitchFamily="34" charset="-120"/>
                        </a:rPr>
                        <a:t>+</a:t>
                      </a:r>
                    </a:p>
                    <a:p>
                      <a:pPr algn="ctr"/>
                      <a:r>
                        <a:rPr lang="en-US" altLang="zh-TW" sz="1000" b="1" dirty="0" err="1">
                          <a:latin typeface="微軟正黑體" panose="020B0604030504040204" pitchFamily="34" charset="-120"/>
                          <a:ea typeface="微軟正黑體" panose="020B0604030504040204" pitchFamily="34" charset="-120"/>
                        </a:rPr>
                        <a:t>Frobenius</a:t>
                      </a:r>
                      <a:endParaRPr lang="en-US" altLang="zh-TW" sz="1000" b="1" dirty="0">
                        <a:latin typeface="微軟正黑體" panose="020B0604030504040204" pitchFamily="34" charset="-120"/>
                        <a:ea typeface="微軟正黑體" panose="020B0604030504040204" pitchFamily="34" charset="-120"/>
                      </a:endParaRPr>
                    </a:p>
                    <a:p>
                      <a:pPr algn="ctr"/>
                      <a:r>
                        <a:rPr lang="zh-TW" altLang="en-US" sz="1000" b="1" dirty="0">
                          <a:latin typeface="微軟正黑體" panose="020B0604030504040204" pitchFamily="34" charset="-120"/>
                          <a:ea typeface="微軟正黑體" panose="020B0604030504040204" pitchFamily="34" charset="-120"/>
                        </a:rPr>
                        <a:t>範數檢驗法</a:t>
                      </a:r>
                      <a:endParaRPr lang="en-US" altLang="zh-TW" sz="1000" b="1" dirty="0">
                        <a:latin typeface="微軟正黑體" panose="020B0604030504040204" pitchFamily="34" charset="-120"/>
                        <a:ea typeface="微軟正黑體" panose="020B0604030504040204" pitchFamily="34" charset="-120"/>
                      </a:endParaRPr>
                    </a:p>
                    <a:p>
                      <a:pPr algn="ctr"/>
                      <a:endParaRPr lang="en-US" altLang="zh-TW" sz="1000" b="1" dirty="0">
                        <a:latin typeface="微軟正黑體" panose="020B0604030504040204" pitchFamily="34" charset="-120"/>
                        <a:ea typeface="微軟正黑體" panose="020B0604030504040204" pitchFamily="34" charset="-120"/>
                      </a:endParaRPr>
                    </a:p>
                    <a:p>
                      <a:pPr marL="0" marR="0" lvl="0" indent="0" algn="ctr" defTabSz="684530" rtl="0" eaLnBrk="1" fontAlgn="auto" latinLnBrk="0" hangingPunct="1">
                        <a:lnSpc>
                          <a:spcPct val="100000"/>
                        </a:lnSpc>
                        <a:spcBef>
                          <a:spcPts val="0"/>
                        </a:spcBef>
                        <a:spcAft>
                          <a:spcPts val="0"/>
                        </a:spcAft>
                        <a:buClrTx/>
                        <a:buSzTx/>
                        <a:buFontTx/>
                        <a:buNone/>
                        <a:tabLst/>
                        <a:defRPr/>
                      </a:pPr>
                      <a:r>
                        <a:rPr lang="en-US" altLang="zh-TW" sz="900" b="1" dirty="0">
                          <a:latin typeface="微軟正黑體" panose="020B0604030504040204" pitchFamily="34" charset="-120"/>
                          <a:ea typeface="微軟正黑體" panose="020B0604030504040204" pitchFamily="34" charset="-120"/>
                          <a:hlinkClick r:id="rId3" action="ppaction://hlinksldjump"/>
                        </a:rPr>
                        <a:t>&gt;&gt;</a:t>
                      </a:r>
                      <a:r>
                        <a:rPr lang="zh-TW" altLang="en-US" sz="900" b="1" dirty="0">
                          <a:latin typeface="微軟正黑體" panose="020B0604030504040204" pitchFamily="34" charset="-120"/>
                          <a:ea typeface="微軟正黑體" panose="020B0604030504040204" pitchFamily="34" charset="-120"/>
                          <a:hlinkClick r:id="rId3" action="ppaction://hlinksldjump"/>
                        </a:rPr>
                        <a:t>詳細結果</a:t>
                      </a:r>
                      <a:endParaRPr lang="zh-TW" altLang="en-US" sz="900" b="1" dirty="0">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sz="1000" b="1" dirty="0">
                          <a:latin typeface="微軟正黑體" panose="020B0604030504040204" pitchFamily="34" charset="-120"/>
                          <a:ea typeface="微軟正黑體" panose="020B0604030504040204" pitchFamily="34" charset="-120"/>
                        </a:rPr>
                        <a:t>獲利</a:t>
                      </a:r>
                    </a:p>
                  </a:txBody>
                  <a:tcPr anchor="ctr"/>
                </a:tc>
                <a:tc>
                  <a:txBody>
                    <a:bodyPr/>
                    <a:lstStyle/>
                    <a:p>
                      <a:pPr marL="0" marR="0" lvl="0" indent="0" algn="ctr" defTabSz="684530" rtl="0" eaLnBrk="1" fontAlgn="auto" latinLnBrk="0" hangingPunct="1">
                        <a:lnSpc>
                          <a:spcPct val="100000"/>
                        </a:lnSpc>
                        <a:spcBef>
                          <a:spcPts val="0"/>
                        </a:spcBef>
                        <a:spcAft>
                          <a:spcPts val="0"/>
                        </a:spcAft>
                        <a:buClrTx/>
                        <a:buSzTx/>
                        <a:buFontTx/>
                        <a:buNone/>
                        <a:tabLst/>
                        <a:defRPr/>
                      </a:pPr>
                      <a:r>
                        <a:rPr lang="en-US" altLang="zh-TW" sz="800" b="1" dirty="0">
                          <a:latin typeface="微軟正黑體" panose="020B0604030504040204" pitchFamily="34" charset="-120"/>
                          <a:ea typeface="微軟正黑體" panose="020B0604030504040204" pitchFamily="34" charset="-120"/>
                        </a:rPr>
                        <a:t>Model 1</a:t>
                      </a:r>
                      <a:r>
                        <a:rPr lang="zh-TW" altLang="en-US" sz="800" b="1" dirty="0">
                          <a:latin typeface="微軟正黑體" panose="020B0604030504040204" pitchFamily="34" charset="-120"/>
                          <a:ea typeface="微軟正黑體" panose="020B0604030504040204" pitchFamily="34" charset="-120"/>
                        </a:rPr>
                        <a:t>：整體虧損</a:t>
                      </a:r>
                      <a:endParaRPr lang="en-US" altLang="zh-TW" sz="800" b="1" dirty="0">
                        <a:latin typeface="微軟正黑體" panose="020B0604030504040204" pitchFamily="34" charset="-120"/>
                        <a:ea typeface="微軟正黑體" panose="020B0604030504040204" pitchFamily="34" charset="-120"/>
                      </a:endParaRPr>
                    </a:p>
                    <a:p>
                      <a:pPr marL="0" marR="0" lvl="0" indent="0" algn="ctr" defTabSz="684530" rtl="0" eaLnBrk="1" fontAlgn="auto" latinLnBrk="0" hangingPunct="1">
                        <a:lnSpc>
                          <a:spcPct val="100000"/>
                        </a:lnSpc>
                        <a:spcBef>
                          <a:spcPts val="0"/>
                        </a:spcBef>
                        <a:spcAft>
                          <a:spcPts val="0"/>
                        </a:spcAft>
                        <a:buClrTx/>
                        <a:buSzTx/>
                        <a:buFontTx/>
                        <a:buNone/>
                        <a:tabLst/>
                        <a:defRPr/>
                      </a:pPr>
                      <a:r>
                        <a:rPr lang="en-US" altLang="zh-TW" sz="800" b="1" dirty="0">
                          <a:latin typeface="微軟正黑體" panose="020B0604030504040204" pitchFamily="34" charset="-120"/>
                          <a:ea typeface="微軟正黑體" panose="020B0604030504040204" pitchFamily="34" charset="-120"/>
                        </a:rPr>
                        <a:t>Model 2</a:t>
                      </a:r>
                      <a:r>
                        <a:rPr lang="zh-TW" altLang="en-US" sz="800" b="1" dirty="0">
                          <a:latin typeface="微軟正黑體" panose="020B0604030504040204" pitchFamily="34" charset="-120"/>
                          <a:ea typeface="微軟正黑體" panose="020B0604030504040204" pitchFamily="34" charset="-120"/>
                        </a:rPr>
                        <a:t>：整體虧損</a:t>
                      </a:r>
                    </a:p>
                  </a:txBody>
                  <a:tcPr anchor="ctr"/>
                </a:tc>
                <a:tc>
                  <a:txBody>
                    <a:bodyPr/>
                    <a:lstStyle/>
                    <a:p>
                      <a:pPr marL="0" marR="0" lvl="0" indent="0" algn="ctr" defTabSz="684530" rtl="0" eaLnBrk="1" fontAlgn="auto" latinLnBrk="0" hangingPunct="1">
                        <a:lnSpc>
                          <a:spcPct val="100000"/>
                        </a:lnSpc>
                        <a:spcBef>
                          <a:spcPts val="0"/>
                        </a:spcBef>
                        <a:spcAft>
                          <a:spcPts val="0"/>
                        </a:spcAft>
                        <a:buClrTx/>
                        <a:buSzTx/>
                        <a:buFontTx/>
                        <a:buNone/>
                        <a:tabLst/>
                        <a:defRPr/>
                      </a:pPr>
                      <a:r>
                        <a:rPr lang="en-US" altLang="zh-TW" sz="800" b="1" dirty="0">
                          <a:latin typeface="微軟正黑體" panose="020B0604030504040204" pitchFamily="34" charset="-120"/>
                          <a:ea typeface="微軟正黑體" panose="020B0604030504040204" pitchFamily="34" charset="-120"/>
                        </a:rPr>
                        <a:t>Model 1</a:t>
                      </a:r>
                      <a:r>
                        <a:rPr lang="zh-TW" altLang="en-US" sz="800" b="1" dirty="0">
                          <a:latin typeface="微軟正黑體" panose="020B0604030504040204" pitchFamily="34" charset="-120"/>
                          <a:ea typeface="微軟正黑體" panose="020B0604030504040204" pitchFamily="34" charset="-120"/>
                        </a:rPr>
                        <a:t>：整體虧損</a:t>
                      </a:r>
                      <a:endParaRPr lang="en-US" altLang="zh-TW" sz="800" b="1" dirty="0">
                        <a:latin typeface="微軟正黑體" panose="020B0604030504040204" pitchFamily="34" charset="-120"/>
                        <a:ea typeface="微軟正黑體" panose="020B0604030504040204" pitchFamily="34" charset="-120"/>
                      </a:endParaRPr>
                    </a:p>
                    <a:p>
                      <a:pPr marL="0" marR="0" lvl="0" indent="0" algn="ctr" defTabSz="684530" rtl="0" eaLnBrk="1" fontAlgn="auto" latinLnBrk="0" hangingPunct="1">
                        <a:lnSpc>
                          <a:spcPct val="100000"/>
                        </a:lnSpc>
                        <a:spcBef>
                          <a:spcPts val="0"/>
                        </a:spcBef>
                        <a:spcAft>
                          <a:spcPts val="0"/>
                        </a:spcAft>
                        <a:buClrTx/>
                        <a:buSzTx/>
                        <a:buFontTx/>
                        <a:buNone/>
                        <a:tabLst/>
                        <a:defRPr/>
                      </a:pPr>
                      <a:r>
                        <a:rPr lang="en-US" altLang="zh-TW" sz="800" b="1" dirty="0">
                          <a:latin typeface="微軟正黑體" panose="020B0604030504040204" pitchFamily="34" charset="-120"/>
                          <a:ea typeface="微軟正黑體" panose="020B0604030504040204" pitchFamily="34" charset="-120"/>
                        </a:rPr>
                        <a:t>Model 2</a:t>
                      </a:r>
                      <a:r>
                        <a:rPr lang="zh-TW" altLang="en-US" sz="800" b="1" dirty="0">
                          <a:latin typeface="微軟正黑體" panose="020B0604030504040204" pitchFamily="34" charset="-120"/>
                          <a:ea typeface="微軟正黑體" panose="020B0604030504040204" pitchFamily="34" charset="-120"/>
                        </a:rPr>
                        <a:t>：整體虧損</a:t>
                      </a:r>
                    </a:p>
                  </a:txBody>
                  <a:tcPr anchor="ctr"/>
                </a:tc>
                <a:tc>
                  <a:txBody>
                    <a:bodyPr/>
                    <a:lstStyle/>
                    <a:p>
                      <a:pPr marL="0" marR="0" lvl="0" indent="0" algn="ctr" defTabSz="684530" rtl="0" eaLnBrk="1" fontAlgn="auto" latinLnBrk="0" hangingPunct="1">
                        <a:lnSpc>
                          <a:spcPct val="100000"/>
                        </a:lnSpc>
                        <a:spcBef>
                          <a:spcPts val="0"/>
                        </a:spcBef>
                        <a:spcAft>
                          <a:spcPts val="0"/>
                        </a:spcAft>
                        <a:buClrTx/>
                        <a:buSzTx/>
                        <a:buFontTx/>
                        <a:buNone/>
                        <a:tabLst/>
                        <a:defRPr/>
                      </a:pPr>
                      <a:r>
                        <a:rPr lang="en-US" altLang="zh-TW" sz="800" b="1" dirty="0">
                          <a:latin typeface="微軟正黑體" panose="020B0604030504040204" pitchFamily="34" charset="-120"/>
                          <a:ea typeface="微軟正黑體" panose="020B0604030504040204" pitchFamily="34" charset="-120"/>
                        </a:rPr>
                        <a:t>Model 1</a:t>
                      </a:r>
                      <a:r>
                        <a:rPr lang="zh-TW" altLang="en-US" sz="800" b="1" dirty="0">
                          <a:latin typeface="微軟正黑體" panose="020B0604030504040204" pitchFamily="34" charset="-120"/>
                          <a:ea typeface="微軟正黑體" panose="020B0604030504040204" pitchFamily="34" charset="-120"/>
                        </a:rPr>
                        <a:t>：交錯個數上升時，加入 </a:t>
                      </a:r>
                      <a:r>
                        <a:rPr lang="en-US" altLang="zh-TW" sz="800" b="1" dirty="0" err="1">
                          <a:latin typeface="微軟正黑體" panose="020B0604030504040204" pitchFamily="34" charset="-120"/>
                          <a:ea typeface="微軟正黑體" panose="020B0604030504040204" pitchFamily="34" charset="-120"/>
                        </a:rPr>
                        <a:t>Frob</a:t>
                      </a:r>
                      <a:r>
                        <a:rPr lang="en-US" altLang="zh-TW" sz="800" b="1" dirty="0">
                          <a:latin typeface="微軟正黑體" panose="020B0604030504040204" pitchFamily="34" charset="-120"/>
                          <a:ea typeface="微軟正黑體" panose="020B0604030504040204" pitchFamily="34" charset="-120"/>
                        </a:rPr>
                        <a:t>.</a:t>
                      </a:r>
                      <a:r>
                        <a:rPr lang="zh-TW" altLang="en-US" sz="800" b="1" dirty="0">
                          <a:latin typeface="微軟正黑體" panose="020B0604030504040204" pitchFamily="34" charset="-120"/>
                          <a:ea typeface="微軟正黑體" panose="020B0604030504040204" pitchFamily="34" charset="-120"/>
                        </a:rPr>
                        <a:t> </a:t>
                      </a:r>
                      <a:r>
                        <a:rPr lang="zh-TW" altLang="en-US" sz="800" b="1" dirty="0">
                          <a:solidFill>
                            <a:srgbClr val="FF0000"/>
                          </a:solidFill>
                          <a:latin typeface="微軟正黑體" panose="020B0604030504040204" pitchFamily="34" charset="-120"/>
                          <a:ea typeface="微軟正黑體" panose="020B0604030504040204" pitchFamily="34" charset="-120"/>
                        </a:rPr>
                        <a:t>由虧損轉獲利</a:t>
                      </a:r>
                      <a:endParaRPr lang="en-US" altLang="zh-TW" sz="800" b="1" dirty="0">
                        <a:solidFill>
                          <a:srgbClr val="FF0000"/>
                        </a:solidFill>
                        <a:latin typeface="微軟正黑體" panose="020B0604030504040204" pitchFamily="34" charset="-120"/>
                        <a:ea typeface="微軟正黑體" panose="020B0604030504040204" pitchFamily="34" charset="-120"/>
                      </a:endParaRPr>
                    </a:p>
                    <a:p>
                      <a:pPr marL="0" marR="0" lvl="0" indent="0" algn="ctr" defTabSz="684530" rtl="0" eaLnBrk="1" fontAlgn="auto" latinLnBrk="0" hangingPunct="1">
                        <a:lnSpc>
                          <a:spcPct val="100000"/>
                        </a:lnSpc>
                        <a:spcBef>
                          <a:spcPts val="0"/>
                        </a:spcBef>
                        <a:spcAft>
                          <a:spcPts val="0"/>
                        </a:spcAft>
                        <a:buClrTx/>
                        <a:buSzTx/>
                        <a:buFontTx/>
                        <a:buNone/>
                        <a:tabLst/>
                        <a:defRPr/>
                      </a:pPr>
                      <a:r>
                        <a:rPr lang="en-US" altLang="zh-TW" sz="800" b="1" dirty="0">
                          <a:latin typeface="微軟正黑體" panose="020B0604030504040204" pitchFamily="34" charset="-120"/>
                          <a:ea typeface="微軟正黑體" panose="020B0604030504040204" pitchFamily="34" charset="-120"/>
                        </a:rPr>
                        <a:t>Model 2</a:t>
                      </a:r>
                      <a:r>
                        <a:rPr lang="zh-TW" altLang="en-US" sz="800" b="1" dirty="0">
                          <a:latin typeface="微軟正黑體" panose="020B0604030504040204" pitchFamily="34" charset="-120"/>
                          <a:ea typeface="微軟正黑體" panose="020B0604030504040204" pitchFamily="34" charset="-120"/>
                        </a:rPr>
                        <a:t>：</a:t>
                      </a:r>
                      <a:r>
                        <a:rPr lang="zh-TW" altLang="en-US" sz="800" b="1" dirty="0">
                          <a:solidFill>
                            <a:srgbClr val="FF0000"/>
                          </a:solidFill>
                          <a:latin typeface="微軟正黑體" panose="020B0604030504040204" pitchFamily="34" charset="-120"/>
                          <a:ea typeface="微軟正黑體" panose="020B0604030504040204" pitchFamily="34" charset="-120"/>
                        </a:rPr>
                        <a:t>整體獲利</a:t>
                      </a:r>
                    </a:p>
                  </a:txBody>
                  <a:tcPr anchor="ctr"/>
                </a:tc>
                <a:tc>
                  <a:txBody>
                    <a:bodyPr/>
                    <a:lstStyle/>
                    <a:p>
                      <a:pPr marL="0" marR="0" lvl="0" indent="0" algn="ctr" defTabSz="684530" rtl="0" eaLnBrk="1" fontAlgn="auto" latinLnBrk="0" hangingPunct="1">
                        <a:lnSpc>
                          <a:spcPct val="100000"/>
                        </a:lnSpc>
                        <a:spcBef>
                          <a:spcPts val="0"/>
                        </a:spcBef>
                        <a:spcAft>
                          <a:spcPts val="0"/>
                        </a:spcAft>
                        <a:buClrTx/>
                        <a:buSzTx/>
                        <a:buFontTx/>
                        <a:buNone/>
                        <a:tabLst/>
                        <a:defRPr/>
                      </a:pPr>
                      <a:r>
                        <a:rPr lang="en-US" altLang="zh-TW" sz="800" b="1" dirty="0">
                          <a:latin typeface="微軟正黑體" panose="020B0604030504040204" pitchFamily="34" charset="-120"/>
                          <a:ea typeface="微軟正黑體" panose="020B0604030504040204" pitchFamily="34" charset="-120"/>
                        </a:rPr>
                        <a:t>Model 1</a:t>
                      </a:r>
                      <a:r>
                        <a:rPr lang="zh-TW" altLang="en-US" sz="800" b="1" dirty="0">
                          <a:latin typeface="微軟正黑體" panose="020B0604030504040204" pitchFamily="34" charset="-120"/>
                          <a:ea typeface="微軟正黑體" panose="020B0604030504040204" pitchFamily="34" charset="-120"/>
                        </a:rPr>
                        <a:t>：</a:t>
                      </a:r>
                      <a:r>
                        <a:rPr lang="zh-TW" altLang="en-US" sz="800" b="1" dirty="0">
                          <a:solidFill>
                            <a:srgbClr val="FF0000"/>
                          </a:solidFill>
                          <a:latin typeface="微軟正黑體" panose="020B0604030504040204" pitchFamily="34" charset="-120"/>
                          <a:ea typeface="微軟正黑體" panose="020B0604030504040204" pitchFamily="34" charset="-120"/>
                        </a:rPr>
                        <a:t>整體獲利</a:t>
                      </a:r>
                    </a:p>
                    <a:p>
                      <a:pPr marL="0" marR="0" lvl="0" indent="0" algn="ctr" defTabSz="684530" rtl="0" eaLnBrk="1" fontAlgn="auto" latinLnBrk="0" hangingPunct="1">
                        <a:lnSpc>
                          <a:spcPct val="100000"/>
                        </a:lnSpc>
                        <a:spcBef>
                          <a:spcPts val="0"/>
                        </a:spcBef>
                        <a:spcAft>
                          <a:spcPts val="0"/>
                        </a:spcAft>
                        <a:buClrTx/>
                        <a:buSzTx/>
                        <a:buFontTx/>
                        <a:buNone/>
                        <a:tabLst/>
                        <a:defRPr/>
                      </a:pPr>
                      <a:r>
                        <a:rPr lang="en-US" altLang="zh-TW" sz="800" b="1" dirty="0">
                          <a:latin typeface="微軟正黑體" panose="020B0604030504040204" pitchFamily="34" charset="-120"/>
                          <a:ea typeface="微軟正黑體" panose="020B0604030504040204" pitchFamily="34" charset="-120"/>
                        </a:rPr>
                        <a:t>Model 2</a:t>
                      </a:r>
                      <a:r>
                        <a:rPr lang="zh-TW" altLang="en-US" sz="800" b="1" dirty="0">
                          <a:latin typeface="微軟正黑體" panose="020B0604030504040204" pitchFamily="34" charset="-120"/>
                          <a:ea typeface="微軟正黑體" panose="020B0604030504040204" pitchFamily="34" charset="-120"/>
                        </a:rPr>
                        <a:t>：</a:t>
                      </a:r>
                      <a:r>
                        <a:rPr lang="zh-TW" altLang="en-US" sz="800" b="1" dirty="0">
                          <a:solidFill>
                            <a:srgbClr val="FF0000"/>
                          </a:solidFill>
                          <a:latin typeface="微軟正黑體" panose="020B0604030504040204" pitchFamily="34" charset="-120"/>
                          <a:ea typeface="微軟正黑體" panose="020B0604030504040204" pitchFamily="34" charset="-120"/>
                        </a:rPr>
                        <a:t>整體獲利</a:t>
                      </a:r>
                    </a:p>
                  </a:txBody>
                  <a:tcPr anchor="ctr"/>
                </a:tc>
                <a:extLst>
                  <a:ext uri="{0D108BD9-81ED-4DB2-BD59-A6C34878D82A}">
                    <a16:rowId xmlns:a16="http://schemas.microsoft.com/office/drawing/2014/main" val="3692186647"/>
                  </a:ext>
                </a:extLst>
              </a:tr>
              <a:tr h="343221">
                <a:tc vMerge="1">
                  <a:txBody>
                    <a:bodyPr/>
                    <a:lstStyle/>
                    <a:p>
                      <a:pPr algn="ctr"/>
                      <a:endParaRPr lang="zh-TW" altLang="en-US" sz="900" b="1" dirty="0">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sz="1000" b="1" dirty="0">
                          <a:latin typeface="微軟正黑體" panose="020B0604030504040204" pitchFamily="34" charset="-120"/>
                          <a:ea typeface="微軟正黑體" panose="020B0604030504040204" pitchFamily="34" charset="-120"/>
                        </a:rPr>
                        <a:t>勝率</a:t>
                      </a:r>
                    </a:p>
                  </a:txBody>
                  <a:tcPr anchor="ctr"/>
                </a:tc>
                <a:tc>
                  <a:txBody>
                    <a:bodyPr/>
                    <a:lstStyle/>
                    <a:p>
                      <a:pPr marL="0" marR="0" lvl="0" indent="0" algn="ctr" defTabSz="684530" rtl="0" eaLnBrk="1" fontAlgn="auto" latinLnBrk="0" hangingPunct="1">
                        <a:lnSpc>
                          <a:spcPct val="100000"/>
                        </a:lnSpc>
                        <a:spcBef>
                          <a:spcPts val="0"/>
                        </a:spcBef>
                        <a:spcAft>
                          <a:spcPts val="0"/>
                        </a:spcAft>
                        <a:buClrTx/>
                        <a:buSzTx/>
                        <a:buFontTx/>
                        <a:buNone/>
                        <a:tabLst/>
                        <a:defRPr/>
                      </a:pPr>
                      <a:r>
                        <a:rPr lang="en-US" altLang="zh-TW" sz="800" b="1" dirty="0">
                          <a:latin typeface="微軟正黑體" panose="020B0604030504040204" pitchFamily="34" charset="-120"/>
                          <a:ea typeface="微軟正黑體" panose="020B0604030504040204" pitchFamily="34" charset="-120"/>
                        </a:rPr>
                        <a:t>Model 1</a:t>
                      </a:r>
                      <a:r>
                        <a:rPr lang="zh-TW" altLang="en-US" sz="800" b="1" dirty="0">
                          <a:latin typeface="微軟正黑體" panose="020B0604030504040204" pitchFamily="34" charset="-120"/>
                          <a:ea typeface="微軟正黑體" panose="020B0604030504040204" pitchFamily="34" charset="-120"/>
                        </a:rPr>
                        <a:t>：交錯個數上升時，加入 </a:t>
                      </a:r>
                      <a:r>
                        <a:rPr lang="en-US" altLang="zh-TW" sz="800" b="1" dirty="0" err="1">
                          <a:latin typeface="微軟正黑體" panose="020B0604030504040204" pitchFamily="34" charset="-120"/>
                          <a:ea typeface="微軟正黑體" panose="020B0604030504040204" pitchFamily="34" charset="-120"/>
                        </a:rPr>
                        <a:t>Frob</a:t>
                      </a:r>
                      <a:r>
                        <a:rPr lang="en-US" altLang="zh-TW" sz="800" b="1" dirty="0">
                          <a:latin typeface="微軟正黑體" panose="020B0604030504040204" pitchFamily="34" charset="-120"/>
                          <a:ea typeface="微軟正黑體" panose="020B0604030504040204" pitchFamily="34" charset="-120"/>
                        </a:rPr>
                        <a:t>.</a:t>
                      </a:r>
                      <a:r>
                        <a:rPr lang="zh-TW" altLang="en-US" sz="800" b="1" dirty="0">
                          <a:latin typeface="微軟正黑體" panose="020B0604030504040204" pitchFamily="34" charset="-120"/>
                          <a:ea typeface="微軟正黑體" panose="020B0604030504040204" pitchFamily="34" charset="-120"/>
                        </a:rPr>
                        <a:t> 由持平轉輸</a:t>
                      </a:r>
                      <a:endParaRPr lang="en-US" altLang="zh-TW" sz="800" b="1" dirty="0">
                        <a:latin typeface="微軟正黑體" panose="020B0604030504040204" pitchFamily="34" charset="-120"/>
                        <a:ea typeface="微軟正黑體" panose="020B0604030504040204" pitchFamily="34" charset="-120"/>
                      </a:endParaRPr>
                    </a:p>
                    <a:p>
                      <a:pPr marL="0" marR="0" lvl="0" indent="0" algn="ctr" defTabSz="684530" rtl="0" eaLnBrk="1" fontAlgn="auto" latinLnBrk="0" hangingPunct="1">
                        <a:lnSpc>
                          <a:spcPct val="100000"/>
                        </a:lnSpc>
                        <a:spcBef>
                          <a:spcPts val="0"/>
                        </a:spcBef>
                        <a:spcAft>
                          <a:spcPts val="0"/>
                        </a:spcAft>
                        <a:buClrTx/>
                        <a:buSzTx/>
                        <a:buFontTx/>
                        <a:buNone/>
                        <a:tabLst/>
                        <a:defRPr/>
                      </a:pPr>
                      <a:r>
                        <a:rPr lang="en-US" altLang="zh-TW" sz="800" b="1" dirty="0">
                          <a:latin typeface="微軟正黑體" panose="020B0604030504040204" pitchFamily="34" charset="-120"/>
                          <a:ea typeface="微軟正黑體" panose="020B0604030504040204" pitchFamily="34" charset="-120"/>
                        </a:rPr>
                        <a:t>Model 2</a:t>
                      </a:r>
                      <a:r>
                        <a:rPr lang="zh-TW" altLang="en-US" sz="800" b="1" dirty="0">
                          <a:latin typeface="微軟正黑體" panose="020B0604030504040204" pitchFamily="34" charset="-120"/>
                          <a:ea typeface="微軟正黑體" panose="020B0604030504040204" pitchFamily="34" charset="-120"/>
                        </a:rPr>
                        <a:t>：整體持平</a:t>
                      </a:r>
                    </a:p>
                  </a:txBody>
                  <a:tcPr anchor="ctr"/>
                </a:tc>
                <a:tc>
                  <a:txBody>
                    <a:bodyPr/>
                    <a:lstStyle/>
                    <a:p>
                      <a:pPr marL="0" marR="0" lvl="0" indent="0" algn="ctr" defTabSz="684530" rtl="0" eaLnBrk="1" fontAlgn="auto" latinLnBrk="0" hangingPunct="1">
                        <a:lnSpc>
                          <a:spcPct val="100000"/>
                        </a:lnSpc>
                        <a:spcBef>
                          <a:spcPts val="0"/>
                        </a:spcBef>
                        <a:spcAft>
                          <a:spcPts val="0"/>
                        </a:spcAft>
                        <a:buClrTx/>
                        <a:buSzTx/>
                        <a:buFontTx/>
                        <a:buNone/>
                        <a:tabLst/>
                        <a:defRPr/>
                      </a:pPr>
                      <a:r>
                        <a:rPr lang="en-US" altLang="zh-TW" sz="800" b="1" dirty="0">
                          <a:latin typeface="微軟正黑體" panose="020B0604030504040204" pitchFamily="34" charset="-120"/>
                          <a:ea typeface="微軟正黑體" panose="020B0604030504040204" pitchFamily="34" charset="-120"/>
                        </a:rPr>
                        <a:t>Model 1</a:t>
                      </a:r>
                      <a:r>
                        <a:rPr lang="zh-TW" altLang="en-US" sz="800" b="1" dirty="0">
                          <a:latin typeface="微軟正黑體" panose="020B0604030504040204" pitchFamily="34" charset="-120"/>
                          <a:ea typeface="微軟正黑體" panose="020B0604030504040204" pitchFamily="34" charset="-120"/>
                        </a:rPr>
                        <a:t>：整體下降</a:t>
                      </a:r>
                      <a:endParaRPr lang="en-US" altLang="zh-TW" sz="800" b="1" dirty="0">
                        <a:latin typeface="微軟正黑體" panose="020B0604030504040204" pitchFamily="34" charset="-120"/>
                        <a:ea typeface="微軟正黑體" panose="020B0604030504040204" pitchFamily="34" charset="-120"/>
                      </a:endParaRPr>
                    </a:p>
                    <a:p>
                      <a:pPr marL="0" marR="0" lvl="0" indent="0" algn="ctr" defTabSz="684530" rtl="0" eaLnBrk="1" fontAlgn="auto" latinLnBrk="0" hangingPunct="1">
                        <a:lnSpc>
                          <a:spcPct val="100000"/>
                        </a:lnSpc>
                        <a:spcBef>
                          <a:spcPts val="0"/>
                        </a:spcBef>
                        <a:spcAft>
                          <a:spcPts val="0"/>
                        </a:spcAft>
                        <a:buClrTx/>
                        <a:buSzTx/>
                        <a:buFontTx/>
                        <a:buNone/>
                        <a:tabLst/>
                        <a:defRPr/>
                      </a:pPr>
                      <a:r>
                        <a:rPr lang="en-US" altLang="zh-TW" sz="800" b="1" dirty="0">
                          <a:latin typeface="微軟正黑體" panose="020B0604030504040204" pitchFamily="34" charset="-120"/>
                          <a:ea typeface="微軟正黑體" panose="020B0604030504040204" pitchFamily="34" charset="-120"/>
                        </a:rPr>
                        <a:t>Model 2</a:t>
                      </a:r>
                      <a:r>
                        <a:rPr lang="zh-TW" altLang="en-US" sz="800" b="1" dirty="0">
                          <a:latin typeface="微軟正黑體" panose="020B0604030504040204" pitchFamily="34" charset="-120"/>
                          <a:ea typeface="微軟正黑體" panose="020B0604030504040204" pitchFamily="34" charset="-120"/>
                        </a:rPr>
                        <a:t>：</a:t>
                      </a:r>
                      <a:r>
                        <a:rPr lang="zh-TW" altLang="en-US" sz="800" b="1" dirty="0">
                          <a:solidFill>
                            <a:srgbClr val="FF0000"/>
                          </a:solidFill>
                          <a:latin typeface="微軟正黑體" panose="020B0604030504040204" pitchFamily="34" charset="-120"/>
                          <a:ea typeface="微軟正黑體" panose="020B0604030504040204" pitchFamily="34" charset="-120"/>
                        </a:rPr>
                        <a:t>整體提升</a:t>
                      </a:r>
                    </a:p>
                  </a:txBody>
                  <a:tcPr anchor="ctr"/>
                </a:tc>
                <a:tc>
                  <a:txBody>
                    <a:bodyPr/>
                    <a:lstStyle/>
                    <a:p>
                      <a:pPr marL="0" marR="0" lvl="0" indent="0" algn="ctr" defTabSz="684530" rtl="0" eaLnBrk="1" fontAlgn="auto" latinLnBrk="0" hangingPunct="1">
                        <a:lnSpc>
                          <a:spcPct val="100000"/>
                        </a:lnSpc>
                        <a:spcBef>
                          <a:spcPts val="0"/>
                        </a:spcBef>
                        <a:spcAft>
                          <a:spcPts val="0"/>
                        </a:spcAft>
                        <a:buClrTx/>
                        <a:buSzTx/>
                        <a:buFontTx/>
                        <a:buNone/>
                        <a:tabLst/>
                        <a:defRPr/>
                      </a:pPr>
                      <a:r>
                        <a:rPr lang="en-US" altLang="zh-TW" sz="800" b="1" dirty="0">
                          <a:latin typeface="微軟正黑體" panose="020B0604030504040204" pitchFamily="34" charset="-120"/>
                          <a:ea typeface="微軟正黑體" panose="020B0604030504040204" pitchFamily="34" charset="-120"/>
                        </a:rPr>
                        <a:t>Model 1</a:t>
                      </a:r>
                      <a:r>
                        <a:rPr lang="zh-TW" altLang="en-US" sz="800" b="1" dirty="0">
                          <a:latin typeface="微軟正黑體" panose="020B0604030504040204" pitchFamily="34" charset="-120"/>
                          <a:ea typeface="微軟正黑體" panose="020B0604030504040204" pitchFamily="34" charset="-120"/>
                        </a:rPr>
                        <a:t>：交錯個數上升時，加入 </a:t>
                      </a:r>
                      <a:r>
                        <a:rPr lang="en-US" altLang="zh-TW" sz="800" b="1" dirty="0" err="1">
                          <a:latin typeface="微軟正黑體" panose="020B0604030504040204" pitchFamily="34" charset="-120"/>
                          <a:ea typeface="微軟正黑體" panose="020B0604030504040204" pitchFamily="34" charset="-120"/>
                        </a:rPr>
                        <a:t>Frob</a:t>
                      </a:r>
                      <a:r>
                        <a:rPr lang="en-US" altLang="zh-TW" sz="800" b="1" dirty="0">
                          <a:latin typeface="微軟正黑體" panose="020B0604030504040204" pitchFamily="34" charset="-120"/>
                          <a:ea typeface="微軟正黑體" panose="020B0604030504040204" pitchFamily="34" charset="-120"/>
                        </a:rPr>
                        <a:t>.</a:t>
                      </a:r>
                      <a:r>
                        <a:rPr lang="zh-TW" altLang="en-US" sz="800" b="1" dirty="0">
                          <a:latin typeface="微軟正黑體" panose="020B0604030504040204" pitchFamily="34" charset="-120"/>
                          <a:ea typeface="微軟正黑體" panose="020B0604030504040204" pitchFamily="34" charset="-120"/>
                        </a:rPr>
                        <a:t> </a:t>
                      </a:r>
                      <a:r>
                        <a:rPr lang="zh-TW" altLang="en-US" sz="800" b="1" kern="1200" dirty="0">
                          <a:solidFill>
                            <a:srgbClr val="FF0000"/>
                          </a:solidFill>
                          <a:latin typeface="微軟正黑體" panose="020B0604030504040204" pitchFamily="34" charset="-120"/>
                          <a:ea typeface="微軟正黑體" panose="020B0604030504040204" pitchFamily="34" charset="-120"/>
                          <a:cs typeface="+mn-cs"/>
                        </a:rPr>
                        <a:t>由輸轉贏</a:t>
                      </a:r>
                      <a:endParaRPr lang="en-US" altLang="zh-TW" sz="800" b="1" kern="1200" dirty="0">
                        <a:solidFill>
                          <a:srgbClr val="FF0000"/>
                        </a:solidFill>
                        <a:latin typeface="微軟正黑體" panose="020B0604030504040204" pitchFamily="34" charset="-120"/>
                        <a:ea typeface="微軟正黑體" panose="020B0604030504040204" pitchFamily="34" charset="-120"/>
                        <a:cs typeface="+mn-cs"/>
                      </a:endParaRPr>
                    </a:p>
                    <a:p>
                      <a:pPr marL="0" marR="0" lvl="0" indent="0" algn="ctr" defTabSz="684530" rtl="0" eaLnBrk="1" fontAlgn="auto" latinLnBrk="0" hangingPunct="1">
                        <a:lnSpc>
                          <a:spcPct val="100000"/>
                        </a:lnSpc>
                        <a:spcBef>
                          <a:spcPts val="0"/>
                        </a:spcBef>
                        <a:spcAft>
                          <a:spcPts val="0"/>
                        </a:spcAft>
                        <a:buClrTx/>
                        <a:buSzTx/>
                        <a:buFontTx/>
                        <a:buNone/>
                        <a:tabLst/>
                        <a:defRPr/>
                      </a:pPr>
                      <a:r>
                        <a:rPr lang="en-US" altLang="zh-TW" sz="800" b="1" dirty="0">
                          <a:latin typeface="微軟正黑體" panose="020B0604030504040204" pitchFamily="34" charset="-120"/>
                          <a:ea typeface="微軟正黑體" panose="020B0604030504040204" pitchFamily="34" charset="-120"/>
                        </a:rPr>
                        <a:t>Model 2</a:t>
                      </a:r>
                      <a:r>
                        <a:rPr lang="zh-TW" altLang="en-US" sz="800" b="1" dirty="0">
                          <a:latin typeface="微軟正黑體" panose="020B0604030504040204" pitchFamily="34" charset="-120"/>
                          <a:ea typeface="微軟正黑體" panose="020B0604030504040204" pitchFamily="34" charset="-120"/>
                        </a:rPr>
                        <a:t>：</a:t>
                      </a:r>
                      <a:r>
                        <a:rPr lang="zh-TW" altLang="en-US" sz="800" b="1" kern="1200" dirty="0">
                          <a:solidFill>
                            <a:srgbClr val="FF0000"/>
                          </a:solidFill>
                          <a:latin typeface="微軟正黑體" panose="020B0604030504040204" pitchFamily="34" charset="-120"/>
                          <a:ea typeface="微軟正黑體" panose="020B0604030504040204" pitchFamily="34" charset="-120"/>
                          <a:cs typeface="+mn-cs"/>
                        </a:rPr>
                        <a:t>整體提升</a:t>
                      </a:r>
                    </a:p>
                  </a:txBody>
                  <a:tcPr anchor="ctr"/>
                </a:tc>
                <a:tc>
                  <a:txBody>
                    <a:bodyPr/>
                    <a:lstStyle/>
                    <a:p>
                      <a:pPr marL="0" marR="0" lvl="0" indent="0" algn="ctr" defTabSz="684530" rtl="0" eaLnBrk="1" fontAlgn="auto" latinLnBrk="0" hangingPunct="1">
                        <a:lnSpc>
                          <a:spcPct val="100000"/>
                        </a:lnSpc>
                        <a:spcBef>
                          <a:spcPts val="0"/>
                        </a:spcBef>
                        <a:spcAft>
                          <a:spcPts val="0"/>
                        </a:spcAft>
                        <a:buClrTx/>
                        <a:buSzTx/>
                        <a:buFontTx/>
                        <a:buNone/>
                        <a:tabLst/>
                        <a:defRPr/>
                      </a:pPr>
                      <a:r>
                        <a:rPr lang="en-US" altLang="zh-TW" sz="800" b="1" dirty="0">
                          <a:latin typeface="微軟正黑體" panose="020B0604030504040204" pitchFamily="34" charset="-120"/>
                          <a:ea typeface="微軟正黑體" panose="020B0604030504040204" pitchFamily="34" charset="-120"/>
                        </a:rPr>
                        <a:t>Model 1</a:t>
                      </a:r>
                      <a:r>
                        <a:rPr lang="zh-TW" altLang="en-US" sz="800" b="1" dirty="0">
                          <a:latin typeface="微軟正黑體" panose="020B0604030504040204" pitchFamily="34" charset="-120"/>
                          <a:ea typeface="微軟正黑體" panose="020B0604030504040204" pitchFamily="34" charset="-120"/>
                        </a:rPr>
                        <a:t>：</a:t>
                      </a:r>
                      <a:r>
                        <a:rPr lang="zh-TW" altLang="en-US" sz="800" b="1" kern="1200" dirty="0">
                          <a:solidFill>
                            <a:srgbClr val="FF0000"/>
                          </a:solidFill>
                          <a:latin typeface="微軟正黑體" panose="020B0604030504040204" pitchFamily="34" charset="-120"/>
                          <a:ea typeface="微軟正黑體" panose="020B0604030504040204" pitchFamily="34" charset="-120"/>
                          <a:cs typeface="+mn-cs"/>
                        </a:rPr>
                        <a:t>整體提升</a:t>
                      </a:r>
                      <a:endParaRPr lang="en-US" altLang="zh-TW" sz="800" b="1" kern="1200" dirty="0">
                        <a:solidFill>
                          <a:srgbClr val="FF0000"/>
                        </a:solidFill>
                        <a:latin typeface="微軟正黑體" panose="020B0604030504040204" pitchFamily="34" charset="-120"/>
                        <a:ea typeface="微軟正黑體" panose="020B0604030504040204" pitchFamily="34" charset="-120"/>
                        <a:cs typeface="+mn-cs"/>
                      </a:endParaRPr>
                    </a:p>
                    <a:p>
                      <a:pPr marL="0" marR="0" lvl="0" indent="0" algn="ctr" defTabSz="684530" rtl="0" eaLnBrk="1" fontAlgn="auto" latinLnBrk="0" hangingPunct="1">
                        <a:lnSpc>
                          <a:spcPct val="100000"/>
                        </a:lnSpc>
                        <a:spcBef>
                          <a:spcPts val="0"/>
                        </a:spcBef>
                        <a:spcAft>
                          <a:spcPts val="0"/>
                        </a:spcAft>
                        <a:buClrTx/>
                        <a:buSzTx/>
                        <a:buFontTx/>
                        <a:buNone/>
                        <a:tabLst/>
                        <a:defRPr/>
                      </a:pPr>
                      <a:r>
                        <a:rPr lang="en-US" altLang="zh-TW" sz="800" b="1" dirty="0">
                          <a:latin typeface="微軟正黑體" panose="020B0604030504040204" pitchFamily="34" charset="-120"/>
                          <a:ea typeface="微軟正黑體" panose="020B0604030504040204" pitchFamily="34" charset="-120"/>
                        </a:rPr>
                        <a:t>Model 2</a:t>
                      </a:r>
                      <a:r>
                        <a:rPr lang="zh-TW" altLang="en-US" sz="800" b="1" dirty="0">
                          <a:latin typeface="微軟正黑體" panose="020B0604030504040204" pitchFamily="34" charset="-120"/>
                          <a:ea typeface="微軟正黑體" panose="020B0604030504040204" pitchFamily="34" charset="-120"/>
                        </a:rPr>
                        <a:t>：</a:t>
                      </a:r>
                      <a:r>
                        <a:rPr lang="zh-TW" altLang="en-US" sz="800" b="1" kern="1200" dirty="0">
                          <a:solidFill>
                            <a:srgbClr val="FF0000"/>
                          </a:solidFill>
                          <a:latin typeface="微軟正黑體" panose="020B0604030504040204" pitchFamily="34" charset="-120"/>
                          <a:ea typeface="微軟正黑體" panose="020B0604030504040204" pitchFamily="34" charset="-120"/>
                          <a:cs typeface="+mn-cs"/>
                        </a:rPr>
                        <a:t>整體提升</a:t>
                      </a:r>
                    </a:p>
                  </a:txBody>
                  <a:tcPr anchor="ctr"/>
                </a:tc>
                <a:extLst>
                  <a:ext uri="{0D108BD9-81ED-4DB2-BD59-A6C34878D82A}">
                    <a16:rowId xmlns:a16="http://schemas.microsoft.com/office/drawing/2014/main" val="3376551349"/>
                  </a:ext>
                </a:extLst>
              </a:tr>
              <a:tr h="343221">
                <a:tc vMerge="1">
                  <a:txBody>
                    <a:bodyPr/>
                    <a:lstStyle/>
                    <a:p>
                      <a:pPr algn="ctr"/>
                      <a:endParaRPr lang="zh-TW" altLang="en-US" sz="1100" b="1" dirty="0">
                        <a:latin typeface="微軟正黑體" panose="020B0604030504040204" pitchFamily="34" charset="-120"/>
                        <a:ea typeface="微軟正黑體" panose="020B0604030504040204" pitchFamily="34" charset="-120"/>
                      </a:endParaRPr>
                    </a:p>
                  </a:txBody>
                  <a:tcPr anchor="ctr"/>
                </a:tc>
                <a:tc>
                  <a:txBody>
                    <a:bodyPr/>
                    <a:lstStyle/>
                    <a:p>
                      <a:pPr algn="ctr"/>
                      <a:r>
                        <a:rPr lang="zh-TW" altLang="en-US" sz="1000" b="1" dirty="0">
                          <a:latin typeface="微軟正黑體" panose="020B0604030504040204" pitchFamily="34" charset="-120"/>
                          <a:ea typeface="微軟正黑體" panose="020B0604030504040204" pitchFamily="34" charset="-120"/>
                        </a:rPr>
                        <a:t>正常平倉率</a:t>
                      </a:r>
                    </a:p>
                  </a:txBody>
                  <a:tcPr anchor="ctr"/>
                </a:tc>
                <a:tc>
                  <a:txBody>
                    <a:bodyPr/>
                    <a:lstStyle/>
                    <a:p>
                      <a:pPr marL="0" marR="0" lvl="0" indent="0" algn="ctr" defTabSz="684530" rtl="0" eaLnBrk="1" fontAlgn="auto" latinLnBrk="0" hangingPunct="1">
                        <a:lnSpc>
                          <a:spcPct val="100000"/>
                        </a:lnSpc>
                        <a:spcBef>
                          <a:spcPts val="0"/>
                        </a:spcBef>
                        <a:spcAft>
                          <a:spcPts val="0"/>
                        </a:spcAft>
                        <a:buClrTx/>
                        <a:buSzTx/>
                        <a:buFontTx/>
                        <a:buNone/>
                        <a:tabLst/>
                        <a:defRPr/>
                      </a:pPr>
                      <a:r>
                        <a:rPr lang="en-US" altLang="zh-TW" sz="800" b="1" dirty="0">
                          <a:latin typeface="微軟正黑體" panose="020B0604030504040204" pitchFamily="34" charset="-120"/>
                          <a:ea typeface="微軟正黑體" panose="020B0604030504040204" pitchFamily="34" charset="-120"/>
                        </a:rPr>
                        <a:t>Model 1</a:t>
                      </a:r>
                      <a:r>
                        <a:rPr lang="zh-TW" altLang="en-US" sz="800" b="1" dirty="0">
                          <a:latin typeface="微軟正黑體" panose="020B0604030504040204" pitchFamily="34" charset="-120"/>
                          <a:ea typeface="微軟正黑體" panose="020B0604030504040204" pitchFamily="34" charset="-120"/>
                        </a:rPr>
                        <a:t>：交錯個數上升時，加入 </a:t>
                      </a:r>
                      <a:r>
                        <a:rPr lang="en-US" altLang="zh-TW" sz="800" b="1" dirty="0" err="1">
                          <a:latin typeface="微軟正黑體" panose="020B0604030504040204" pitchFamily="34" charset="-120"/>
                          <a:ea typeface="微軟正黑體" panose="020B0604030504040204" pitchFamily="34" charset="-120"/>
                        </a:rPr>
                        <a:t>Frob</a:t>
                      </a:r>
                      <a:r>
                        <a:rPr lang="en-US" altLang="zh-TW" sz="800" b="1" dirty="0">
                          <a:latin typeface="微軟正黑體" panose="020B0604030504040204" pitchFamily="34" charset="-120"/>
                          <a:ea typeface="微軟正黑體" panose="020B0604030504040204" pitchFamily="34" charset="-120"/>
                        </a:rPr>
                        <a:t>.</a:t>
                      </a:r>
                      <a:r>
                        <a:rPr lang="zh-TW" altLang="en-US" sz="800" b="1" dirty="0">
                          <a:latin typeface="微軟正黑體" panose="020B0604030504040204" pitchFamily="34" charset="-120"/>
                          <a:ea typeface="微軟正黑體" panose="020B0604030504040204" pitchFamily="34" charset="-120"/>
                        </a:rPr>
                        <a:t> 由持平轉輸</a:t>
                      </a:r>
                      <a:endParaRPr lang="en-US" altLang="zh-TW" sz="800" b="1" dirty="0">
                        <a:latin typeface="微軟正黑體" panose="020B0604030504040204" pitchFamily="34" charset="-120"/>
                        <a:ea typeface="微軟正黑體" panose="020B0604030504040204" pitchFamily="34" charset="-120"/>
                      </a:endParaRPr>
                    </a:p>
                    <a:p>
                      <a:pPr marL="0" marR="0" lvl="0" indent="0" algn="ctr" defTabSz="684530" rtl="0" eaLnBrk="1" fontAlgn="auto" latinLnBrk="0" hangingPunct="1">
                        <a:lnSpc>
                          <a:spcPct val="100000"/>
                        </a:lnSpc>
                        <a:spcBef>
                          <a:spcPts val="0"/>
                        </a:spcBef>
                        <a:spcAft>
                          <a:spcPts val="0"/>
                        </a:spcAft>
                        <a:buClrTx/>
                        <a:buSzTx/>
                        <a:buFontTx/>
                        <a:buNone/>
                        <a:tabLst/>
                        <a:defRPr/>
                      </a:pPr>
                      <a:r>
                        <a:rPr lang="en-US" altLang="zh-TW" sz="800" b="1" dirty="0">
                          <a:latin typeface="微軟正黑體" panose="020B0604030504040204" pitchFamily="34" charset="-120"/>
                          <a:ea typeface="微軟正黑體" panose="020B0604030504040204" pitchFamily="34" charset="-120"/>
                        </a:rPr>
                        <a:t>Model 2</a:t>
                      </a:r>
                      <a:r>
                        <a:rPr lang="zh-TW" altLang="en-US" sz="800" b="1" dirty="0">
                          <a:latin typeface="微軟正黑體" panose="020B0604030504040204" pitchFamily="34" charset="-120"/>
                          <a:ea typeface="微軟正黑體" panose="020B0604030504040204" pitchFamily="34" charset="-120"/>
                        </a:rPr>
                        <a:t>：整體持平</a:t>
                      </a:r>
                    </a:p>
                  </a:txBody>
                  <a:tcPr anchor="ctr"/>
                </a:tc>
                <a:tc>
                  <a:txBody>
                    <a:bodyPr/>
                    <a:lstStyle/>
                    <a:p>
                      <a:pPr marL="0" marR="0" lvl="0" indent="0" algn="ctr" defTabSz="684530" rtl="0" eaLnBrk="1" fontAlgn="auto" latinLnBrk="0" hangingPunct="1">
                        <a:lnSpc>
                          <a:spcPct val="100000"/>
                        </a:lnSpc>
                        <a:spcBef>
                          <a:spcPts val="0"/>
                        </a:spcBef>
                        <a:spcAft>
                          <a:spcPts val="0"/>
                        </a:spcAft>
                        <a:buClrTx/>
                        <a:buSzTx/>
                        <a:buFontTx/>
                        <a:buNone/>
                        <a:tabLst/>
                        <a:defRPr/>
                      </a:pPr>
                      <a:r>
                        <a:rPr lang="en-US" altLang="zh-TW" sz="800" b="1" dirty="0">
                          <a:latin typeface="微軟正黑體" panose="020B0604030504040204" pitchFamily="34" charset="-120"/>
                          <a:ea typeface="微軟正黑體" panose="020B0604030504040204" pitchFamily="34" charset="-120"/>
                        </a:rPr>
                        <a:t>Model 1</a:t>
                      </a:r>
                      <a:r>
                        <a:rPr lang="zh-TW" altLang="en-US" sz="800" b="1" dirty="0">
                          <a:latin typeface="微軟正黑體" panose="020B0604030504040204" pitchFamily="34" charset="-120"/>
                          <a:ea typeface="微軟正黑體" panose="020B0604030504040204" pitchFamily="34" charset="-120"/>
                        </a:rPr>
                        <a:t>：整體下降</a:t>
                      </a:r>
                      <a:endParaRPr lang="en-US" altLang="zh-TW" sz="800" b="1" dirty="0">
                        <a:latin typeface="微軟正黑體" panose="020B0604030504040204" pitchFamily="34" charset="-120"/>
                        <a:ea typeface="微軟正黑體" panose="020B0604030504040204" pitchFamily="34" charset="-120"/>
                      </a:endParaRPr>
                    </a:p>
                    <a:p>
                      <a:pPr marL="0" marR="0" lvl="0" indent="0" algn="ctr" defTabSz="684530" rtl="0" eaLnBrk="1" fontAlgn="auto" latinLnBrk="0" hangingPunct="1">
                        <a:lnSpc>
                          <a:spcPct val="100000"/>
                        </a:lnSpc>
                        <a:spcBef>
                          <a:spcPts val="0"/>
                        </a:spcBef>
                        <a:spcAft>
                          <a:spcPts val="0"/>
                        </a:spcAft>
                        <a:buClrTx/>
                        <a:buSzTx/>
                        <a:buFontTx/>
                        <a:buNone/>
                        <a:tabLst/>
                        <a:defRPr/>
                      </a:pPr>
                      <a:r>
                        <a:rPr lang="en-US" altLang="zh-TW" sz="800" b="1" dirty="0">
                          <a:latin typeface="微軟正黑體" panose="020B0604030504040204" pitchFamily="34" charset="-120"/>
                          <a:ea typeface="微軟正黑體" panose="020B0604030504040204" pitchFamily="34" charset="-120"/>
                        </a:rPr>
                        <a:t>Model 2</a:t>
                      </a:r>
                      <a:r>
                        <a:rPr lang="zh-TW" altLang="en-US" sz="800" b="1" dirty="0">
                          <a:latin typeface="微軟正黑體" panose="020B0604030504040204" pitchFamily="34" charset="-120"/>
                          <a:ea typeface="微軟正黑體" panose="020B0604030504040204" pitchFamily="34" charset="-120"/>
                        </a:rPr>
                        <a:t>：</a:t>
                      </a:r>
                      <a:r>
                        <a:rPr lang="zh-TW" altLang="en-US" sz="800" b="1" kern="1200" dirty="0">
                          <a:solidFill>
                            <a:srgbClr val="FF0000"/>
                          </a:solidFill>
                          <a:latin typeface="微軟正黑體" panose="020B0604030504040204" pitchFamily="34" charset="-120"/>
                          <a:ea typeface="微軟正黑體" panose="020B0604030504040204" pitchFamily="34" charset="-120"/>
                          <a:cs typeface="+mn-cs"/>
                        </a:rPr>
                        <a:t>整體提升</a:t>
                      </a:r>
                    </a:p>
                  </a:txBody>
                  <a:tcPr anchor="ctr"/>
                </a:tc>
                <a:tc>
                  <a:txBody>
                    <a:bodyPr/>
                    <a:lstStyle/>
                    <a:p>
                      <a:pPr marL="0" marR="0" lvl="0" indent="0" algn="ctr" defTabSz="684530" rtl="0" eaLnBrk="1" fontAlgn="auto" latinLnBrk="0" hangingPunct="1">
                        <a:lnSpc>
                          <a:spcPct val="100000"/>
                        </a:lnSpc>
                        <a:spcBef>
                          <a:spcPts val="0"/>
                        </a:spcBef>
                        <a:spcAft>
                          <a:spcPts val="0"/>
                        </a:spcAft>
                        <a:buClrTx/>
                        <a:buSzTx/>
                        <a:buFontTx/>
                        <a:buNone/>
                        <a:tabLst/>
                        <a:defRPr/>
                      </a:pPr>
                      <a:r>
                        <a:rPr lang="en-US" altLang="zh-TW" sz="800" b="1" dirty="0">
                          <a:latin typeface="微軟正黑體" panose="020B0604030504040204" pitchFamily="34" charset="-120"/>
                          <a:ea typeface="微軟正黑體" panose="020B0604030504040204" pitchFamily="34" charset="-120"/>
                        </a:rPr>
                        <a:t>Model 1</a:t>
                      </a:r>
                      <a:r>
                        <a:rPr lang="zh-TW" altLang="en-US" sz="800" b="1" dirty="0">
                          <a:latin typeface="微軟正黑體" panose="020B0604030504040204" pitchFamily="34" charset="-120"/>
                          <a:ea typeface="微軟正黑體" panose="020B0604030504040204" pitchFamily="34" charset="-120"/>
                        </a:rPr>
                        <a:t>：交錯個數上升時，加入 </a:t>
                      </a:r>
                      <a:r>
                        <a:rPr lang="en-US" altLang="zh-TW" sz="800" b="1" dirty="0" err="1">
                          <a:latin typeface="微軟正黑體" panose="020B0604030504040204" pitchFamily="34" charset="-120"/>
                          <a:ea typeface="微軟正黑體" panose="020B0604030504040204" pitchFamily="34" charset="-120"/>
                        </a:rPr>
                        <a:t>Frob</a:t>
                      </a:r>
                      <a:r>
                        <a:rPr lang="en-US" altLang="zh-TW" sz="800" b="1" dirty="0">
                          <a:latin typeface="微軟正黑體" panose="020B0604030504040204" pitchFamily="34" charset="-120"/>
                          <a:ea typeface="微軟正黑體" panose="020B0604030504040204" pitchFamily="34" charset="-120"/>
                        </a:rPr>
                        <a:t>.</a:t>
                      </a:r>
                      <a:r>
                        <a:rPr lang="zh-TW" altLang="en-US" sz="800" b="1" dirty="0">
                          <a:latin typeface="微軟正黑體" panose="020B0604030504040204" pitchFamily="34" charset="-120"/>
                          <a:ea typeface="微軟正黑體" panose="020B0604030504040204" pitchFamily="34" charset="-120"/>
                        </a:rPr>
                        <a:t> </a:t>
                      </a:r>
                      <a:r>
                        <a:rPr lang="zh-TW" altLang="en-US" sz="800" b="1" kern="1200" dirty="0">
                          <a:solidFill>
                            <a:srgbClr val="FF0000"/>
                          </a:solidFill>
                          <a:latin typeface="微軟正黑體" panose="020B0604030504040204" pitchFamily="34" charset="-120"/>
                          <a:ea typeface="微軟正黑體" panose="020B0604030504040204" pitchFamily="34" charset="-120"/>
                          <a:cs typeface="+mn-cs"/>
                        </a:rPr>
                        <a:t>由輸轉贏</a:t>
                      </a:r>
                      <a:endParaRPr lang="en-US" altLang="zh-TW" sz="800" b="1" kern="1200" dirty="0">
                        <a:solidFill>
                          <a:srgbClr val="FF0000"/>
                        </a:solidFill>
                        <a:latin typeface="微軟正黑體" panose="020B0604030504040204" pitchFamily="34" charset="-120"/>
                        <a:ea typeface="微軟正黑體" panose="020B0604030504040204" pitchFamily="34" charset="-120"/>
                        <a:cs typeface="+mn-cs"/>
                      </a:endParaRPr>
                    </a:p>
                    <a:p>
                      <a:pPr marL="0" marR="0" lvl="0" indent="0" algn="ctr" defTabSz="684530" rtl="0" eaLnBrk="1" fontAlgn="auto" latinLnBrk="0" hangingPunct="1">
                        <a:lnSpc>
                          <a:spcPct val="100000"/>
                        </a:lnSpc>
                        <a:spcBef>
                          <a:spcPts val="0"/>
                        </a:spcBef>
                        <a:spcAft>
                          <a:spcPts val="0"/>
                        </a:spcAft>
                        <a:buClrTx/>
                        <a:buSzTx/>
                        <a:buFontTx/>
                        <a:buNone/>
                        <a:tabLst/>
                        <a:defRPr/>
                      </a:pPr>
                      <a:r>
                        <a:rPr lang="en-US" altLang="zh-TW" sz="800" b="1" dirty="0">
                          <a:latin typeface="微軟正黑體" panose="020B0604030504040204" pitchFamily="34" charset="-120"/>
                          <a:ea typeface="微軟正黑體" panose="020B0604030504040204" pitchFamily="34" charset="-120"/>
                        </a:rPr>
                        <a:t>Model 2</a:t>
                      </a:r>
                      <a:r>
                        <a:rPr lang="zh-TW" altLang="en-US" sz="800" b="1" dirty="0">
                          <a:latin typeface="微軟正黑體" panose="020B0604030504040204" pitchFamily="34" charset="-120"/>
                          <a:ea typeface="微軟正黑體" panose="020B0604030504040204" pitchFamily="34" charset="-120"/>
                        </a:rPr>
                        <a:t>：</a:t>
                      </a:r>
                      <a:r>
                        <a:rPr lang="zh-TW" altLang="en-US" sz="800" b="1" kern="1200" dirty="0">
                          <a:solidFill>
                            <a:srgbClr val="FF0000"/>
                          </a:solidFill>
                          <a:latin typeface="微軟正黑體" panose="020B0604030504040204" pitchFamily="34" charset="-120"/>
                          <a:ea typeface="微軟正黑體" panose="020B0604030504040204" pitchFamily="34" charset="-120"/>
                          <a:cs typeface="+mn-cs"/>
                        </a:rPr>
                        <a:t>整體提升</a:t>
                      </a:r>
                    </a:p>
                  </a:txBody>
                  <a:tcPr anchor="ctr"/>
                </a:tc>
                <a:tc>
                  <a:txBody>
                    <a:bodyPr/>
                    <a:lstStyle/>
                    <a:p>
                      <a:pPr marL="0" marR="0" lvl="0" indent="0" algn="ctr" defTabSz="684530" rtl="0" eaLnBrk="1" fontAlgn="auto" latinLnBrk="0" hangingPunct="1">
                        <a:lnSpc>
                          <a:spcPct val="100000"/>
                        </a:lnSpc>
                        <a:spcBef>
                          <a:spcPts val="0"/>
                        </a:spcBef>
                        <a:spcAft>
                          <a:spcPts val="0"/>
                        </a:spcAft>
                        <a:buClrTx/>
                        <a:buSzTx/>
                        <a:buFontTx/>
                        <a:buNone/>
                        <a:tabLst/>
                        <a:defRPr/>
                      </a:pPr>
                      <a:r>
                        <a:rPr lang="en-US" altLang="zh-TW" sz="800" b="1" dirty="0">
                          <a:latin typeface="微軟正黑體" panose="020B0604030504040204" pitchFamily="34" charset="-120"/>
                          <a:ea typeface="微軟正黑體" panose="020B0604030504040204" pitchFamily="34" charset="-120"/>
                        </a:rPr>
                        <a:t>Model 1</a:t>
                      </a:r>
                      <a:r>
                        <a:rPr lang="zh-TW" altLang="en-US" sz="800" b="1" dirty="0">
                          <a:latin typeface="微軟正黑體" panose="020B0604030504040204" pitchFamily="34" charset="-120"/>
                          <a:ea typeface="微軟正黑體" panose="020B0604030504040204" pitchFamily="34" charset="-120"/>
                        </a:rPr>
                        <a:t>：</a:t>
                      </a:r>
                      <a:r>
                        <a:rPr lang="zh-TW" altLang="en-US" sz="800" b="1" kern="1200" dirty="0">
                          <a:solidFill>
                            <a:srgbClr val="FF0000"/>
                          </a:solidFill>
                          <a:latin typeface="微軟正黑體" panose="020B0604030504040204" pitchFamily="34" charset="-120"/>
                          <a:ea typeface="微軟正黑體" panose="020B0604030504040204" pitchFamily="34" charset="-120"/>
                          <a:cs typeface="+mn-cs"/>
                        </a:rPr>
                        <a:t>整體提升</a:t>
                      </a:r>
                      <a:endParaRPr lang="en-US" altLang="zh-TW" sz="800" b="1" kern="1200" dirty="0">
                        <a:solidFill>
                          <a:srgbClr val="FF0000"/>
                        </a:solidFill>
                        <a:latin typeface="微軟正黑體" panose="020B0604030504040204" pitchFamily="34" charset="-120"/>
                        <a:ea typeface="微軟正黑體" panose="020B0604030504040204" pitchFamily="34" charset="-120"/>
                        <a:cs typeface="+mn-cs"/>
                      </a:endParaRPr>
                    </a:p>
                    <a:p>
                      <a:pPr marL="0" marR="0" lvl="0" indent="0" algn="ctr" defTabSz="684530" rtl="0" eaLnBrk="1" fontAlgn="auto" latinLnBrk="0" hangingPunct="1">
                        <a:lnSpc>
                          <a:spcPct val="100000"/>
                        </a:lnSpc>
                        <a:spcBef>
                          <a:spcPts val="0"/>
                        </a:spcBef>
                        <a:spcAft>
                          <a:spcPts val="0"/>
                        </a:spcAft>
                        <a:buClrTx/>
                        <a:buSzTx/>
                        <a:buFontTx/>
                        <a:buNone/>
                        <a:tabLst/>
                        <a:defRPr/>
                      </a:pPr>
                      <a:r>
                        <a:rPr lang="en-US" altLang="zh-TW" sz="800" b="1" dirty="0">
                          <a:latin typeface="微軟正黑體" panose="020B0604030504040204" pitchFamily="34" charset="-120"/>
                          <a:ea typeface="微軟正黑體" panose="020B0604030504040204" pitchFamily="34" charset="-120"/>
                        </a:rPr>
                        <a:t>Model 2</a:t>
                      </a:r>
                      <a:r>
                        <a:rPr lang="zh-TW" altLang="en-US" sz="800" b="1" dirty="0">
                          <a:latin typeface="微軟正黑體" panose="020B0604030504040204" pitchFamily="34" charset="-120"/>
                          <a:ea typeface="微軟正黑體" panose="020B0604030504040204" pitchFamily="34" charset="-120"/>
                        </a:rPr>
                        <a:t>：</a:t>
                      </a:r>
                      <a:r>
                        <a:rPr lang="zh-TW" altLang="en-US" sz="800" b="1" kern="1200" dirty="0">
                          <a:solidFill>
                            <a:srgbClr val="FF0000"/>
                          </a:solidFill>
                          <a:latin typeface="微軟正黑體" panose="020B0604030504040204" pitchFamily="34" charset="-120"/>
                          <a:ea typeface="微軟正黑體" panose="020B0604030504040204" pitchFamily="34" charset="-120"/>
                          <a:cs typeface="+mn-cs"/>
                        </a:rPr>
                        <a:t>整體提升</a:t>
                      </a:r>
                    </a:p>
                  </a:txBody>
                  <a:tcPr anchor="ctr"/>
                </a:tc>
                <a:extLst>
                  <a:ext uri="{0D108BD9-81ED-4DB2-BD59-A6C34878D82A}">
                    <a16:rowId xmlns:a16="http://schemas.microsoft.com/office/drawing/2014/main" val="3663246201"/>
                  </a:ext>
                </a:extLst>
              </a:tr>
              <a:tr h="343221">
                <a:tc vMerge="1">
                  <a:txBody>
                    <a:bodyPr/>
                    <a:lstStyle/>
                    <a:p>
                      <a:pPr algn="ctr"/>
                      <a:endParaRPr lang="zh-TW" altLang="en-US" sz="1100"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000" b="1" dirty="0">
                          <a:latin typeface="微軟正黑體" panose="020B0604030504040204" pitchFamily="34" charset="-120"/>
                          <a:ea typeface="微軟正黑體" panose="020B0604030504040204" pitchFamily="34" charset="-120"/>
                        </a:rPr>
                        <a:t>Daily based Sharpe ratio</a:t>
                      </a:r>
                    </a:p>
                    <a:p>
                      <a:pPr algn="ctr"/>
                      <a:r>
                        <a:rPr lang="en-US" altLang="zh-TW" sz="1000" b="1" dirty="0">
                          <a:latin typeface="微軟正黑體" panose="020B0604030504040204" pitchFamily="34" charset="-120"/>
                          <a:ea typeface="微軟正黑體" panose="020B0604030504040204" pitchFamily="34" charset="-120"/>
                        </a:rPr>
                        <a:t>( </a:t>
                      </a:r>
                      <a:r>
                        <a:rPr lang="zh-TW" altLang="en-US" sz="1000" b="1" dirty="0">
                          <a:latin typeface="微軟正黑體" panose="020B0604030504040204" pitchFamily="34" charset="-120"/>
                          <a:ea typeface="微軟正黑體" panose="020B0604030504040204" pitchFamily="34" charset="-120"/>
                        </a:rPr>
                        <a:t>未消除價格較高成分股 </a:t>
                      </a:r>
                      <a:r>
                        <a:rPr lang="en-US" altLang="zh-TW" sz="1000" b="1" dirty="0">
                          <a:latin typeface="微軟正黑體" panose="020B0604030504040204" pitchFamily="34" charset="-120"/>
                          <a:ea typeface="微軟正黑體" panose="020B0604030504040204" pitchFamily="34" charset="-120"/>
                        </a:rPr>
                        <a:t>)</a:t>
                      </a:r>
                      <a:endParaRPr lang="zh-TW" altLang="en-US" sz="1000"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800" b="1" dirty="0">
                          <a:latin typeface="微軟正黑體" panose="020B0604030504040204" pitchFamily="34" charset="-120"/>
                          <a:ea typeface="微軟正黑體" panose="020B0604030504040204" pitchFamily="34" charset="-120"/>
                        </a:rPr>
                        <a:t>X</a:t>
                      </a:r>
                      <a:endParaRPr lang="zh-TW" altLang="en-US" sz="800"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800" b="1" dirty="0">
                          <a:latin typeface="微軟正黑體" panose="020B0604030504040204" pitchFamily="34" charset="-120"/>
                          <a:ea typeface="微軟正黑體" panose="020B0604030504040204" pitchFamily="34" charset="-120"/>
                        </a:rPr>
                        <a:t>X</a:t>
                      </a:r>
                      <a:endParaRPr lang="zh-TW" altLang="en-US" sz="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ctr" defTabSz="684530" rtl="0" eaLnBrk="1" fontAlgn="auto" latinLnBrk="0" hangingPunct="1">
                        <a:lnSpc>
                          <a:spcPct val="100000"/>
                        </a:lnSpc>
                        <a:spcBef>
                          <a:spcPts val="0"/>
                        </a:spcBef>
                        <a:spcAft>
                          <a:spcPts val="0"/>
                        </a:spcAft>
                        <a:buClrTx/>
                        <a:buSzTx/>
                        <a:buFontTx/>
                        <a:buNone/>
                        <a:tabLst/>
                        <a:defRPr/>
                      </a:pPr>
                      <a:r>
                        <a:rPr lang="en-US" altLang="zh-TW" sz="800" b="1" dirty="0">
                          <a:latin typeface="微軟正黑體" panose="020B0604030504040204" pitchFamily="34" charset="-120"/>
                          <a:ea typeface="微軟正黑體" panose="020B0604030504040204" pitchFamily="34" charset="-120"/>
                        </a:rPr>
                        <a:t>Model 1</a:t>
                      </a:r>
                      <a:r>
                        <a:rPr lang="zh-TW" altLang="en-US" sz="800" b="1" dirty="0">
                          <a:latin typeface="微軟正黑體" panose="020B0604030504040204" pitchFamily="34" charset="-120"/>
                          <a:ea typeface="微軟正黑體" panose="020B0604030504040204" pitchFamily="34" charset="-120"/>
                        </a:rPr>
                        <a:t>：交錯個數上升時，加入 </a:t>
                      </a:r>
                      <a:r>
                        <a:rPr lang="en-US" altLang="zh-TW" sz="800" b="1" dirty="0" err="1">
                          <a:latin typeface="微軟正黑體" panose="020B0604030504040204" pitchFamily="34" charset="-120"/>
                          <a:ea typeface="微軟正黑體" panose="020B0604030504040204" pitchFamily="34" charset="-120"/>
                        </a:rPr>
                        <a:t>Frob</a:t>
                      </a:r>
                      <a:r>
                        <a:rPr lang="en-US" altLang="zh-TW" sz="800" b="1" dirty="0">
                          <a:latin typeface="微軟正黑體" panose="020B0604030504040204" pitchFamily="34" charset="-120"/>
                          <a:ea typeface="微軟正黑體" panose="020B0604030504040204" pitchFamily="34" charset="-120"/>
                        </a:rPr>
                        <a:t>.</a:t>
                      </a:r>
                      <a:r>
                        <a:rPr lang="zh-TW" altLang="en-US" sz="800" b="1" dirty="0">
                          <a:latin typeface="微軟正黑體" panose="020B0604030504040204" pitchFamily="34" charset="-120"/>
                          <a:ea typeface="微軟正黑體" panose="020B0604030504040204" pitchFamily="34" charset="-120"/>
                        </a:rPr>
                        <a:t> </a:t>
                      </a:r>
                      <a:r>
                        <a:rPr lang="zh-TW" altLang="en-US" sz="800" b="1" kern="1200" dirty="0">
                          <a:solidFill>
                            <a:srgbClr val="FF0000"/>
                          </a:solidFill>
                          <a:latin typeface="微軟正黑體" panose="020B0604030504040204" pitchFamily="34" charset="-120"/>
                          <a:ea typeface="微軟正黑體" panose="020B0604030504040204" pitchFamily="34" charset="-120"/>
                          <a:cs typeface="+mn-cs"/>
                        </a:rPr>
                        <a:t>由輸轉贏</a:t>
                      </a:r>
                      <a:endParaRPr lang="en-US" altLang="zh-TW" sz="800" b="1" kern="1200" dirty="0">
                        <a:solidFill>
                          <a:srgbClr val="FF0000"/>
                        </a:solidFill>
                        <a:latin typeface="微軟正黑體" panose="020B0604030504040204" pitchFamily="34" charset="-120"/>
                        <a:ea typeface="微軟正黑體" panose="020B0604030504040204" pitchFamily="34" charset="-120"/>
                        <a:cs typeface="+mn-cs"/>
                      </a:endParaRPr>
                    </a:p>
                    <a:p>
                      <a:pPr marL="0" marR="0" lvl="0" indent="0" algn="ctr" defTabSz="684530" rtl="0" eaLnBrk="1" fontAlgn="auto" latinLnBrk="0" hangingPunct="1">
                        <a:lnSpc>
                          <a:spcPct val="100000"/>
                        </a:lnSpc>
                        <a:spcBef>
                          <a:spcPts val="0"/>
                        </a:spcBef>
                        <a:spcAft>
                          <a:spcPts val="0"/>
                        </a:spcAft>
                        <a:buClrTx/>
                        <a:buSzTx/>
                        <a:buFontTx/>
                        <a:buNone/>
                        <a:tabLst/>
                        <a:defRPr/>
                      </a:pPr>
                      <a:r>
                        <a:rPr lang="en-US" altLang="zh-TW" sz="800" b="1" dirty="0">
                          <a:latin typeface="微軟正黑體" panose="020B0604030504040204" pitchFamily="34" charset="-120"/>
                          <a:ea typeface="微軟正黑體" panose="020B0604030504040204" pitchFamily="34" charset="-120"/>
                        </a:rPr>
                        <a:t>Model 2</a:t>
                      </a:r>
                      <a:r>
                        <a:rPr lang="zh-TW" altLang="en-US" sz="800" b="1" dirty="0">
                          <a:latin typeface="微軟正黑體" panose="020B0604030504040204" pitchFamily="34" charset="-120"/>
                          <a:ea typeface="微軟正黑體" panose="020B0604030504040204" pitchFamily="34" charset="-120"/>
                        </a:rPr>
                        <a:t>：交錯個數上升時，加入 </a:t>
                      </a:r>
                      <a:r>
                        <a:rPr lang="en-US" altLang="zh-TW" sz="800" b="1" dirty="0" err="1">
                          <a:latin typeface="微軟正黑體" panose="020B0604030504040204" pitchFamily="34" charset="-120"/>
                          <a:ea typeface="微軟正黑體" panose="020B0604030504040204" pitchFamily="34" charset="-120"/>
                        </a:rPr>
                        <a:t>Frob</a:t>
                      </a:r>
                      <a:r>
                        <a:rPr lang="en-US" altLang="zh-TW" sz="800" b="1" dirty="0">
                          <a:latin typeface="微軟正黑體" panose="020B0604030504040204" pitchFamily="34" charset="-120"/>
                          <a:ea typeface="微軟正黑體" panose="020B0604030504040204" pitchFamily="34" charset="-120"/>
                        </a:rPr>
                        <a:t>.</a:t>
                      </a:r>
                      <a:r>
                        <a:rPr lang="zh-TW" altLang="en-US" sz="800" b="1" dirty="0">
                          <a:latin typeface="微軟正黑體" panose="020B0604030504040204" pitchFamily="34" charset="-120"/>
                          <a:ea typeface="微軟正黑體" panose="020B0604030504040204" pitchFamily="34" charset="-120"/>
                        </a:rPr>
                        <a:t> </a:t>
                      </a:r>
                      <a:r>
                        <a:rPr lang="zh-TW" altLang="en-US" sz="800" b="1" kern="1200" dirty="0">
                          <a:solidFill>
                            <a:srgbClr val="FF0000"/>
                          </a:solidFill>
                          <a:latin typeface="微軟正黑體" panose="020B0604030504040204" pitchFamily="34" charset="-120"/>
                          <a:ea typeface="微軟正黑體" panose="020B0604030504040204" pitchFamily="34" charset="-120"/>
                          <a:cs typeface="+mn-cs"/>
                        </a:rPr>
                        <a:t>由輸轉贏</a:t>
                      </a:r>
                    </a:p>
                  </a:txBody>
                  <a:tcPr anchor="ctr"/>
                </a:tc>
                <a:tc>
                  <a:txBody>
                    <a:bodyPr/>
                    <a:lstStyle/>
                    <a:p>
                      <a:pPr marL="0" marR="0" lvl="0" indent="0" algn="ctr" defTabSz="684530" rtl="0" eaLnBrk="1" fontAlgn="auto" latinLnBrk="0" hangingPunct="1">
                        <a:lnSpc>
                          <a:spcPct val="100000"/>
                        </a:lnSpc>
                        <a:spcBef>
                          <a:spcPts val="0"/>
                        </a:spcBef>
                        <a:spcAft>
                          <a:spcPts val="0"/>
                        </a:spcAft>
                        <a:buClrTx/>
                        <a:buSzTx/>
                        <a:buFontTx/>
                        <a:buNone/>
                        <a:tabLst/>
                        <a:defRPr/>
                      </a:pPr>
                      <a:r>
                        <a:rPr lang="en-US" altLang="zh-TW" sz="800" b="1" dirty="0">
                          <a:latin typeface="微軟正黑體" panose="020B0604030504040204" pitchFamily="34" charset="-120"/>
                          <a:ea typeface="微軟正黑體" panose="020B0604030504040204" pitchFamily="34" charset="-120"/>
                        </a:rPr>
                        <a:t>Model 1</a:t>
                      </a:r>
                      <a:r>
                        <a:rPr lang="zh-TW" altLang="en-US" sz="800" b="1" dirty="0">
                          <a:latin typeface="微軟正黑體" panose="020B0604030504040204" pitchFamily="34" charset="-120"/>
                          <a:ea typeface="微軟正黑體" panose="020B0604030504040204" pitchFamily="34" charset="-120"/>
                        </a:rPr>
                        <a:t>：交錯個數上升時，加入 </a:t>
                      </a:r>
                      <a:r>
                        <a:rPr lang="en-US" altLang="zh-TW" sz="800" b="1" dirty="0" err="1">
                          <a:latin typeface="微軟正黑體" panose="020B0604030504040204" pitchFamily="34" charset="-120"/>
                          <a:ea typeface="微軟正黑體" panose="020B0604030504040204" pitchFamily="34" charset="-120"/>
                        </a:rPr>
                        <a:t>Frob</a:t>
                      </a:r>
                      <a:r>
                        <a:rPr lang="en-US" altLang="zh-TW" sz="800" b="1" dirty="0">
                          <a:latin typeface="微軟正黑體" panose="020B0604030504040204" pitchFamily="34" charset="-120"/>
                          <a:ea typeface="微軟正黑體" panose="020B0604030504040204" pitchFamily="34" charset="-120"/>
                        </a:rPr>
                        <a:t>.</a:t>
                      </a:r>
                      <a:r>
                        <a:rPr lang="zh-TW" altLang="en-US" sz="800" b="1" dirty="0">
                          <a:latin typeface="微軟正黑體" panose="020B0604030504040204" pitchFamily="34" charset="-120"/>
                          <a:ea typeface="微軟正黑體" panose="020B0604030504040204" pitchFamily="34" charset="-120"/>
                        </a:rPr>
                        <a:t> </a:t>
                      </a:r>
                      <a:r>
                        <a:rPr lang="zh-TW" altLang="en-US" sz="800" b="1" kern="1200" dirty="0">
                          <a:solidFill>
                            <a:srgbClr val="FF0000"/>
                          </a:solidFill>
                          <a:latin typeface="微軟正黑體" panose="020B0604030504040204" pitchFamily="34" charset="-120"/>
                          <a:ea typeface="微軟正黑體" panose="020B0604030504040204" pitchFamily="34" charset="-120"/>
                          <a:cs typeface="+mn-cs"/>
                        </a:rPr>
                        <a:t>由輸轉贏</a:t>
                      </a:r>
                      <a:endParaRPr lang="en-US" altLang="zh-TW" sz="800" b="1" kern="1200" dirty="0">
                        <a:solidFill>
                          <a:srgbClr val="FF0000"/>
                        </a:solidFill>
                        <a:latin typeface="微軟正黑體" panose="020B0604030504040204" pitchFamily="34" charset="-120"/>
                        <a:ea typeface="微軟正黑體" panose="020B0604030504040204" pitchFamily="34" charset="-120"/>
                        <a:cs typeface="+mn-cs"/>
                      </a:endParaRPr>
                    </a:p>
                    <a:p>
                      <a:pPr marL="0" marR="0" lvl="0" indent="0" algn="ctr" defTabSz="684530" rtl="0" eaLnBrk="1" fontAlgn="auto" latinLnBrk="0" hangingPunct="1">
                        <a:lnSpc>
                          <a:spcPct val="100000"/>
                        </a:lnSpc>
                        <a:spcBef>
                          <a:spcPts val="0"/>
                        </a:spcBef>
                        <a:spcAft>
                          <a:spcPts val="0"/>
                        </a:spcAft>
                        <a:buClrTx/>
                        <a:buSzTx/>
                        <a:buFontTx/>
                        <a:buNone/>
                        <a:tabLst/>
                        <a:defRPr/>
                      </a:pPr>
                      <a:r>
                        <a:rPr lang="en-US" altLang="zh-TW" sz="800" b="1" dirty="0">
                          <a:latin typeface="微軟正黑體" panose="020B0604030504040204" pitchFamily="34" charset="-120"/>
                          <a:ea typeface="微軟正黑體" panose="020B0604030504040204" pitchFamily="34" charset="-120"/>
                        </a:rPr>
                        <a:t>Model 2</a:t>
                      </a:r>
                      <a:r>
                        <a:rPr lang="zh-TW" altLang="en-US" sz="800" b="1" dirty="0">
                          <a:latin typeface="微軟正黑體" panose="020B0604030504040204" pitchFamily="34" charset="-120"/>
                          <a:ea typeface="微軟正黑體" panose="020B0604030504040204" pitchFamily="34" charset="-120"/>
                        </a:rPr>
                        <a:t>：交錯個數上升時，加入 </a:t>
                      </a:r>
                      <a:r>
                        <a:rPr lang="en-US" altLang="zh-TW" sz="800" b="1" dirty="0" err="1">
                          <a:latin typeface="微軟正黑體" panose="020B0604030504040204" pitchFamily="34" charset="-120"/>
                          <a:ea typeface="微軟正黑體" panose="020B0604030504040204" pitchFamily="34" charset="-120"/>
                        </a:rPr>
                        <a:t>Frob</a:t>
                      </a:r>
                      <a:r>
                        <a:rPr lang="en-US" altLang="zh-TW" sz="800" b="1" dirty="0">
                          <a:latin typeface="微軟正黑體" panose="020B0604030504040204" pitchFamily="34" charset="-120"/>
                          <a:ea typeface="微軟正黑體" panose="020B0604030504040204" pitchFamily="34" charset="-120"/>
                        </a:rPr>
                        <a:t>.</a:t>
                      </a:r>
                      <a:r>
                        <a:rPr lang="zh-TW" altLang="en-US" sz="800" b="1" dirty="0">
                          <a:latin typeface="微軟正黑體" panose="020B0604030504040204" pitchFamily="34" charset="-120"/>
                          <a:ea typeface="微軟正黑體" panose="020B0604030504040204" pitchFamily="34" charset="-120"/>
                        </a:rPr>
                        <a:t> 由贏轉持平</a:t>
                      </a:r>
                    </a:p>
                  </a:txBody>
                  <a:tcPr anchor="ctr"/>
                </a:tc>
                <a:extLst>
                  <a:ext uri="{0D108BD9-81ED-4DB2-BD59-A6C34878D82A}">
                    <a16:rowId xmlns:a16="http://schemas.microsoft.com/office/drawing/2014/main" val="1105617373"/>
                  </a:ext>
                </a:extLst>
              </a:tr>
              <a:tr h="343221">
                <a:tc vMerge="1">
                  <a:txBody>
                    <a:bodyPr/>
                    <a:lstStyle/>
                    <a:p>
                      <a:pPr algn="ctr"/>
                      <a:endParaRPr lang="zh-TW" altLang="en-US" sz="1100"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000" b="1" dirty="0">
                          <a:latin typeface="微軟正黑體" panose="020B0604030504040204" pitchFamily="34" charset="-120"/>
                          <a:ea typeface="微軟正黑體" panose="020B0604030504040204" pitchFamily="34" charset="-120"/>
                        </a:rPr>
                        <a:t>Trade based Sharpe ratio</a:t>
                      </a:r>
                    </a:p>
                    <a:p>
                      <a:pPr marL="0" marR="0" lvl="0" indent="0" algn="ctr" defTabSz="684530" rtl="0" eaLnBrk="1" fontAlgn="auto" latinLnBrk="0" hangingPunct="1">
                        <a:lnSpc>
                          <a:spcPct val="100000"/>
                        </a:lnSpc>
                        <a:spcBef>
                          <a:spcPts val="0"/>
                        </a:spcBef>
                        <a:spcAft>
                          <a:spcPts val="0"/>
                        </a:spcAft>
                        <a:buClrTx/>
                        <a:buSzTx/>
                        <a:buFontTx/>
                        <a:buNone/>
                        <a:tabLst/>
                        <a:defRPr/>
                      </a:pPr>
                      <a:r>
                        <a:rPr lang="en-US" altLang="zh-TW" sz="1000" b="1" dirty="0">
                          <a:latin typeface="微軟正黑體" panose="020B0604030504040204" pitchFamily="34" charset="-120"/>
                          <a:ea typeface="微軟正黑體" panose="020B0604030504040204" pitchFamily="34" charset="-120"/>
                        </a:rPr>
                        <a:t>( </a:t>
                      </a:r>
                      <a:r>
                        <a:rPr lang="zh-TW" altLang="en-US" sz="1000" b="1" dirty="0">
                          <a:latin typeface="微軟正黑體" panose="020B0604030504040204" pitchFamily="34" charset="-120"/>
                          <a:ea typeface="微軟正黑體" panose="020B0604030504040204" pitchFamily="34" charset="-120"/>
                        </a:rPr>
                        <a:t>消除價格較高成分股 </a:t>
                      </a:r>
                      <a:r>
                        <a:rPr lang="en-US" altLang="zh-TW" sz="1000" b="1" dirty="0">
                          <a:latin typeface="微軟正黑體" panose="020B0604030504040204" pitchFamily="34" charset="-120"/>
                          <a:ea typeface="微軟正黑體" panose="020B0604030504040204" pitchFamily="34" charset="-120"/>
                        </a:rPr>
                        <a:t>)</a:t>
                      </a:r>
                      <a:endParaRPr lang="zh-TW" altLang="en-US" sz="1000"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800" b="1" dirty="0">
                          <a:latin typeface="微軟正黑體" panose="020B0604030504040204" pitchFamily="34" charset="-120"/>
                          <a:ea typeface="微軟正黑體" panose="020B0604030504040204" pitchFamily="34" charset="-120"/>
                        </a:rPr>
                        <a:t>X</a:t>
                      </a:r>
                      <a:endParaRPr lang="zh-TW" altLang="en-US" sz="800"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800" b="1" dirty="0">
                          <a:latin typeface="微軟正黑體" panose="020B0604030504040204" pitchFamily="34" charset="-120"/>
                          <a:ea typeface="微軟正黑體" panose="020B0604030504040204" pitchFamily="34" charset="-120"/>
                        </a:rPr>
                        <a:t>X</a:t>
                      </a:r>
                      <a:endParaRPr lang="zh-TW" altLang="en-US" sz="8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ctr" defTabSz="684530" rtl="0" eaLnBrk="1" fontAlgn="auto" latinLnBrk="0" hangingPunct="1">
                        <a:lnSpc>
                          <a:spcPct val="100000"/>
                        </a:lnSpc>
                        <a:spcBef>
                          <a:spcPts val="0"/>
                        </a:spcBef>
                        <a:spcAft>
                          <a:spcPts val="0"/>
                        </a:spcAft>
                        <a:buClrTx/>
                        <a:buSzTx/>
                        <a:buFontTx/>
                        <a:buNone/>
                        <a:tabLst/>
                        <a:defRPr/>
                      </a:pPr>
                      <a:r>
                        <a:rPr lang="en-US" altLang="zh-TW" sz="800" b="1" dirty="0">
                          <a:latin typeface="微軟正黑體" panose="020B0604030504040204" pitchFamily="34" charset="-120"/>
                          <a:ea typeface="微軟正黑體" panose="020B0604030504040204" pitchFamily="34" charset="-120"/>
                        </a:rPr>
                        <a:t>Model 1</a:t>
                      </a:r>
                      <a:r>
                        <a:rPr lang="zh-TW" altLang="en-US" sz="800" b="1" dirty="0">
                          <a:latin typeface="微軟正黑體" panose="020B0604030504040204" pitchFamily="34" charset="-120"/>
                          <a:ea typeface="微軟正黑體" panose="020B0604030504040204" pitchFamily="34" charset="-120"/>
                        </a:rPr>
                        <a:t>：交錯個數上升時，加入 </a:t>
                      </a:r>
                      <a:r>
                        <a:rPr lang="en-US" altLang="zh-TW" sz="800" b="1" dirty="0" err="1">
                          <a:latin typeface="微軟正黑體" panose="020B0604030504040204" pitchFamily="34" charset="-120"/>
                          <a:ea typeface="微軟正黑體" panose="020B0604030504040204" pitchFamily="34" charset="-120"/>
                        </a:rPr>
                        <a:t>Frob</a:t>
                      </a:r>
                      <a:r>
                        <a:rPr lang="en-US" altLang="zh-TW" sz="800" b="1" dirty="0">
                          <a:latin typeface="微軟正黑體" panose="020B0604030504040204" pitchFamily="34" charset="-120"/>
                          <a:ea typeface="微軟正黑體" panose="020B0604030504040204" pitchFamily="34" charset="-120"/>
                        </a:rPr>
                        <a:t>.</a:t>
                      </a:r>
                      <a:r>
                        <a:rPr lang="zh-TW" altLang="en-US" sz="800" b="1" dirty="0">
                          <a:latin typeface="微軟正黑體" panose="020B0604030504040204" pitchFamily="34" charset="-120"/>
                          <a:ea typeface="微軟正黑體" panose="020B0604030504040204" pitchFamily="34" charset="-120"/>
                        </a:rPr>
                        <a:t> </a:t>
                      </a:r>
                      <a:r>
                        <a:rPr lang="zh-TW" altLang="en-US" sz="800" b="1" kern="1200" dirty="0">
                          <a:solidFill>
                            <a:srgbClr val="FF0000"/>
                          </a:solidFill>
                          <a:latin typeface="微軟正黑體" panose="020B0604030504040204" pitchFamily="34" charset="-120"/>
                          <a:ea typeface="微軟正黑體" panose="020B0604030504040204" pitchFamily="34" charset="-120"/>
                          <a:cs typeface="+mn-cs"/>
                        </a:rPr>
                        <a:t>由輸轉贏</a:t>
                      </a:r>
                      <a:endParaRPr lang="en-US" altLang="zh-TW" sz="800" b="1" kern="1200" dirty="0">
                        <a:solidFill>
                          <a:srgbClr val="FF0000"/>
                        </a:solidFill>
                        <a:latin typeface="微軟正黑體" panose="020B0604030504040204" pitchFamily="34" charset="-120"/>
                        <a:ea typeface="微軟正黑體" panose="020B0604030504040204" pitchFamily="34" charset="-120"/>
                        <a:cs typeface="+mn-cs"/>
                      </a:endParaRPr>
                    </a:p>
                    <a:p>
                      <a:pPr marL="0" marR="0" lvl="0" indent="0" algn="ctr" defTabSz="684530" rtl="0" eaLnBrk="1" fontAlgn="auto" latinLnBrk="0" hangingPunct="1">
                        <a:lnSpc>
                          <a:spcPct val="100000"/>
                        </a:lnSpc>
                        <a:spcBef>
                          <a:spcPts val="0"/>
                        </a:spcBef>
                        <a:spcAft>
                          <a:spcPts val="0"/>
                        </a:spcAft>
                        <a:buClrTx/>
                        <a:buSzTx/>
                        <a:buFontTx/>
                        <a:buNone/>
                        <a:tabLst/>
                        <a:defRPr/>
                      </a:pPr>
                      <a:r>
                        <a:rPr lang="en-US" altLang="zh-TW" sz="800" b="1" dirty="0">
                          <a:latin typeface="微軟正黑體" panose="020B0604030504040204" pitchFamily="34" charset="-120"/>
                          <a:ea typeface="微軟正黑體" panose="020B0604030504040204" pitchFamily="34" charset="-120"/>
                        </a:rPr>
                        <a:t>Model 2</a:t>
                      </a:r>
                      <a:r>
                        <a:rPr lang="zh-TW" altLang="en-US" sz="800" b="1" dirty="0">
                          <a:latin typeface="微軟正黑體" panose="020B0604030504040204" pitchFamily="34" charset="-120"/>
                          <a:ea typeface="微軟正黑體" panose="020B0604030504040204" pitchFamily="34" charset="-120"/>
                        </a:rPr>
                        <a:t>：</a:t>
                      </a:r>
                      <a:r>
                        <a:rPr lang="zh-TW" altLang="en-US" sz="800" b="1" kern="1200" dirty="0">
                          <a:solidFill>
                            <a:srgbClr val="FF0000"/>
                          </a:solidFill>
                          <a:latin typeface="微軟正黑體" panose="020B0604030504040204" pitchFamily="34" charset="-120"/>
                          <a:ea typeface="微軟正黑體" panose="020B0604030504040204" pitchFamily="34" charset="-120"/>
                          <a:cs typeface="+mn-cs"/>
                        </a:rPr>
                        <a:t>整體提升</a:t>
                      </a:r>
                    </a:p>
                  </a:txBody>
                  <a:tcPr anchor="ctr"/>
                </a:tc>
                <a:tc>
                  <a:txBody>
                    <a:bodyPr/>
                    <a:lstStyle/>
                    <a:p>
                      <a:pPr marL="0" marR="0" lvl="0" indent="0" algn="ctr" defTabSz="684530" rtl="0" eaLnBrk="1" fontAlgn="auto" latinLnBrk="0" hangingPunct="1">
                        <a:lnSpc>
                          <a:spcPct val="100000"/>
                        </a:lnSpc>
                        <a:spcBef>
                          <a:spcPts val="0"/>
                        </a:spcBef>
                        <a:spcAft>
                          <a:spcPts val="0"/>
                        </a:spcAft>
                        <a:buClrTx/>
                        <a:buSzTx/>
                        <a:buFontTx/>
                        <a:buNone/>
                        <a:tabLst/>
                        <a:defRPr/>
                      </a:pPr>
                      <a:r>
                        <a:rPr lang="en-US" altLang="zh-TW" sz="800" b="1" dirty="0">
                          <a:latin typeface="微軟正黑體" panose="020B0604030504040204" pitchFamily="34" charset="-120"/>
                          <a:ea typeface="微軟正黑體" panose="020B0604030504040204" pitchFamily="34" charset="-120"/>
                        </a:rPr>
                        <a:t>Model 1</a:t>
                      </a:r>
                      <a:r>
                        <a:rPr lang="zh-TW" altLang="en-US" sz="800" b="1" dirty="0">
                          <a:latin typeface="微軟正黑體" panose="020B0604030504040204" pitchFamily="34" charset="-120"/>
                          <a:ea typeface="微軟正黑體" panose="020B0604030504040204" pitchFamily="34" charset="-120"/>
                        </a:rPr>
                        <a:t>：交錯個數上升時，加入 </a:t>
                      </a:r>
                      <a:r>
                        <a:rPr lang="en-US" altLang="zh-TW" sz="800" b="1" dirty="0" err="1">
                          <a:latin typeface="微軟正黑體" panose="020B0604030504040204" pitchFamily="34" charset="-120"/>
                          <a:ea typeface="微軟正黑體" panose="020B0604030504040204" pitchFamily="34" charset="-120"/>
                        </a:rPr>
                        <a:t>Frob</a:t>
                      </a:r>
                      <a:r>
                        <a:rPr lang="en-US" altLang="zh-TW" sz="800" b="1" dirty="0">
                          <a:latin typeface="微軟正黑體" panose="020B0604030504040204" pitchFamily="34" charset="-120"/>
                          <a:ea typeface="微軟正黑體" panose="020B0604030504040204" pitchFamily="34" charset="-120"/>
                        </a:rPr>
                        <a:t>.</a:t>
                      </a:r>
                      <a:r>
                        <a:rPr lang="zh-TW" altLang="en-US" sz="800" b="1" dirty="0">
                          <a:latin typeface="微軟正黑體" panose="020B0604030504040204" pitchFamily="34" charset="-120"/>
                          <a:ea typeface="微軟正黑體" panose="020B0604030504040204" pitchFamily="34" charset="-120"/>
                        </a:rPr>
                        <a:t> </a:t>
                      </a:r>
                      <a:r>
                        <a:rPr lang="zh-TW" altLang="en-US" sz="800" b="1" kern="1200" dirty="0">
                          <a:solidFill>
                            <a:srgbClr val="FF0000"/>
                          </a:solidFill>
                          <a:latin typeface="微軟正黑體" panose="020B0604030504040204" pitchFamily="34" charset="-120"/>
                          <a:ea typeface="微軟正黑體" panose="020B0604030504040204" pitchFamily="34" charset="-120"/>
                          <a:cs typeface="+mn-cs"/>
                        </a:rPr>
                        <a:t>由持平轉贏</a:t>
                      </a:r>
                      <a:endParaRPr lang="en-US" altLang="zh-TW" sz="800" b="1" kern="1200" dirty="0">
                        <a:solidFill>
                          <a:srgbClr val="FF0000"/>
                        </a:solidFill>
                        <a:latin typeface="微軟正黑體" panose="020B0604030504040204" pitchFamily="34" charset="-120"/>
                        <a:ea typeface="微軟正黑體" panose="020B0604030504040204" pitchFamily="34" charset="-120"/>
                        <a:cs typeface="+mn-cs"/>
                      </a:endParaRPr>
                    </a:p>
                    <a:p>
                      <a:pPr marL="0" marR="0" lvl="0" indent="0" algn="ctr" defTabSz="684530" rtl="0" eaLnBrk="1" fontAlgn="auto" latinLnBrk="0" hangingPunct="1">
                        <a:lnSpc>
                          <a:spcPct val="100000"/>
                        </a:lnSpc>
                        <a:spcBef>
                          <a:spcPts val="0"/>
                        </a:spcBef>
                        <a:spcAft>
                          <a:spcPts val="0"/>
                        </a:spcAft>
                        <a:buClrTx/>
                        <a:buSzTx/>
                        <a:buFontTx/>
                        <a:buNone/>
                        <a:tabLst/>
                        <a:defRPr/>
                      </a:pPr>
                      <a:r>
                        <a:rPr lang="en-US" altLang="zh-TW" sz="800" b="1" dirty="0">
                          <a:latin typeface="微軟正黑體" panose="020B0604030504040204" pitchFamily="34" charset="-120"/>
                          <a:ea typeface="微軟正黑體" panose="020B0604030504040204" pitchFamily="34" charset="-120"/>
                        </a:rPr>
                        <a:t>Model 2</a:t>
                      </a:r>
                      <a:r>
                        <a:rPr lang="zh-TW" altLang="en-US" sz="800" b="1" dirty="0">
                          <a:latin typeface="微軟正黑體" panose="020B0604030504040204" pitchFamily="34" charset="-120"/>
                          <a:ea typeface="微軟正黑體" panose="020B0604030504040204" pitchFamily="34" charset="-120"/>
                        </a:rPr>
                        <a:t>：</a:t>
                      </a:r>
                      <a:r>
                        <a:rPr lang="zh-TW" altLang="en-US" sz="800" b="1" kern="1200" dirty="0">
                          <a:solidFill>
                            <a:srgbClr val="FF0000"/>
                          </a:solidFill>
                          <a:latin typeface="微軟正黑體" panose="020B0604030504040204" pitchFamily="34" charset="-120"/>
                          <a:ea typeface="微軟正黑體" panose="020B0604030504040204" pitchFamily="34" charset="-120"/>
                          <a:cs typeface="+mn-cs"/>
                        </a:rPr>
                        <a:t>整體提升</a:t>
                      </a:r>
                    </a:p>
                  </a:txBody>
                  <a:tcPr anchor="ctr"/>
                </a:tc>
                <a:extLst>
                  <a:ext uri="{0D108BD9-81ED-4DB2-BD59-A6C34878D82A}">
                    <a16:rowId xmlns:a16="http://schemas.microsoft.com/office/drawing/2014/main" val="335217931"/>
                  </a:ext>
                </a:extLst>
              </a:tr>
            </a:tbl>
          </a:graphicData>
        </a:graphic>
      </p:graphicFrame>
      <p:sp>
        <p:nvSpPr>
          <p:cNvPr id="10" name="文字方塊 9">
            <a:extLst>
              <a:ext uri="{FF2B5EF4-FFF2-40B4-BE49-F238E27FC236}">
                <a16:creationId xmlns:a16="http://schemas.microsoft.com/office/drawing/2014/main" id="{20CD8298-9D57-4CDC-8E85-0AFCF3C5C7D3}"/>
              </a:ext>
            </a:extLst>
          </p:cNvPr>
          <p:cNvSpPr txBox="1"/>
          <p:nvPr/>
        </p:nvSpPr>
        <p:spPr>
          <a:xfrm>
            <a:off x="373842" y="815771"/>
            <a:ext cx="6286389" cy="369332"/>
          </a:xfrm>
          <a:prstGeom prst="rect">
            <a:avLst/>
          </a:prstGeom>
          <a:noFill/>
        </p:spPr>
        <p:txBody>
          <a:bodyPr wrap="square">
            <a:spAutoFit/>
          </a:bodyPr>
          <a:lstStyle/>
          <a:p>
            <a:r>
              <a:rPr lang="en-US" altLang="zh-CN"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vi.</a:t>
            </a:r>
            <a:r>
              <a:rPr lang="zh-TW" altLang="en-US"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TW"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實驗結果總表</a:t>
            </a:r>
            <a:endParaRPr lang="zh-CN"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Tree>
    <p:extLst>
      <p:ext uri="{BB962C8B-B14F-4D97-AF65-F5344CB8AC3E}">
        <p14:creationId xmlns:p14="http://schemas.microsoft.com/office/powerpoint/2010/main" val="11434314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A673B2E2-D866-4EAF-8FC7-AE7577D3889F}"/>
              </a:ext>
            </a:extLst>
          </p:cNvPr>
          <p:cNvPicPr>
            <a:picLocks noChangeAspect="1"/>
          </p:cNvPicPr>
          <p:nvPr/>
        </p:nvPicPr>
        <p:blipFill rotWithShape="1">
          <a:blip r:embed="rId3">
            <a:extLst>
              <a:ext uri="{28A0092B-C50C-407E-A947-70E740481C1C}">
                <a14:useLocalDpi xmlns:a14="http://schemas.microsoft.com/office/drawing/2010/main" val="0"/>
              </a:ext>
            </a:extLst>
          </a:blip>
          <a:srcRect l="4454" t="7457" r="14512" b="19561"/>
          <a:stretch/>
        </p:blipFill>
        <p:spPr>
          <a:xfrm flipH="1">
            <a:off x="-1" y="0"/>
            <a:ext cx="9144001" cy="5143500"/>
          </a:xfrm>
          <a:prstGeom prst="rect">
            <a:avLst/>
          </a:prstGeom>
        </p:spPr>
      </p:pic>
      <p:grpSp>
        <p:nvGrpSpPr>
          <p:cNvPr id="3" name="群組 2">
            <a:extLst>
              <a:ext uri="{FF2B5EF4-FFF2-40B4-BE49-F238E27FC236}">
                <a16:creationId xmlns:a16="http://schemas.microsoft.com/office/drawing/2014/main" id="{0642F497-4DB0-F606-07A0-CE76DD75DDCF}"/>
              </a:ext>
            </a:extLst>
          </p:cNvPr>
          <p:cNvGrpSpPr/>
          <p:nvPr/>
        </p:nvGrpSpPr>
        <p:grpSpPr>
          <a:xfrm>
            <a:off x="3419872" y="2248584"/>
            <a:ext cx="3789134" cy="646332"/>
            <a:chOff x="3347864" y="2303515"/>
            <a:chExt cx="3789134" cy="646332"/>
          </a:xfrm>
        </p:grpSpPr>
        <p:sp>
          <p:nvSpPr>
            <p:cNvPr id="8" name="TextBox 28"/>
            <p:cNvSpPr txBox="1"/>
            <p:nvPr/>
          </p:nvSpPr>
          <p:spPr>
            <a:xfrm>
              <a:off x="3347864" y="2303515"/>
              <a:ext cx="1505643" cy="646331"/>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r>
                <a:rPr lang="en-US" altLang="zh-CN" sz="3600" b="1" kern="0" dirty="0">
                  <a:ln w="18415" cmpd="sng">
                    <a:noFill/>
                    <a:prstDash val="solid"/>
                  </a:ln>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0</a:t>
              </a:r>
              <a:r>
                <a:rPr lang="en-US" altLang="zh-TW" sz="3600" b="1" kern="0" dirty="0">
                  <a:ln w="18415" cmpd="sng">
                    <a:noFill/>
                    <a:prstDash val="solid"/>
                  </a:ln>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a:t>
              </a:r>
              <a:r>
                <a:rPr lang="en-US" altLang="zh-CN" sz="3600" b="1" kern="0" dirty="0">
                  <a:ln w="18415" cmpd="sng">
                    <a:noFill/>
                    <a:prstDash val="solid"/>
                  </a:ln>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p>
          </p:txBody>
        </p:sp>
        <p:sp>
          <p:nvSpPr>
            <p:cNvPr id="2" name="文字方塊 1">
              <a:extLst>
                <a:ext uri="{FF2B5EF4-FFF2-40B4-BE49-F238E27FC236}">
                  <a16:creationId xmlns:a16="http://schemas.microsoft.com/office/drawing/2014/main" id="{380B8086-7D9F-7042-90BB-82E1953D5F23}"/>
                </a:ext>
              </a:extLst>
            </p:cNvPr>
            <p:cNvSpPr txBox="1"/>
            <p:nvPr/>
          </p:nvSpPr>
          <p:spPr>
            <a:xfrm>
              <a:off x="4644008" y="2303516"/>
              <a:ext cx="2492990" cy="646331"/>
            </a:xfrm>
            <a:prstGeom prst="rect">
              <a:avLst/>
            </a:prstGeom>
            <a:noFill/>
          </p:spPr>
          <p:txBody>
            <a:bodyPr wrap="none" rtlCol="0">
              <a:spAutoFit/>
            </a:bodyPr>
            <a:lstStyle/>
            <a:p>
              <a:r>
                <a:rPr kumimoji="1" lang="zh-TW" altLang="en-US" sz="3600" b="1" dirty="0">
                  <a:solidFill>
                    <a:schemeClr val="accent2"/>
                  </a:solidFill>
                  <a:latin typeface="Microsoft JhengHei" panose="020B0604030504040204" pitchFamily="34" charset="-120"/>
                  <a:ea typeface="Microsoft JhengHei" panose="020B0604030504040204" pitchFamily="34" charset="-120"/>
                </a:rPr>
                <a:t>選擇權定價</a:t>
              </a:r>
            </a:p>
          </p:txBody>
        </p:sp>
      </p:grpSp>
    </p:spTree>
    <p:extLst>
      <p:ext uri="{BB962C8B-B14F-4D97-AF65-F5344CB8AC3E}">
        <p14:creationId xmlns:p14="http://schemas.microsoft.com/office/powerpoint/2010/main" val="26702512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A673B2E2-D866-4EAF-8FC7-AE7577D3889F}"/>
              </a:ext>
            </a:extLst>
          </p:cNvPr>
          <p:cNvPicPr>
            <a:picLocks noChangeAspect="1"/>
          </p:cNvPicPr>
          <p:nvPr/>
        </p:nvPicPr>
        <p:blipFill rotWithShape="1">
          <a:blip r:embed="rId3">
            <a:extLst>
              <a:ext uri="{28A0092B-C50C-407E-A947-70E740481C1C}">
                <a14:useLocalDpi xmlns:a14="http://schemas.microsoft.com/office/drawing/2010/main" val="0"/>
              </a:ext>
            </a:extLst>
          </a:blip>
          <a:srcRect l="4454" t="7457" r="14512" b="19561"/>
          <a:stretch/>
        </p:blipFill>
        <p:spPr>
          <a:xfrm flipH="1">
            <a:off x="-1" y="0"/>
            <a:ext cx="9144001" cy="5143500"/>
          </a:xfrm>
          <a:prstGeom prst="rect">
            <a:avLst/>
          </a:prstGeom>
        </p:spPr>
      </p:pic>
      <p:grpSp>
        <p:nvGrpSpPr>
          <p:cNvPr id="3" name="群組 2">
            <a:extLst>
              <a:ext uri="{FF2B5EF4-FFF2-40B4-BE49-F238E27FC236}">
                <a16:creationId xmlns:a16="http://schemas.microsoft.com/office/drawing/2014/main" id="{0642F497-4DB0-F606-07A0-CE76DD75DDCF}"/>
              </a:ext>
            </a:extLst>
          </p:cNvPr>
          <p:cNvGrpSpPr/>
          <p:nvPr/>
        </p:nvGrpSpPr>
        <p:grpSpPr>
          <a:xfrm>
            <a:off x="3419872" y="2248584"/>
            <a:ext cx="4670786" cy="523221"/>
            <a:chOff x="3347864" y="2303515"/>
            <a:chExt cx="4670786" cy="523221"/>
          </a:xfrm>
        </p:grpSpPr>
        <p:sp>
          <p:nvSpPr>
            <p:cNvPr id="8" name="TextBox 28"/>
            <p:cNvSpPr txBox="1"/>
            <p:nvPr/>
          </p:nvSpPr>
          <p:spPr>
            <a:xfrm>
              <a:off x="3347864" y="2303515"/>
              <a:ext cx="1505643" cy="52322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r>
                <a:rPr lang="en-US" altLang="zh-CN" sz="2800" b="1" kern="0" dirty="0">
                  <a:ln w="18415" cmpd="sng">
                    <a:noFill/>
                    <a:prstDash val="solid"/>
                  </a:ln>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0</a:t>
              </a:r>
              <a:r>
                <a:rPr lang="en-US" altLang="zh-TW" sz="2800" b="1" kern="0" dirty="0">
                  <a:ln w="18415" cmpd="sng">
                    <a:noFill/>
                    <a:prstDash val="solid"/>
                  </a:ln>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2-1</a:t>
              </a:r>
              <a:r>
                <a:rPr lang="en-US" altLang="zh-CN" sz="2800" b="1" kern="0" dirty="0">
                  <a:ln w="18415" cmpd="sng">
                    <a:noFill/>
                    <a:prstDash val="solid"/>
                  </a:ln>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p>
          </p:txBody>
        </p:sp>
        <p:sp>
          <p:nvSpPr>
            <p:cNvPr id="2" name="文字方塊 1">
              <a:extLst>
                <a:ext uri="{FF2B5EF4-FFF2-40B4-BE49-F238E27FC236}">
                  <a16:creationId xmlns:a16="http://schemas.microsoft.com/office/drawing/2014/main" id="{380B8086-7D9F-7042-90BB-82E1953D5F23}"/>
                </a:ext>
              </a:extLst>
            </p:cNvPr>
            <p:cNvSpPr txBox="1"/>
            <p:nvPr/>
          </p:nvSpPr>
          <p:spPr>
            <a:xfrm>
              <a:off x="4644008" y="2303516"/>
              <a:ext cx="3374642" cy="523220"/>
            </a:xfrm>
            <a:prstGeom prst="rect">
              <a:avLst/>
            </a:prstGeom>
            <a:noFill/>
          </p:spPr>
          <p:txBody>
            <a:bodyPr wrap="none" rtlCol="0">
              <a:spAutoFit/>
            </a:bodyPr>
            <a:lstStyle/>
            <a:p>
              <a:r>
                <a:rPr kumimoji="1" lang="zh-TW" altLang="en-US" sz="2800" b="1" dirty="0">
                  <a:solidFill>
                    <a:schemeClr val="accent2"/>
                  </a:solidFill>
                  <a:latin typeface="Microsoft JhengHei" panose="020B0604030504040204" pitchFamily="34" charset="-120"/>
                  <a:ea typeface="Microsoft JhengHei" panose="020B0604030504040204" pitchFamily="34" charset="-120"/>
                </a:rPr>
                <a:t>研究方法</a:t>
              </a:r>
              <a:r>
                <a:rPr kumimoji="1" lang="en-US" altLang="zh-TW" sz="2800" b="1" dirty="0">
                  <a:solidFill>
                    <a:schemeClr val="accent2"/>
                  </a:solidFill>
                  <a:latin typeface="Microsoft JhengHei" panose="020B0604030504040204" pitchFamily="34" charset="-120"/>
                  <a:ea typeface="Microsoft JhengHei" panose="020B0604030504040204" pitchFamily="34" charset="-120"/>
                </a:rPr>
                <a:t>&amp;</a:t>
              </a:r>
              <a:r>
                <a:rPr kumimoji="1" lang="zh-TW" altLang="en-US" sz="2800" b="1" dirty="0">
                  <a:solidFill>
                    <a:schemeClr val="accent2"/>
                  </a:solidFill>
                  <a:latin typeface="Microsoft JhengHei" panose="020B0604030504040204" pitchFamily="34" charset="-120"/>
                  <a:ea typeface="Microsoft JhengHei" panose="020B0604030504040204" pitchFamily="34" charset="-120"/>
                </a:rPr>
                <a:t>實驗結果</a:t>
              </a:r>
            </a:p>
          </p:txBody>
        </p:sp>
      </p:grpSp>
    </p:spTree>
    <p:extLst>
      <p:ext uri="{BB962C8B-B14F-4D97-AF65-F5344CB8AC3E}">
        <p14:creationId xmlns:p14="http://schemas.microsoft.com/office/powerpoint/2010/main" val="17888612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5585" y="191135"/>
            <a:ext cx="8568055" cy="461645"/>
            <a:chOff x="371" y="301"/>
            <a:chExt cx="13493" cy="727"/>
          </a:xfrm>
        </p:grpSpPr>
        <p:sp>
          <p:nvSpPr>
            <p:cNvPr id="4" name="箭头: V 形 3"/>
            <p:cNvSpPr/>
            <p:nvPr/>
          </p:nvSpPr>
          <p:spPr>
            <a:xfrm>
              <a:off x="713" y="514"/>
              <a:ext cx="419" cy="485"/>
            </a:xfrm>
            <a:prstGeom prst="chevron">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 name="箭头: V 形 4"/>
            <p:cNvSpPr/>
            <p:nvPr/>
          </p:nvSpPr>
          <p:spPr>
            <a:xfrm>
              <a:off x="1014"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cxnSp>
          <p:nvCxnSpPr>
            <p:cNvPr id="7" name="直接连接符 6"/>
            <p:cNvCxnSpPr/>
            <p:nvPr/>
          </p:nvCxnSpPr>
          <p:spPr>
            <a:xfrm>
              <a:off x="1609" y="992"/>
              <a:ext cx="1225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609" y="301"/>
              <a:ext cx="3461" cy="727"/>
            </a:xfrm>
            <a:prstGeom prst="rect">
              <a:avLst/>
            </a:prstGeom>
            <a:noFill/>
          </p:spPr>
          <p:txBody>
            <a:bodyPr wrap="none" rtlCol="0" anchor="ctr">
              <a:spAutoFit/>
            </a:bodyPr>
            <a:lstStyle/>
            <a:p>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en-US" altLang="zh-TW"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a:t>
              </a:r>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TW"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選擇權定價</a:t>
              </a:r>
              <a:endParaRPr lang="zh-CN"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9" name="箭头: V 形 8"/>
            <p:cNvSpPr/>
            <p:nvPr/>
          </p:nvSpPr>
          <p:spPr>
            <a:xfrm>
              <a:off x="371" y="507"/>
              <a:ext cx="419" cy="485"/>
            </a:xfrm>
            <a:prstGeom prst="chevron">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6" name="文字方塊 5">
            <a:extLst>
              <a:ext uri="{FF2B5EF4-FFF2-40B4-BE49-F238E27FC236}">
                <a16:creationId xmlns:a16="http://schemas.microsoft.com/office/drawing/2014/main" id="{2C246C3A-2135-60F1-8B90-D513E93BC983}"/>
              </a:ext>
            </a:extLst>
          </p:cNvPr>
          <p:cNvSpPr txBox="1"/>
          <p:nvPr/>
        </p:nvSpPr>
        <p:spPr>
          <a:xfrm>
            <a:off x="373842" y="906899"/>
            <a:ext cx="5308137" cy="369332"/>
          </a:xfrm>
          <a:prstGeom prst="rect">
            <a:avLst/>
          </a:prstGeom>
          <a:noFill/>
        </p:spPr>
        <p:txBody>
          <a:bodyPr wrap="square">
            <a:spAutoFit/>
          </a:bodyPr>
          <a:lstStyle/>
          <a:p>
            <a:r>
              <a:rPr lang="en-US" altLang="zh-CN" b="1" dirty="0" err="1">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i</a:t>
            </a:r>
            <a:r>
              <a:rPr lang="en-US" altLang="zh-CN"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zh-TW" altLang="en-US"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TW"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回測資料集</a:t>
            </a:r>
            <a:endParaRPr lang="zh-CN"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12" name="文字方塊 11">
            <a:extLst>
              <a:ext uri="{FF2B5EF4-FFF2-40B4-BE49-F238E27FC236}">
                <a16:creationId xmlns:a16="http://schemas.microsoft.com/office/drawing/2014/main" id="{91A76A88-2EBE-F48E-9EE7-232D3BB0C3F4}"/>
              </a:ext>
            </a:extLst>
          </p:cNvPr>
          <p:cNvSpPr txBox="1"/>
          <p:nvPr/>
        </p:nvSpPr>
        <p:spPr>
          <a:xfrm>
            <a:off x="624969" y="1400827"/>
            <a:ext cx="7894062" cy="1166410"/>
          </a:xfrm>
          <a:prstGeom prst="rect">
            <a:avLst/>
          </a:prstGeom>
          <a:noFill/>
        </p:spPr>
        <p:txBody>
          <a:bodyPr wrap="square">
            <a:spAutoFit/>
          </a:bodyPr>
          <a:lstStyle/>
          <a:p>
            <a:pPr algn="just">
              <a:lnSpc>
                <a:spcPct val="150000"/>
              </a:lnSpc>
            </a:pP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本文中所使用的回測資料集如下：</a:t>
            </a:r>
            <a:endPar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marL="342900" indent="-342900" algn="just">
              <a:lnSpc>
                <a:spcPct val="150000"/>
              </a:lnSpc>
              <a:buAutoNum type="arabicPeriod"/>
            </a:pP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權衡運算時間與準確度之模型效果比較：</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2016</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年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6</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月的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S&amp;P500</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選擇權資料</a:t>
            </a:r>
            <a:endPar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marL="342900" indent="-342900" algn="just">
              <a:lnSpc>
                <a:spcPct val="150000"/>
              </a:lnSpc>
              <a:buAutoNum type="arabicPeriod"/>
            </a:pP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延長過去文獻之實驗時長：</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2016</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年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6 </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月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2017</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年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7</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月的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S&amp;P500 </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選擇權資料</a:t>
            </a:r>
            <a:endPar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marL="342900" indent="-342900" algn="just">
              <a:lnSpc>
                <a:spcPct val="150000"/>
              </a:lnSpc>
              <a:buAutoNum type="arabicPeriod"/>
            </a:pPr>
            <a:endPar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Tree>
    <p:extLst>
      <p:ext uri="{BB962C8B-B14F-4D97-AF65-F5344CB8AC3E}">
        <p14:creationId xmlns:p14="http://schemas.microsoft.com/office/powerpoint/2010/main" val="38968921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5585" y="191135"/>
            <a:ext cx="8568055" cy="461645"/>
            <a:chOff x="371" y="301"/>
            <a:chExt cx="13493" cy="727"/>
          </a:xfrm>
        </p:grpSpPr>
        <p:sp>
          <p:nvSpPr>
            <p:cNvPr id="4" name="箭头: V 形 3"/>
            <p:cNvSpPr/>
            <p:nvPr/>
          </p:nvSpPr>
          <p:spPr>
            <a:xfrm>
              <a:off x="713" y="514"/>
              <a:ext cx="419" cy="485"/>
            </a:xfrm>
            <a:prstGeom prst="chevron">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 name="箭头: V 形 4"/>
            <p:cNvSpPr/>
            <p:nvPr/>
          </p:nvSpPr>
          <p:spPr>
            <a:xfrm>
              <a:off x="1014"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cxnSp>
          <p:nvCxnSpPr>
            <p:cNvPr id="7" name="直接连接符 6"/>
            <p:cNvCxnSpPr/>
            <p:nvPr/>
          </p:nvCxnSpPr>
          <p:spPr>
            <a:xfrm>
              <a:off x="1609" y="992"/>
              <a:ext cx="1225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609" y="301"/>
              <a:ext cx="3461" cy="727"/>
            </a:xfrm>
            <a:prstGeom prst="rect">
              <a:avLst/>
            </a:prstGeom>
            <a:noFill/>
          </p:spPr>
          <p:txBody>
            <a:bodyPr wrap="none" rtlCol="0" anchor="ctr">
              <a:spAutoFit/>
            </a:bodyPr>
            <a:lstStyle/>
            <a:p>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en-US" altLang="zh-TW"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a:t>
              </a:r>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TW"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選擇權定價</a:t>
              </a:r>
              <a:endParaRPr lang="zh-CN"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9" name="箭头: V 形 8"/>
            <p:cNvSpPr/>
            <p:nvPr/>
          </p:nvSpPr>
          <p:spPr>
            <a:xfrm>
              <a:off x="371" y="507"/>
              <a:ext cx="419" cy="485"/>
            </a:xfrm>
            <a:prstGeom prst="chevron">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6" name="文字方塊 5">
            <a:extLst>
              <a:ext uri="{FF2B5EF4-FFF2-40B4-BE49-F238E27FC236}">
                <a16:creationId xmlns:a16="http://schemas.microsoft.com/office/drawing/2014/main" id="{2C246C3A-2135-60F1-8B90-D513E93BC983}"/>
              </a:ext>
            </a:extLst>
          </p:cNvPr>
          <p:cNvSpPr txBox="1"/>
          <p:nvPr/>
        </p:nvSpPr>
        <p:spPr>
          <a:xfrm>
            <a:off x="373842" y="906899"/>
            <a:ext cx="5308137" cy="369332"/>
          </a:xfrm>
          <a:prstGeom prst="rect">
            <a:avLst/>
          </a:prstGeom>
          <a:noFill/>
        </p:spPr>
        <p:txBody>
          <a:bodyPr wrap="square">
            <a:spAutoFit/>
          </a:bodyPr>
          <a:lstStyle/>
          <a:p>
            <a:r>
              <a:rPr lang="en-US" altLang="zh-CN"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ii.</a:t>
            </a:r>
            <a:r>
              <a:rPr lang="zh-TW" altLang="en-US"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TW"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權衡運算時間及預測準確度進行模型挑選</a:t>
            </a:r>
            <a:endParaRPr lang="zh-CN"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mc:AlternateContent xmlns:mc="http://schemas.openxmlformats.org/markup-compatibility/2006">
        <mc:Choice xmlns:a14="http://schemas.microsoft.com/office/drawing/2010/main" Requires="a14">
          <p:sp>
            <p:nvSpPr>
              <p:cNvPr id="12" name="文字方塊 11">
                <a:extLst>
                  <a:ext uri="{FF2B5EF4-FFF2-40B4-BE49-F238E27FC236}">
                    <a16:creationId xmlns:a16="http://schemas.microsoft.com/office/drawing/2014/main" id="{91A76A88-2EBE-F48E-9EE7-232D3BB0C3F4}"/>
                  </a:ext>
                </a:extLst>
              </p:cNvPr>
              <p:cNvSpPr txBox="1"/>
              <p:nvPr/>
            </p:nvSpPr>
            <p:spPr>
              <a:xfrm>
                <a:off x="624969" y="1400827"/>
                <a:ext cx="7894062" cy="1443408"/>
              </a:xfrm>
              <a:prstGeom prst="rect">
                <a:avLst/>
              </a:prstGeom>
              <a:noFill/>
            </p:spPr>
            <p:txBody>
              <a:bodyPr wrap="square">
                <a:spAutoFit/>
              </a:bodyPr>
              <a:lstStyle/>
              <a:p>
                <a:pPr algn="just">
                  <a:lnSpc>
                    <a:spcPct val="150000"/>
                  </a:lnSpc>
                </a:pP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實驗中所調整的設定：</a:t>
                </a:r>
                <a:endPar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marL="342900" indent="-342900" algn="just">
                  <a:lnSpc>
                    <a:spcPct val="150000"/>
                  </a:lnSpc>
                  <a:buAutoNum type="arabicPeriod"/>
                </a:pP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Cyclic learning rate scheduler / Multi-step learning rate scheduler</a:t>
                </a:r>
              </a:p>
              <a:p>
                <a:pPr marL="342900" indent="-342900" algn="just">
                  <a:lnSpc>
                    <a:spcPct val="150000"/>
                  </a:lnSpc>
                  <a:buAutoNum type="arabicPeriod"/>
                </a:pP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原始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S&amp;P500 </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選擇權資料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加入根據無套利條件於邊界 </a:t>
                </a:r>
                <a14:m>
                  <m:oMath xmlns:m="http://schemas.openxmlformats.org/officeDocument/2006/math">
                    <m:r>
                      <a:rPr lang="en-US" altLang="zh-TW" sz="1200" b="1" i="1" dirty="0">
                        <a:latin typeface="Cambria Math" panose="02040503050406030204" pitchFamily="18" charset="0"/>
                        <a:ea typeface="Microsoft JhengHei" panose="020B0604030504040204" pitchFamily="34" charset="-120"/>
                        <a:cs typeface="+mn-ea"/>
                        <a:sym typeface="思源宋体 CN Light" panose="02020300000000000000" pitchFamily="18" charset="-122"/>
                      </a:rPr>
                      <m:t>( </m:t>
                    </m:r>
                    <m:r>
                      <a:rPr lang="en-US" altLang="zh-TW" sz="1200" b="1" i="1" dirty="0">
                        <a:latin typeface="Cambria Math" panose="02040503050406030204" pitchFamily="18" charset="0"/>
                        <a:ea typeface="Microsoft JhengHei" panose="020B0604030504040204" pitchFamily="34" charset="-120"/>
                        <a:cs typeface="+mn-ea"/>
                        <a:sym typeface="思源宋体 CN Light" panose="02020300000000000000" pitchFamily="18" charset="-122"/>
                      </a:rPr>
                      <m:t>𝑲</m:t>
                    </m:r>
                    <m:r>
                      <a:rPr lang="en-US" altLang="zh-TW" sz="1200" b="1" i="1" dirty="0">
                        <a:latin typeface="Cambria Math" panose="02040503050406030204" pitchFamily="18" charset="0"/>
                        <a:ea typeface="Microsoft JhengHei" panose="020B0604030504040204" pitchFamily="34" charset="-120"/>
                        <a:cs typeface="+mn-ea"/>
                        <a:sym typeface="思源宋体 CN Light" panose="02020300000000000000" pitchFamily="18" charset="-122"/>
                      </a:rPr>
                      <m:t>→</m:t>
                    </m:r>
                    <m:r>
                      <a:rPr lang="en-US" altLang="zh-TW" sz="1200" b="1" i="1" dirty="0">
                        <a:latin typeface="Cambria Math" panose="02040503050406030204" pitchFamily="18" charset="0"/>
                        <a:ea typeface="Microsoft JhengHei" panose="020B0604030504040204" pitchFamily="34" charset="-120"/>
                        <a:cs typeface="+mn-ea"/>
                        <a:sym typeface="思源宋体 CN Light" panose="02020300000000000000" pitchFamily="18" charset="-122"/>
                      </a:rPr>
                      <m:t>𝟎</m:t>
                    </m:r>
                    <m:r>
                      <a:rPr lang="en-US" altLang="zh-TW" sz="1200" b="1" i="1" dirty="0">
                        <a:latin typeface="Cambria Math" panose="02040503050406030204" pitchFamily="18" charset="0"/>
                        <a:ea typeface="Microsoft JhengHei" panose="020B0604030504040204" pitchFamily="34" charset="-120"/>
                        <a:cs typeface="+mn-ea"/>
                        <a:sym typeface="思源宋体 CN Light" panose="02020300000000000000" pitchFamily="18" charset="-122"/>
                      </a:rPr>
                      <m:t>, </m:t>
                    </m:r>
                    <m:r>
                      <a:rPr lang="en-US" altLang="zh-TW" sz="1200" b="1" i="1" dirty="0">
                        <a:latin typeface="Cambria Math" panose="02040503050406030204" pitchFamily="18" charset="0"/>
                        <a:ea typeface="Microsoft JhengHei" panose="020B0604030504040204" pitchFamily="34" charset="-120"/>
                        <a:cs typeface="+mn-ea"/>
                        <a:sym typeface="思源宋体 CN Light" panose="02020300000000000000" pitchFamily="18" charset="-122"/>
                      </a:rPr>
                      <m:t>𝝉</m:t>
                    </m:r>
                    <m:r>
                      <a:rPr lang="en-US" altLang="zh-TW" sz="1200" b="1" i="1" dirty="0">
                        <a:latin typeface="Cambria Math" panose="02040503050406030204" pitchFamily="18" charset="0"/>
                        <a:ea typeface="Microsoft JhengHei" panose="020B0604030504040204" pitchFamily="34" charset="-120"/>
                        <a:cs typeface="+mn-ea"/>
                        <a:sym typeface="思源宋体 CN Light" panose="02020300000000000000" pitchFamily="18" charset="-122"/>
                      </a:rPr>
                      <m:t>→</m:t>
                    </m:r>
                    <m:r>
                      <a:rPr lang="en-US" altLang="zh-TW" sz="1200" b="1" i="1" dirty="0">
                        <a:latin typeface="Cambria Math" panose="02040503050406030204" pitchFamily="18" charset="0"/>
                        <a:ea typeface="Microsoft JhengHei" panose="020B0604030504040204" pitchFamily="34" charset="-120"/>
                        <a:cs typeface="+mn-ea"/>
                        <a:sym typeface="思源宋体 CN Light" panose="02020300000000000000" pitchFamily="18" charset="-122"/>
                      </a:rPr>
                      <m:t>𝟎</m:t>
                    </m:r>
                    <m:r>
                      <a:rPr lang="en-US" altLang="zh-TW" sz="1200" b="1" i="1" dirty="0">
                        <a:latin typeface="Cambria Math" panose="02040503050406030204" pitchFamily="18" charset="0"/>
                        <a:ea typeface="Microsoft JhengHei" panose="020B0604030504040204" pitchFamily="34" charset="-120"/>
                        <a:cs typeface="+mn-ea"/>
                        <a:sym typeface="思源宋体 CN Light" panose="02020300000000000000" pitchFamily="18" charset="-122"/>
                      </a:rPr>
                      <m:t> )</m:t>
                    </m:r>
                  </m:oMath>
                </a14:m>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生成的資料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en-US" altLang="zh-TW" sz="1200" b="1" dirty="0" err="1">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Sythesis</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Data )</a:t>
                </a:r>
              </a:p>
              <a:p>
                <a:pPr marL="342900" indent="-342900" algn="just">
                  <a:lnSpc>
                    <a:spcPct val="150000"/>
                  </a:lnSpc>
                  <a:buAutoNum type="arabicPeriod"/>
                </a:pP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CV model </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中，原始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S&amp;P500 </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選擇權資料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加入根據時間價值在履約價 </a:t>
                </a:r>
                <a14:m>
                  <m:oMath xmlns:m="http://schemas.openxmlformats.org/officeDocument/2006/math">
                    <m:r>
                      <a:rPr lang="en-US" altLang="zh-TW" sz="1200" b="1" i="1" dirty="0">
                        <a:latin typeface="Cambria Math" panose="02040503050406030204" pitchFamily="18" charset="0"/>
                        <a:ea typeface="Microsoft JhengHei" panose="020B0604030504040204" pitchFamily="34" charset="-120"/>
                        <a:cs typeface="+mn-ea"/>
                        <a:sym typeface="思源宋体 CN Light" panose="02020300000000000000" pitchFamily="18" charset="-122"/>
                      </a:rPr>
                      <m:t>𝑲</m:t>
                    </m:r>
                    <m:r>
                      <a:rPr lang="en-US" altLang="zh-TW" sz="1200" b="1" i="1" dirty="0"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m:t>
                    </m:r>
                  </m:oMath>
                </a14:m>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股價 </a:t>
                </a:r>
                <a14:m>
                  <m:oMath xmlns:m="http://schemas.openxmlformats.org/officeDocument/2006/math">
                    <m:sSub>
                      <m:sSubPr>
                        <m:ctrlPr>
                          <a:rPr lang="en-US" altLang="zh-TW" sz="1200" b="1" i="1" dirty="0"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ctrlPr>
                      </m:sSubPr>
                      <m:e>
                        <m:r>
                          <a:rPr lang="en-US" altLang="zh-TW" sz="1200" b="1" i="1" dirty="0"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𝑺</m:t>
                        </m:r>
                      </m:e>
                      <m:sub>
                        <m:r>
                          <a:rPr lang="en-US" altLang="zh-TW" sz="1200" b="1" i="1" dirty="0"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𝟎</m:t>
                        </m:r>
                      </m:sub>
                    </m:sSub>
                  </m:oMath>
                </a14:m>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時的尖點的斜率所生成的補充資料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Supplement Data )</a:t>
                </a:r>
                <a:endPar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mc:Choice>
        <mc:Fallback>
          <p:sp>
            <p:nvSpPr>
              <p:cNvPr id="12" name="文字方塊 11">
                <a:extLst>
                  <a:ext uri="{FF2B5EF4-FFF2-40B4-BE49-F238E27FC236}">
                    <a16:creationId xmlns:a16="http://schemas.microsoft.com/office/drawing/2014/main" id="{91A76A88-2EBE-F48E-9EE7-232D3BB0C3F4}"/>
                  </a:ext>
                </a:extLst>
              </p:cNvPr>
              <p:cNvSpPr txBox="1">
                <a:spLocks noRot="1" noChangeAspect="1" noMove="1" noResize="1" noEditPoints="1" noAdjustHandles="1" noChangeArrowheads="1" noChangeShapeType="1" noTextEdit="1"/>
              </p:cNvSpPr>
              <p:nvPr/>
            </p:nvSpPr>
            <p:spPr>
              <a:xfrm>
                <a:off x="624969" y="1400827"/>
                <a:ext cx="7894062" cy="1443408"/>
              </a:xfrm>
              <a:prstGeom prst="rect">
                <a:avLst/>
              </a:prstGeom>
              <a:blipFill>
                <a:blip r:embed="rId3"/>
                <a:stretch>
                  <a:fillRect l="-155" r="-77" b="-2110"/>
                </a:stretch>
              </a:blipFill>
            </p:spPr>
            <p:txBody>
              <a:bodyPr/>
              <a:lstStyle/>
              <a:p>
                <a:r>
                  <a:rPr lang="zh-TW" altLang="en-US">
                    <a:noFill/>
                  </a:rPr>
                  <a:t> </a:t>
                </a:r>
              </a:p>
            </p:txBody>
          </p:sp>
        </mc:Fallback>
      </mc:AlternateContent>
      <p:pic>
        <p:nvPicPr>
          <p:cNvPr id="10" name="圖片 9">
            <a:extLst>
              <a:ext uri="{FF2B5EF4-FFF2-40B4-BE49-F238E27FC236}">
                <a16:creationId xmlns:a16="http://schemas.microsoft.com/office/drawing/2014/main" id="{8EA4AF1A-1C55-4A5E-8411-AA2E0BAB0B19}"/>
              </a:ext>
            </a:extLst>
          </p:cNvPr>
          <p:cNvPicPr>
            <a:picLocks noChangeAspect="1"/>
          </p:cNvPicPr>
          <p:nvPr/>
        </p:nvPicPr>
        <p:blipFill>
          <a:blip r:embed="rId4"/>
          <a:stretch>
            <a:fillRect/>
          </a:stretch>
        </p:blipFill>
        <p:spPr>
          <a:xfrm>
            <a:off x="1017004" y="2986934"/>
            <a:ext cx="1446786" cy="1618626"/>
          </a:xfrm>
          <a:prstGeom prst="rect">
            <a:avLst/>
          </a:prstGeom>
        </p:spPr>
      </p:pic>
      <p:pic>
        <p:nvPicPr>
          <p:cNvPr id="16" name="圖片 15">
            <a:extLst>
              <a:ext uri="{FF2B5EF4-FFF2-40B4-BE49-F238E27FC236}">
                <a16:creationId xmlns:a16="http://schemas.microsoft.com/office/drawing/2014/main" id="{F0A3C258-B166-4900-ABE3-30C6DE8994F9}"/>
              </a:ext>
            </a:extLst>
          </p:cNvPr>
          <p:cNvPicPr>
            <a:picLocks noChangeAspect="1"/>
          </p:cNvPicPr>
          <p:nvPr/>
        </p:nvPicPr>
        <p:blipFill>
          <a:blip r:embed="rId5"/>
          <a:stretch>
            <a:fillRect/>
          </a:stretch>
        </p:blipFill>
        <p:spPr>
          <a:xfrm>
            <a:off x="6135425" y="2955190"/>
            <a:ext cx="2123428" cy="1682114"/>
          </a:xfrm>
          <a:prstGeom prst="rect">
            <a:avLst/>
          </a:prstGeom>
        </p:spPr>
      </p:pic>
      <mc:AlternateContent xmlns:mc="http://schemas.openxmlformats.org/markup-compatibility/2006" xmlns:a14="http://schemas.microsoft.com/office/drawing/2010/main">
        <mc:Choice Requires="a14">
          <p:sp>
            <p:nvSpPr>
              <p:cNvPr id="17" name="文字方塊 16">
                <a:extLst>
                  <a:ext uri="{FF2B5EF4-FFF2-40B4-BE49-F238E27FC236}">
                    <a16:creationId xmlns:a16="http://schemas.microsoft.com/office/drawing/2014/main" id="{056320B1-31D5-4824-A21F-7EDAA850691C}"/>
                  </a:ext>
                </a:extLst>
              </p:cNvPr>
              <p:cNvSpPr txBox="1"/>
              <p:nvPr/>
            </p:nvSpPr>
            <p:spPr>
              <a:xfrm>
                <a:off x="2469596" y="3115289"/>
                <a:ext cx="1964671" cy="1354986"/>
              </a:xfrm>
              <a:prstGeom prst="rect">
                <a:avLst/>
              </a:prstGeom>
              <a:noFill/>
            </p:spPr>
            <p:txBody>
              <a:bodyPr wrap="square" rtlCol="0">
                <a:spAutoFit/>
              </a:bodyPr>
              <a:lstStyle/>
              <a:p>
                <a:r>
                  <a:rPr lang="zh-TW" altLang="en-US" sz="1200" b="1" dirty="0">
                    <a:latin typeface="Microsoft JhengHei" panose="020B0604030504040204" pitchFamily="34" charset="-120"/>
                    <a:ea typeface="Microsoft JhengHei" panose="020B0604030504040204" pitchFamily="34" charset="-120"/>
                    <a:cs typeface="+mn-ea"/>
                  </a:rPr>
                  <a:t>← </a:t>
                </a:r>
                <a:r>
                  <a:rPr lang="en-US" altLang="zh-TW" sz="1200" b="1" dirty="0" err="1">
                    <a:latin typeface="Microsoft JhengHei" panose="020B0604030504040204" pitchFamily="34" charset="-120"/>
                    <a:ea typeface="Microsoft JhengHei" panose="020B0604030504040204" pitchFamily="34" charset="-120"/>
                    <a:cs typeface="+mn-ea"/>
                  </a:rPr>
                  <a:t>Sythesis</a:t>
                </a:r>
                <a:r>
                  <a:rPr lang="en-US" altLang="zh-TW" sz="1200" b="1" dirty="0">
                    <a:latin typeface="Microsoft JhengHei" panose="020B0604030504040204" pitchFamily="34" charset="-120"/>
                    <a:ea typeface="Microsoft JhengHei" panose="020B0604030504040204" pitchFamily="34" charset="-120"/>
                    <a:cs typeface="+mn-ea"/>
                  </a:rPr>
                  <a:t> Data</a:t>
                </a:r>
              </a:p>
              <a:p>
                <a:pPr/>
                <a14:m>
                  <m:oMathPara xmlns:m="http://schemas.openxmlformats.org/officeDocument/2006/math">
                    <m:oMathParaPr>
                      <m:jc m:val="center"/>
                    </m:oMathParaPr>
                    <m:oMath xmlns:m="http://schemas.openxmlformats.org/officeDocument/2006/math">
                      <m:func>
                        <m:funcPr>
                          <m:ctrlPr>
                            <a:rPr lang="en-US" altLang="zh-TW" sz="1000" b="1" i="1" smtClean="0">
                              <a:latin typeface="Cambria Math" panose="02040503050406030204" pitchFamily="18" charset="0"/>
                              <a:ea typeface="Microsoft JhengHei" panose="020B0604030504040204" pitchFamily="34" charset="-120"/>
                              <a:cs typeface="+mn-ea"/>
                            </a:rPr>
                          </m:ctrlPr>
                        </m:funcPr>
                        <m:fName>
                          <m:limLow>
                            <m:limLowPr>
                              <m:ctrlPr>
                                <a:rPr lang="en-US" altLang="zh-TW" sz="1000" b="1" i="1" smtClean="0">
                                  <a:latin typeface="Cambria Math" panose="02040503050406030204" pitchFamily="18" charset="0"/>
                                  <a:ea typeface="Microsoft JhengHei" panose="020B0604030504040204" pitchFamily="34" charset="-120"/>
                                  <a:cs typeface="+mn-ea"/>
                                </a:rPr>
                              </m:ctrlPr>
                            </m:limLowPr>
                            <m:e>
                              <m:r>
                                <a:rPr lang="en-US" altLang="zh-TW" sz="1000" b="1" i="1" smtClean="0">
                                  <a:latin typeface="Cambria Math" panose="02040503050406030204" pitchFamily="18" charset="0"/>
                                  <a:ea typeface="Microsoft JhengHei" panose="020B0604030504040204" pitchFamily="34" charset="-120"/>
                                  <a:cs typeface="+mn-ea"/>
                                </a:rPr>
                                <m:t>𝒍𝒊𝒎</m:t>
                              </m:r>
                            </m:e>
                            <m:lim>
                              <m:r>
                                <a:rPr lang="en-US" altLang="zh-TW" sz="1000" b="1" i="1" smtClean="0">
                                  <a:latin typeface="Cambria Math" panose="02040503050406030204" pitchFamily="18" charset="0"/>
                                  <a:ea typeface="Microsoft JhengHei" panose="020B0604030504040204" pitchFamily="34" charset="-120"/>
                                  <a:cs typeface="+mn-ea"/>
                                </a:rPr>
                                <m:t>𝑲</m:t>
                              </m:r>
                              <m:r>
                                <a:rPr lang="en-US" altLang="zh-TW" sz="1000" b="1" i="1" smtClean="0">
                                  <a:latin typeface="Cambria Math" panose="02040503050406030204" pitchFamily="18" charset="0"/>
                                  <a:ea typeface="Microsoft JhengHei" panose="020B0604030504040204" pitchFamily="34" charset="-120"/>
                                  <a:cs typeface="+mn-ea"/>
                                </a:rPr>
                                <m:t>→</m:t>
                              </m:r>
                              <m:r>
                                <a:rPr lang="en-US" altLang="zh-TW" sz="1000" b="1" i="1" smtClean="0">
                                  <a:latin typeface="Cambria Math" panose="02040503050406030204" pitchFamily="18" charset="0"/>
                                  <a:ea typeface="Microsoft JhengHei" panose="020B0604030504040204" pitchFamily="34" charset="-120"/>
                                  <a:cs typeface="+mn-ea"/>
                                </a:rPr>
                                <m:t>𝟎</m:t>
                              </m:r>
                            </m:lim>
                          </m:limLow>
                        </m:fName>
                        <m:e>
                          <m:r>
                            <a:rPr lang="en-US" altLang="zh-TW" sz="1000" b="1" i="1" smtClean="0">
                              <a:latin typeface="Cambria Math" panose="02040503050406030204" pitchFamily="18" charset="0"/>
                              <a:ea typeface="Microsoft JhengHei" panose="020B0604030504040204" pitchFamily="34" charset="-120"/>
                              <a:cs typeface="+mn-ea"/>
                            </a:rPr>
                            <m:t>𝑶𝑽</m:t>
                          </m:r>
                          <m:r>
                            <a:rPr lang="en-US" altLang="zh-TW" sz="1000" b="1" i="1" smtClean="0">
                              <a:latin typeface="Cambria Math" panose="02040503050406030204" pitchFamily="18" charset="0"/>
                              <a:ea typeface="Microsoft JhengHei" panose="020B0604030504040204" pitchFamily="34" charset="-120"/>
                              <a:cs typeface="+mn-ea"/>
                            </a:rPr>
                            <m:t>=</m:t>
                          </m:r>
                          <m:sSub>
                            <m:sSubPr>
                              <m:ctrlPr>
                                <a:rPr lang="en-US" altLang="zh-TW" sz="1000" b="1" i="1" smtClean="0">
                                  <a:latin typeface="Cambria Math" panose="02040503050406030204" pitchFamily="18" charset="0"/>
                                  <a:ea typeface="Microsoft JhengHei" panose="020B0604030504040204" pitchFamily="34" charset="-120"/>
                                  <a:cs typeface="+mn-ea"/>
                                </a:rPr>
                              </m:ctrlPr>
                            </m:sSubPr>
                            <m:e>
                              <m:r>
                                <a:rPr lang="en-US" altLang="zh-TW" sz="1000" b="1" i="1" smtClean="0">
                                  <a:latin typeface="Cambria Math" panose="02040503050406030204" pitchFamily="18" charset="0"/>
                                  <a:ea typeface="Microsoft JhengHei" panose="020B0604030504040204" pitchFamily="34" charset="-120"/>
                                  <a:cs typeface="+mn-ea"/>
                                </a:rPr>
                                <m:t>𝑺</m:t>
                              </m:r>
                            </m:e>
                            <m:sub>
                              <m:r>
                                <a:rPr lang="en-US" altLang="zh-TW" sz="1000" b="1" i="1" smtClean="0">
                                  <a:latin typeface="Cambria Math" panose="02040503050406030204" pitchFamily="18" charset="0"/>
                                  <a:ea typeface="Microsoft JhengHei" panose="020B0604030504040204" pitchFamily="34" charset="-120"/>
                                  <a:cs typeface="+mn-ea"/>
                                </a:rPr>
                                <m:t>𝒕</m:t>
                              </m:r>
                            </m:sub>
                          </m:sSub>
                        </m:e>
                      </m:func>
                      <m:r>
                        <a:rPr lang="en-US" altLang="zh-TW" sz="1000" b="1" i="1" smtClean="0">
                          <a:latin typeface="Cambria Math" panose="02040503050406030204" pitchFamily="18" charset="0"/>
                          <a:ea typeface="Microsoft JhengHei" panose="020B0604030504040204" pitchFamily="34" charset="-120"/>
                          <a:cs typeface="+mn-ea"/>
                        </a:rPr>
                        <m:t>, </m:t>
                      </m:r>
                      <m:func>
                        <m:funcPr>
                          <m:ctrlPr>
                            <a:rPr lang="en-US" altLang="zh-TW" sz="1000" b="1" i="1">
                              <a:latin typeface="Cambria Math" panose="02040503050406030204" pitchFamily="18" charset="0"/>
                              <a:ea typeface="Microsoft JhengHei" panose="020B0604030504040204" pitchFamily="34" charset="-120"/>
                              <a:cs typeface="+mn-ea"/>
                            </a:rPr>
                          </m:ctrlPr>
                        </m:funcPr>
                        <m:fName>
                          <m:limLow>
                            <m:limLowPr>
                              <m:ctrlPr>
                                <a:rPr lang="en-US" altLang="zh-TW" sz="1000" b="1" i="1">
                                  <a:latin typeface="Cambria Math" panose="02040503050406030204" pitchFamily="18" charset="0"/>
                                  <a:ea typeface="Microsoft JhengHei" panose="020B0604030504040204" pitchFamily="34" charset="-120"/>
                                  <a:cs typeface="+mn-ea"/>
                                </a:rPr>
                              </m:ctrlPr>
                            </m:limLowPr>
                            <m:e>
                              <m:r>
                                <a:rPr lang="en-US" altLang="zh-TW" sz="1000" b="1" i="1">
                                  <a:latin typeface="Cambria Math" panose="02040503050406030204" pitchFamily="18" charset="0"/>
                                  <a:ea typeface="Microsoft JhengHei" panose="020B0604030504040204" pitchFamily="34" charset="-120"/>
                                  <a:cs typeface="+mn-ea"/>
                                </a:rPr>
                                <m:t>𝒍𝒊𝒎</m:t>
                              </m:r>
                            </m:e>
                            <m:lim>
                              <m:r>
                                <a:rPr lang="en-US" altLang="zh-TW" sz="1000" b="1" i="1" smtClean="0">
                                  <a:latin typeface="Cambria Math" panose="02040503050406030204" pitchFamily="18" charset="0"/>
                                  <a:ea typeface="Microsoft JhengHei" panose="020B0604030504040204" pitchFamily="34" charset="-120"/>
                                  <a:cs typeface="+mn-ea"/>
                                </a:rPr>
                                <m:t>𝝉</m:t>
                              </m:r>
                              <m:r>
                                <a:rPr lang="en-US" altLang="zh-TW" sz="1000" b="1" i="1">
                                  <a:latin typeface="Cambria Math" panose="02040503050406030204" pitchFamily="18" charset="0"/>
                                  <a:ea typeface="Microsoft JhengHei" panose="020B0604030504040204" pitchFamily="34" charset="-120"/>
                                  <a:cs typeface="+mn-ea"/>
                                </a:rPr>
                                <m:t>→</m:t>
                              </m:r>
                              <m:r>
                                <a:rPr lang="en-US" altLang="zh-TW" sz="1000" b="1" i="1">
                                  <a:latin typeface="Cambria Math" panose="02040503050406030204" pitchFamily="18" charset="0"/>
                                  <a:ea typeface="Microsoft JhengHei" panose="020B0604030504040204" pitchFamily="34" charset="-120"/>
                                  <a:cs typeface="+mn-ea"/>
                                </a:rPr>
                                <m:t>𝟎</m:t>
                              </m:r>
                            </m:lim>
                          </m:limLow>
                        </m:fName>
                        <m:e>
                          <m:r>
                            <a:rPr lang="en-US" altLang="zh-TW" sz="1000" b="1" i="1">
                              <a:latin typeface="Cambria Math" panose="02040503050406030204" pitchFamily="18" charset="0"/>
                              <a:ea typeface="Microsoft JhengHei" panose="020B0604030504040204" pitchFamily="34" charset="-120"/>
                              <a:cs typeface="+mn-ea"/>
                            </a:rPr>
                            <m:t>𝑶𝑽</m:t>
                          </m:r>
                          <m:r>
                            <a:rPr lang="en-US" altLang="zh-TW" sz="1000" b="1" i="1">
                              <a:latin typeface="Cambria Math" panose="02040503050406030204" pitchFamily="18" charset="0"/>
                              <a:ea typeface="Microsoft JhengHei" panose="020B0604030504040204" pitchFamily="34" charset="-120"/>
                              <a:cs typeface="+mn-ea"/>
                            </a:rPr>
                            <m:t>=</m:t>
                          </m:r>
                          <m:sSub>
                            <m:sSubPr>
                              <m:ctrlPr>
                                <a:rPr lang="en-US" altLang="zh-TW" sz="1000" b="1" i="1">
                                  <a:latin typeface="Cambria Math" panose="02040503050406030204" pitchFamily="18" charset="0"/>
                                  <a:ea typeface="Microsoft JhengHei" panose="020B0604030504040204" pitchFamily="34" charset="-120"/>
                                  <a:cs typeface="+mn-ea"/>
                                </a:rPr>
                              </m:ctrlPr>
                            </m:sSubPr>
                            <m:e>
                              <m:r>
                                <a:rPr lang="en-US" altLang="zh-TW" sz="1000" b="1" i="1">
                                  <a:latin typeface="Cambria Math" panose="02040503050406030204" pitchFamily="18" charset="0"/>
                                  <a:ea typeface="Microsoft JhengHei" panose="020B0604030504040204" pitchFamily="34" charset="-120"/>
                                  <a:cs typeface="+mn-ea"/>
                                </a:rPr>
                                <m:t>𝑺</m:t>
                              </m:r>
                            </m:e>
                            <m:sub>
                              <m:r>
                                <a:rPr lang="en-US" altLang="zh-TW" sz="1000" b="1" i="1">
                                  <a:latin typeface="Cambria Math" panose="02040503050406030204" pitchFamily="18" charset="0"/>
                                  <a:ea typeface="Microsoft JhengHei" panose="020B0604030504040204" pitchFamily="34" charset="-120"/>
                                  <a:cs typeface="+mn-ea"/>
                                </a:rPr>
                                <m:t>𝒕</m:t>
                              </m:r>
                            </m:sub>
                          </m:sSub>
                          <m:r>
                            <a:rPr lang="en-US" altLang="zh-TW" sz="1000" b="1" i="1" smtClean="0">
                              <a:latin typeface="Cambria Math" panose="02040503050406030204" pitchFamily="18" charset="0"/>
                              <a:ea typeface="Microsoft JhengHei" panose="020B0604030504040204" pitchFamily="34" charset="-120"/>
                              <a:cs typeface="+mn-ea"/>
                            </a:rPr>
                            <m:t>−</m:t>
                          </m:r>
                          <m:r>
                            <a:rPr lang="en-US" altLang="zh-TW" sz="1000" b="1" i="1" smtClean="0">
                              <a:latin typeface="Cambria Math" panose="02040503050406030204" pitchFamily="18" charset="0"/>
                              <a:ea typeface="Microsoft JhengHei" panose="020B0604030504040204" pitchFamily="34" charset="-120"/>
                              <a:cs typeface="+mn-ea"/>
                            </a:rPr>
                            <m:t>𝑲</m:t>
                          </m:r>
                        </m:e>
                      </m:func>
                    </m:oMath>
                  </m:oMathPara>
                </a14:m>
                <a:endParaRPr lang="en-US" altLang="zh-TW" sz="1000" b="1" i="1" dirty="0">
                  <a:latin typeface="Microsoft JhengHei" panose="020B0604030504040204" pitchFamily="34" charset="-120"/>
                  <a:ea typeface="Microsoft JhengHei" panose="020B0604030504040204" pitchFamily="34" charset="-120"/>
                  <a:cs typeface="+mn-ea"/>
                </a:endParaRPr>
              </a:p>
              <a:p>
                <a:pPr algn="r"/>
                <a:endParaRPr lang="en-US" altLang="zh-TW" sz="1400" b="1" dirty="0">
                  <a:latin typeface="Microsoft JhengHei" panose="020B0604030504040204" pitchFamily="34" charset="-120"/>
                  <a:ea typeface="Microsoft JhengHei" panose="020B0604030504040204" pitchFamily="34" charset="-120"/>
                  <a:cs typeface="+mn-ea"/>
                </a:endParaRPr>
              </a:p>
              <a:p>
                <a:pPr algn="r"/>
                <a:r>
                  <a:rPr lang="en-US" altLang="zh-TW" sz="1200" b="1" dirty="0">
                    <a:latin typeface="Microsoft JhengHei" panose="020B0604030504040204" pitchFamily="34" charset="-120"/>
                    <a:ea typeface="Microsoft JhengHei" panose="020B0604030504040204" pitchFamily="34" charset="-120"/>
                    <a:cs typeface="+mn-ea"/>
                  </a:rPr>
                  <a:t>Supplement Data</a:t>
                </a:r>
                <a:r>
                  <a:rPr lang="zh-TW" altLang="en-US" sz="1200" b="1" dirty="0">
                    <a:latin typeface="Microsoft JhengHei" panose="020B0604030504040204" pitchFamily="34" charset="-120"/>
                    <a:ea typeface="Microsoft JhengHei" panose="020B0604030504040204" pitchFamily="34" charset="-120"/>
                    <a:cs typeface="+mn-ea"/>
                  </a:rPr>
                  <a:t> →</a:t>
                </a:r>
                <a:endParaRPr lang="en-US" altLang="zh-TW" sz="1200" b="1" dirty="0">
                  <a:latin typeface="Microsoft JhengHei" panose="020B0604030504040204" pitchFamily="34" charset="-120"/>
                  <a:ea typeface="Microsoft JhengHei" panose="020B0604030504040204" pitchFamily="34" charset="-120"/>
                  <a:cs typeface="+mn-ea"/>
                </a:endParaRPr>
              </a:p>
              <a:p>
                <a:pPr algn="r"/>
                <a14:m>
                  <m:oMathPara xmlns:m="http://schemas.openxmlformats.org/officeDocument/2006/math">
                    <m:oMathParaPr>
                      <m:jc m:val="center"/>
                    </m:oMathParaPr>
                    <m:oMath xmlns:m="http://schemas.openxmlformats.org/officeDocument/2006/math">
                      <m:func>
                        <m:funcPr>
                          <m:ctrlPr>
                            <a:rPr lang="en-US" altLang="zh-TW" sz="700" b="1" i="1" smtClean="0">
                              <a:latin typeface="Cambria Math" panose="02040503050406030204" pitchFamily="18" charset="0"/>
                              <a:ea typeface="Microsoft JhengHei" panose="020B0604030504040204" pitchFamily="34" charset="-120"/>
                              <a:cs typeface="+mn-ea"/>
                            </a:rPr>
                          </m:ctrlPr>
                        </m:funcPr>
                        <m:fName>
                          <m:limLow>
                            <m:limLowPr>
                              <m:ctrlPr>
                                <a:rPr lang="en-US" altLang="zh-TW" sz="700" b="1" i="1" smtClean="0">
                                  <a:latin typeface="Cambria Math" panose="02040503050406030204" pitchFamily="18" charset="0"/>
                                  <a:ea typeface="Microsoft JhengHei" panose="020B0604030504040204" pitchFamily="34" charset="-120"/>
                                  <a:cs typeface="+mn-ea"/>
                                </a:rPr>
                              </m:ctrlPr>
                            </m:limLowPr>
                            <m:e>
                              <m:r>
                                <a:rPr lang="en-US" altLang="zh-TW" sz="700" b="1" i="1" smtClean="0">
                                  <a:latin typeface="Cambria Math" panose="02040503050406030204" pitchFamily="18" charset="0"/>
                                  <a:ea typeface="Microsoft JhengHei" panose="020B0604030504040204" pitchFamily="34" charset="-120"/>
                                  <a:cs typeface="+mn-ea"/>
                                </a:rPr>
                                <m:t>𝒍𝒊𝒎</m:t>
                              </m:r>
                            </m:e>
                            <m:lim>
                              <m:r>
                                <a:rPr lang="en-US" altLang="zh-TW" sz="700" b="1" i="1" smtClean="0">
                                  <a:latin typeface="Cambria Math" panose="02040503050406030204" pitchFamily="18" charset="0"/>
                                  <a:ea typeface="Microsoft JhengHei" panose="020B0604030504040204" pitchFamily="34" charset="-120"/>
                                  <a:cs typeface="+mn-ea"/>
                                </a:rPr>
                                <m:t>𝑲</m:t>
                              </m:r>
                              <m:r>
                                <a:rPr lang="en-US" altLang="zh-TW" sz="700" b="1" i="1" smtClean="0">
                                  <a:latin typeface="Cambria Math" panose="02040503050406030204" pitchFamily="18" charset="0"/>
                                  <a:ea typeface="Microsoft JhengHei" panose="020B0604030504040204" pitchFamily="34" charset="-120"/>
                                  <a:cs typeface="+mn-ea"/>
                                </a:rPr>
                                <m:t>→</m:t>
                              </m:r>
                              <m:sSubSup>
                                <m:sSubSupPr>
                                  <m:ctrlPr>
                                    <a:rPr lang="en-US" altLang="zh-TW" sz="700" b="1" i="1" smtClean="0">
                                      <a:latin typeface="Cambria Math" panose="02040503050406030204" pitchFamily="18" charset="0"/>
                                      <a:ea typeface="Microsoft JhengHei" panose="020B0604030504040204" pitchFamily="34" charset="-120"/>
                                      <a:cs typeface="+mn-ea"/>
                                    </a:rPr>
                                  </m:ctrlPr>
                                </m:sSubSupPr>
                                <m:e>
                                  <m:r>
                                    <a:rPr lang="en-US" altLang="zh-TW" sz="700" b="1" i="1" smtClean="0">
                                      <a:latin typeface="Cambria Math" panose="02040503050406030204" pitchFamily="18" charset="0"/>
                                      <a:ea typeface="Microsoft JhengHei" panose="020B0604030504040204" pitchFamily="34" charset="-120"/>
                                      <a:cs typeface="+mn-ea"/>
                                    </a:rPr>
                                    <m:t>𝑺</m:t>
                                  </m:r>
                                </m:e>
                                <m:sub>
                                  <m:r>
                                    <a:rPr lang="en-US" altLang="zh-TW" sz="700" b="1" i="1" smtClean="0">
                                      <a:latin typeface="Cambria Math" panose="02040503050406030204" pitchFamily="18" charset="0"/>
                                      <a:ea typeface="Microsoft JhengHei" panose="020B0604030504040204" pitchFamily="34" charset="-120"/>
                                      <a:cs typeface="+mn-ea"/>
                                    </a:rPr>
                                    <m:t>𝒕</m:t>
                                  </m:r>
                                </m:sub>
                                <m:sup>
                                  <m:r>
                                    <a:rPr lang="en-US" altLang="zh-TW" sz="700" b="1" i="1" smtClean="0">
                                      <a:latin typeface="Cambria Math" panose="02040503050406030204" pitchFamily="18" charset="0"/>
                                      <a:ea typeface="Microsoft JhengHei" panose="020B0604030504040204" pitchFamily="34" charset="-120"/>
                                      <a:cs typeface="+mn-ea"/>
                                    </a:rPr>
                                    <m:t>−</m:t>
                                  </m:r>
                                </m:sup>
                              </m:sSubSup>
                            </m:lim>
                          </m:limLow>
                        </m:fName>
                        <m:e>
                          <m:f>
                            <m:fPr>
                              <m:ctrlPr>
                                <a:rPr lang="en-US" altLang="zh-TW" sz="700" b="1" i="1" smtClean="0">
                                  <a:latin typeface="Cambria Math" panose="02040503050406030204" pitchFamily="18" charset="0"/>
                                  <a:ea typeface="Microsoft JhengHei" panose="020B0604030504040204" pitchFamily="34" charset="-120"/>
                                  <a:cs typeface="+mn-ea"/>
                                </a:rPr>
                              </m:ctrlPr>
                            </m:fPr>
                            <m:num>
                              <m:r>
                                <a:rPr lang="zh-TW" altLang="en-US" sz="700" b="1" i="1" smtClean="0">
                                  <a:latin typeface="Cambria Math" panose="02040503050406030204" pitchFamily="18" charset="0"/>
                                  <a:ea typeface="Microsoft JhengHei" panose="020B0604030504040204" pitchFamily="34" charset="-120"/>
                                  <a:cs typeface="+mn-ea"/>
                                </a:rPr>
                                <m:t>𝝏</m:t>
                              </m:r>
                              <m:r>
                                <a:rPr lang="en-US" altLang="zh-TW" sz="700" b="1" i="1" smtClean="0">
                                  <a:latin typeface="Cambria Math" panose="02040503050406030204" pitchFamily="18" charset="0"/>
                                  <a:ea typeface="Microsoft JhengHei" panose="020B0604030504040204" pitchFamily="34" charset="-120"/>
                                  <a:cs typeface="+mn-ea"/>
                                </a:rPr>
                                <m:t>𝑻𝑽</m:t>
                              </m:r>
                            </m:num>
                            <m:den>
                              <m:r>
                                <a:rPr lang="en-US" altLang="zh-TW" sz="700" b="1" i="1" smtClean="0">
                                  <a:latin typeface="Cambria Math" panose="02040503050406030204" pitchFamily="18" charset="0"/>
                                  <a:ea typeface="Microsoft JhengHei" panose="020B0604030504040204" pitchFamily="34" charset="-120"/>
                                  <a:cs typeface="+mn-ea"/>
                                </a:rPr>
                                <m:t>𝝏</m:t>
                              </m:r>
                              <m:r>
                                <a:rPr lang="en-US" altLang="zh-TW" sz="700" b="1" i="1" smtClean="0">
                                  <a:latin typeface="Cambria Math" panose="02040503050406030204" pitchFamily="18" charset="0"/>
                                  <a:ea typeface="Microsoft JhengHei" panose="020B0604030504040204" pitchFamily="34" charset="-120"/>
                                  <a:cs typeface="+mn-ea"/>
                                </a:rPr>
                                <m:t>𝑲</m:t>
                              </m:r>
                            </m:den>
                          </m:f>
                          <m:r>
                            <a:rPr lang="en-US" altLang="zh-TW" sz="700" b="1" i="1" smtClean="0">
                              <a:latin typeface="Cambria Math" panose="02040503050406030204" pitchFamily="18" charset="0"/>
                              <a:ea typeface="Microsoft JhengHei" panose="020B0604030504040204" pitchFamily="34" charset="-120"/>
                              <a:cs typeface="+mn-ea"/>
                            </a:rPr>
                            <m:t>=</m:t>
                          </m:r>
                          <m:f>
                            <m:fPr>
                              <m:ctrlPr>
                                <a:rPr lang="en-US" altLang="zh-TW" sz="700" b="1" i="1" smtClean="0">
                                  <a:latin typeface="Cambria Math" panose="02040503050406030204" pitchFamily="18" charset="0"/>
                                  <a:ea typeface="Microsoft JhengHei" panose="020B0604030504040204" pitchFamily="34" charset="-120"/>
                                  <a:cs typeface="+mn-ea"/>
                                </a:rPr>
                              </m:ctrlPr>
                            </m:fPr>
                            <m:num>
                              <m:r>
                                <a:rPr lang="en-US" altLang="zh-TW" sz="700" b="1" i="1" smtClean="0">
                                  <a:latin typeface="Cambria Math" panose="02040503050406030204" pitchFamily="18" charset="0"/>
                                  <a:ea typeface="Microsoft JhengHei" panose="020B0604030504040204" pitchFamily="34" charset="-120"/>
                                  <a:cs typeface="+mn-ea"/>
                                </a:rPr>
                                <m:t>𝝏</m:t>
                              </m:r>
                              <m:r>
                                <a:rPr lang="en-US" altLang="zh-TW" sz="700" b="1" i="1" smtClean="0">
                                  <a:latin typeface="Cambria Math" panose="02040503050406030204" pitchFamily="18" charset="0"/>
                                  <a:ea typeface="Microsoft JhengHei" panose="020B0604030504040204" pitchFamily="34" charset="-120"/>
                                  <a:cs typeface="+mn-ea"/>
                                </a:rPr>
                                <m:t>𝑶𝑽</m:t>
                              </m:r>
                            </m:num>
                            <m:den>
                              <m:r>
                                <a:rPr lang="en-US" altLang="zh-TW" sz="700" b="1" i="1" smtClean="0">
                                  <a:latin typeface="Cambria Math" panose="02040503050406030204" pitchFamily="18" charset="0"/>
                                  <a:ea typeface="Microsoft JhengHei" panose="020B0604030504040204" pitchFamily="34" charset="-120"/>
                                  <a:cs typeface="+mn-ea"/>
                                </a:rPr>
                                <m:t>𝝏</m:t>
                              </m:r>
                              <m:r>
                                <a:rPr lang="en-US" altLang="zh-TW" sz="700" b="1" i="1" smtClean="0">
                                  <a:latin typeface="Cambria Math" panose="02040503050406030204" pitchFamily="18" charset="0"/>
                                  <a:ea typeface="Microsoft JhengHei" panose="020B0604030504040204" pitchFamily="34" charset="-120"/>
                                  <a:cs typeface="+mn-ea"/>
                                </a:rPr>
                                <m:t>𝑲</m:t>
                              </m:r>
                            </m:den>
                          </m:f>
                          <m:r>
                            <a:rPr lang="en-US" altLang="zh-TW" sz="700" b="1" i="1" smtClean="0">
                              <a:latin typeface="Cambria Math" panose="02040503050406030204" pitchFamily="18" charset="0"/>
                              <a:ea typeface="Microsoft JhengHei" panose="020B0604030504040204" pitchFamily="34" charset="-120"/>
                              <a:cs typeface="+mn-ea"/>
                            </a:rPr>
                            <m:t>−</m:t>
                          </m:r>
                          <m:r>
                            <a:rPr lang="en-US" altLang="zh-TW" sz="700" b="1" i="1" smtClean="0">
                              <a:latin typeface="Cambria Math" panose="02040503050406030204" pitchFamily="18" charset="0"/>
                              <a:ea typeface="Microsoft JhengHei" panose="020B0604030504040204" pitchFamily="34" charset="-120"/>
                              <a:cs typeface="+mn-ea"/>
                            </a:rPr>
                            <m:t>𝟏</m:t>
                          </m:r>
                        </m:e>
                      </m:func>
                      <m:r>
                        <a:rPr lang="en-US" altLang="zh-TW" sz="700" b="1" i="1" smtClean="0">
                          <a:latin typeface="Cambria Math" panose="02040503050406030204" pitchFamily="18" charset="0"/>
                          <a:ea typeface="Microsoft JhengHei" panose="020B0604030504040204" pitchFamily="34" charset="-120"/>
                          <a:cs typeface="+mn-ea"/>
                        </a:rPr>
                        <m:t>⇒</m:t>
                      </m:r>
                      <m:r>
                        <a:rPr lang="en-US" altLang="zh-TW" sz="700" b="1" i="1" smtClean="0">
                          <a:latin typeface="Cambria Math" panose="02040503050406030204" pitchFamily="18" charset="0"/>
                          <a:ea typeface="Microsoft JhengHei" panose="020B0604030504040204" pitchFamily="34" charset="-120"/>
                          <a:cs typeface="+mn-ea"/>
                        </a:rPr>
                        <m:t>𝑻𝑽</m:t>
                      </m:r>
                      <m:r>
                        <a:rPr lang="en-US" altLang="zh-TW" sz="700" b="1" i="1" smtClean="0">
                          <a:latin typeface="Cambria Math" panose="02040503050406030204" pitchFamily="18" charset="0"/>
                          <a:ea typeface="Microsoft JhengHei" panose="020B0604030504040204" pitchFamily="34" charset="-120"/>
                          <a:cs typeface="+mn-ea"/>
                        </a:rPr>
                        <m:t>=</m:t>
                      </m:r>
                      <m:r>
                        <a:rPr lang="en-US" altLang="zh-TW" sz="700" b="1" i="1" smtClean="0">
                          <a:latin typeface="Cambria Math" panose="02040503050406030204" pitchFamily="18" charset="0"/>
                          <a:ea typeface="Microsoft JhengHei" panose="020B0604030504040204" pitchFamily="34" charset="-120"/>
                          <a:cs typeface="+mn-ea"/>
                        </a:rPr>
                        <m:t>𝑶𝑽</m:t>
                      </m:r>
                      <m:r>
                        <a:rPr lang="en-US" altLang="zh-TW" sz="700" b="1" i="1" smtClean="0">
                          <a:latin typeface="Cambria Math" panose="02040503050406030204" pitchFamily="18" charset="0"/>
                          <a:ea typeface="Microsoft JhengHei" panose="020B0604030504040204" pitchFamily="34" charset="-120"/>
                          <a:cs typeface="+mn-ea"/>
                        </a:rPr>
                        <m:t>−</m:t>
                      </m:r>
                      <m:d>
                        <m:dPr>
                          <m:ctrlPr>
                            <a:rPr lang="en-US" altLang="zh-TW" sz="700" b="1" i="1" smtClean="0">
                              <a:latin typeface="Cambria Math" panose="02040503050406030204" pitchFamily="18" charset="0"/>
                              <a:ea typeface="Microsoft JhengHei" panose="020B0604030504040204" pitchFamily="34" charset="-120"/>
                              <a:cs typeface="+mn-ea"/>
                            </a:rPr>
                          </m:ctrlPr>
                        </m:dPr>
                        <m:e>
                          <m:sSub>
                            <m:sSubPr>
                              <m:ctrlPr>
                                <a:rPr lang="en-US" altLang="zh-TW" sz="700" b="1" i="1" smtClean="0">
                                  <a:latin typeface="Cambria Math" panose="02040503050406030204" pitchFamily="18" charset="0"/>
                                  <a:ea typeface="Microsoft JhengHei" panose="020B0604030504040204" pitchFamily="34" charset="-120"/>
                                  <a:cs typeface="+mn-ea"/>
                                </a:rPr>
                              </m:ctrlPr>
                            </m:sSubPr>
                            <m:e>
                              <m:r>
                                <a:rPr lang="en-US" altLang="zh-TW" sz="700" b="1" i="1" smtClean="0">
                                  <a:latin typeface="Cambria Math" panose="02040503050406030204" pitchFamily="18" charset="0"/>
                                  <a:ea typeface="Microsoft JhengHei" panose="020B0604030504040204" pitchFamily="34" charset="-120"/>
                                  <a:cs typeface="+mn-ea"/>
                                </a:rPr>
                                <m:t>𝑺</m:t>
                              </m:r>
                            </m:e>
                            <m:sub>
                              <m:r>
                                <a:rPr lang="en-US" altLang="zh-TW" sz="700" b="1" i="1" smtClean="0">
                                  <a:latin typeface="Cambria Math" panose="02040503050406030204" pitchFamily="18" charset="0"/>
                                  <a:ea typeface="Microsoft JhengHei" panose="020B0604030504040204" pitchFamily="34" charset="-120"/>
                                  <a:cs typeface="+mn-ea"/>
                                </a:rPr>
                                <m:t>𝒕</m:t>
                              </m:r>
                            </m:sub>
                          </m:sSub>
                          <m:r>
                            <a:rPr lang="en-US" altLang="zh-TW" sz="700" b="1" i="1" smtClean="0">
                              <a:latin typeface="Cambria Math" panose="02040503050406030204" pitchFamily="18" charset="0"/>
                              <a:ea typeface="Microsoft JhengHei" panose="020B0604030504040204" pitchFamily="34" charset="-120"/>
                              <a:cs typeface="+mn-ea"/>
                            </a:rPr>
                            <m:t>−</m:t>
                          </m:r>
                          <m:r>
                            <a:rPr lang="en-US" altLang="zh-TW" sz="700" b="1" i="1" smtClean="0">
                              <a:latin typeface="Cambria Math" panose="02040503050406030204" pitchFamily="18" charset="0"/>
                              <a:ea typeface="Microsoft JhengHei" panose="020B0604030504040204" pitchFamily="34" charset="-120"/>
                              <a:cs typeface="+mn-ea"/>
                            </a:rPr>
                            <m:t>𝑲</m:t>
                          </m:r>
                        </m:e>
                      </m:d>
                    </m:oMath>
                  </m:oMathPara>
                </a14:m>
                <a:endParaRPr lang="en-US" altLang="zh-TW" sz="700" b="1" i="1" dirty="0">
                  <a:latin typeface="Microsoft JhengHei" panose="020B0604030504040204" pitchFamily="34" charset="-120"/>
                  <a:ea typeface="Microsoft JhengHei" panose="020B0604030504040204" pitchFamily="34" charset="-120"/>
                  <a:cs typeface="+mn-ea"/>
                </a:endParaRPr>
              </a:p>
              <a:p>
                <a:pPr algn="ctr"/>
                <a14:m>
                  <m:oMathPara xmlns:m="http://schemas.openxmlformats.org/officeDocument/2006/math">
                    <m:oMathParaPr>
                      <m:jc m:val="center"/>
                    </m:oMathParaPr>
                    <m:oMath xmlns:m="http://schemas.openxmlformats.org/officeDocument/2006/math">
                      <m:func>
                        <m:funcPr>
                          <m:ctrlPr>
                            <a:rPr lang="en-US" altLang="zh-TW" sz="800" b="1" i="1">
                              <a:latin typeface="Cambria Math" panose="02040503050406030204" pitchFamily="18" charset="0"/>
                              <a:ea typeface="Microsoft JhengHei" panose="020B0604030504040204" pitchFamily="34" charset="-120"/>
                              <a:cs typeface="+mn-ea"/>
                            </a:rPr>
                          </m:ctrlPr>
                        </m:funcPr>
                        <m:fName>
                          <m:limLow>
                            <m:limLowPr>
                              <m:ctrlPr>
                                <a:rPr lang="en-US" altLang="zh-TW" sz="800" b="1" i="1">
                                  <a:latin typeface="Cambria Math" panose="02040503050406030204" pitchFamily="18" charset="0"/>
                                  <a:ea typeface="Microsoft JhengHei" panose="020B0604030504040204" pitchFamily="34" charset="-120"/>
                                  <a:cs typeface="+mn-ea"/>
                                </a:rPr>
                              </m:ctrlPr>
                            </m:limLowPr>
                            <m:e>
                              <m:r>
                                <a:rPr lang="en-US" altLang="zh-TW" sz="800" b="1" i="1">
                                  <a:latin typeface="Cambria Math" panose="02040503050406030204" pitchFamily="18" charset="0"/>
                                  <a:ea typeface="Microsoft JhengHei" panose="020B0604030504040204" pitchFamily="34" charset="-120"/>
                                  <a:cs typeface="+mn-ea"/>
                                </a:rPr>
                                <m:t>𝒍𝒊𝒎</m:t>
                              </m:r>
                            </m:e>
                            <m:lim>
                              <m:r>
                                <a:rPr lang="en-US" altLang="zh-TW" sz="800" b="1" i="1">
                                  <a:latin typeface="Cambria Math" panose="02040503050406030204" pitchFamily="18" charset="0"/>
                                  <a:ea typeface="Microsoft JhengHei" panose="020B0604030504040204" pitchFamily="34" charset="-120"/>
                                  <a:cs typeface="+mn-ea"/>
                                </a:rPr>
                                <m:t>𝑲</m:t>
                              </m:r>
                              <m:r>
                                <a:rPr lang="en-US" altLang="zh-TW" sz="800" b="1" i="1">
                                  <a:latin typeface="Cambria Math" panose="02040503050406030204" pitchFamily="18" charset="0"/>
                                  <a:ea typeface="Microsoft JhengHei" panose="020B0604030504040204" pitchFamily="34" charset="-120"/>
                                  <a:cs typeface="+mn-ea"/>
                                </a:rPr>
                                <m:t>→</m:t>
                              </m:r>
                              <m:sSubSup>
                                <m:sSubSupPr>
                                  <m:ctrlPr>
                                    <a:rPr lang="en-US" altLang="zh-TW" sz="800" b="1" i="1">
                                      <a:latin typeface="Cambria Math" panose="02040503050406030204" pitchFamily="18" charset="0"/>
                                      <a:ea typeface="Microsoft JhengHei" panose="020B0604030504040204" pitchFamily="34" charset="-120"/>
                                      <a:cs typeface="+mn-ea"/>
                                    </a:rPr>
                                  </m:ctrlPr>
                                </m:sSubSupPr>
                                <m:e>
                                  <m:r>
                                    <a:rPr lang="en-US" altLang="zh-TW" sz="800" b="1" i="1">
                                      <a:latin typeface="Cambria Math" panose="02040503050406030204" pitchFamily="18" charset="0"/>
                                      <a:ea typeface="Microsoft JhengHei" panose="020B0604030504040204" pitchFamily="34" charset="-120"/>
                                      <a:cs typeface="+mn-ea"/>
                                    </a:rPr>
                                    <m:t>𝑺</m:t>
                                  </m:r>
                                </m:e>
                                <m:sub>
                                  <m:r>
                                    <a:rPr lang="en-US" altLang="zh-TW" sz="800" b="1" i="1">
                                      <a:latin typeface="Cambria Math" panose="02040503050406030204" pitchFamily="18" charset="0"/>
                                      <a:ea typeface="Microsoft JhengHei" panose="020B0604030504040204" pitchFamily="34" charset="-120"/>
                                      <a:cs typeface="+mn-ea"/>
                                    </a:rPr>
                                    <m:t>𝒕</m:t>
                                  </m:r>
                                </m:sub>
                                <m:sup>
                                  <m:r>
                                    <a:rPr lang="en-US" altLang="zh-TW" sz="800" b="1" i="1" smtClean="0">
                                      <a:latin typeface="Cambria Math" panose="02040503050406030204" pitchFamily="18" charset="0"/>
                                      <a:ea typeface="Microsoft JhengHei" panose="020B0604030504040204" pitchFamily="34" charset="-120"/>
                                      <a:cs typeface="+mn-ea"/>
                                    </a:rPr>
                                    <m:t>+</m:t>
                                  </m:r>
                                </m:sup>
                              </m:sSubSup>
                            </m:lim>
                          </m:limLow>
                        </m:fName>
                        <m:e>
                          <m:f>
                            <m:fPr>
                              <m:ctrlPr>
                                <a:rPr lang="en-US" altLang="zh-TW" sz="800" b="1" i="1">
                                  <a:latin typeface="Cambria Math" panose="02040503050406030204" pitchFamily="18" charset="0"/>
                                  <a:ea typeface="Microsoft JhengHei" panose="020B0604030504040204" pitchFamily="34" charset="-120"/>
                                  <a:cs typeface="+mn-ea"/>
                                </a:rPr>
                              </m:ctrlPr>
                            </m:fPr>
                            <m:num>
                              <m:r>
                                <a:rPr lang="zh-TW" altLang="en-US" sz="800" b="1" i="1">
                                  <a:latin typeface="Cambria Math" panose="02040503050406030204" pitchFamily="18" charset="0"/>
                                  <a:ea typeface="Microsoft JhengHei" panose="020B0604030504040204" pitchFamily="34" charset="-120"/>
                                  <a:cs typeface="+mn-ea"/>
                                </a:rPr>
                                <m:t>𝝏</m:t>
                              </m:r>
                              <m:r>
                                <a:rPr lang="en-US" altLang="zh-TW" sz="800" b="1" i="1">
                                  <a:latin typeface="Cambria Math" panose="02040503050406030204" pitchFamily="18" charset="0"/>
                                  <a:ea typeface="Microsoft JhengHei" panose="020B0604030504040204" pitchFamily="34" charset="-120"/>
                                  <a:cs typeface="+mn-ea"/>
                                </a:rPr>
                                <m:t>𝑻𝑽</m:t>
                              </m:r>
                            </m:num>
                            <m:den>
                              <m:r>
                                <a:rPr lang="en-US" altLang="zh-TW" sz="800" b="1" i="1">
                                  <a:latin typeface="Cambria Math" panose="02040503050406030204" pitchFamily="18" charset="0"/>
                                  <a:ea typeface="Microsoft JhengHei" panose="020B0604030504040204" pitchFamily="34" charset="-120"/>
                                  <a:cs typeface="+mn-ea"/>
                                </a:rPr>
                                <m:t>𝝏</m:t>
                              </m:r>
                              <m:r>
                                <a:rPr lang="en-US" altLang="zh-TW" sz="800" b="1" i="1">
                                  <a:latin typeface="Cambria Math" panose="02040503050406030204" pitchFamily="18" charset="0"/>
                                  <a:ea typeface="Microsoft JhengHei" panose="020B0604030504040204" pitchFamily="34" charset="-120"/>
                                  <a:cs typeface="+mn-ea"/>
                                </a:rPr>
                                <m:t>𝑲</m:t>
                              </m:r>
                            </m:den>
                          </m:f>
                          <m:r>
                            <a:rPr lang="en-US" altLang="zh-TW" sz="800" b="1" i="1">
                              <a:latin typeface="Cambria Math" panose="02040503050406030204" pitchFamily="18" charset="0"/>
                              <a:ea typeface="Microsoft JhengHei" panose="020B0604030504040204" pitchFamily="34" charset="-120"/>
                              <a:cs typeface="+mn-ea"/>
                            </a:rPr>
                            <m:t>=</m:t>
                          </m:r>
                          <m:f>
                            <m:fPr>
                              <m:ctrlPr>
                                <a:rPr lang="en-US" altLang="zh-TW" sz="800" b="1" i="1">
                                  <a:latin typeface="Cambria Math" panose="02040503050406030204" pitchFamily="18" charset="0"/>
                                  <a:ea typeface="Microsoft JhengHei" panose="020B0604030504040204" pitchFamily="34" charset="-120"/>
                                  <a:cs typeface="+mn-ea"/>
                                </a:rPr>
                              </m:ctrlPr>
                            </m:fPr>
                            <m:num>
                              <m:r>
                                <a:rPr lang="en-US" altLang="zh-TW" sz="800" b="1" i="1">
                                  <a:latin typeface="Cambria Math" panose="02040503050406030204" pitchFamily="18" charset="0"/>
                                  <a:ea typeface="Microsoft JhengHei" panose="020B0604030504040204" pitchFamily="34" charset="-120"/>
                                  <a:cs typeface="+mn-ea"/>
                                </a:rPr>
                                <m:t>𝝏</m:t>
                              </m:r>
                              <m:r>
                                <a:rPr lang="en-US" altLang="zh-TW" sz="800" b="1" i="1">
                                  <a:latin typeface="Cambria Math" panose="02040503050406030204" pitchFamily="18" charset="0"/>
                                  <a:ea typeface="Microsoft JhengHei" panose="020B0604030504040204" pitchFamily="34" charset="-120"/>
                                  <a:cs typeface="+mn-ea"/>
                                </a:rPr>
                                <m:t>𝑶𝑽</m:t>
                              </m:r>
                            </m:num>
                            <m:den>
                              <m:r>
                                <a:rPr lang="en-US" altLang="zh-TW" sz="800" b="1" i="1">
                                  <a:latin typeface="Cambria Math" panose="02040503050406030204" pitchFamily="18" charset="0"/>
                                  <a:ea typeface="Microsoft JhengHei" panose="020B0604030504040204" pitchFamily="34" charset="-120"/>
                                  <a:cs typeface="+mn-ea"/>
                                </a:rPr>
                                <m:t>𝝏</m:t>
                              </m:r>
                              <m:r>
                                <a:rPr lang="en-US" altLang="zh-TW" sz="800" b="1" i="1">
                                  <a:latin typeface="Cambria Math" panose="02040503050406030204" pitchFamily="18" charset="0"/>
                                  <a:ea typeface="Microsoft JhengHei" panose="020B0604030504040204" pitchFamily="34" charset="-120"/>
                                  <a:cs typeface="+mn-ea"/>
                                </a:rPr>
                                <m:t>𝑲</m:t>
                              </m:r>
                            </m:den>
                          </m:f>
                        </m:e>
                      </m:func>
                      <m:r>
                        <a:rPr lang="en-US" altLang="zh-TW" sz="800" b="1" i="1">
                          <a:latin typeface="Cambria Math" panose="02040503050406030204" pitchFamily="18" charset="0"/>
                          <a:ea typeface="Microsoft JhengHei" panose="020B0604030504040204" pitchFamily="34" charset="-120"/>
                          <a:cs typeface="+mn-ea"/>
                        </a:rPr>
                        <m:t>⇒</m:t>
                      </m:r>
                      <m:r>
                        <a:rPr lang="en-US" altLang="zh-TW" sz="800" b="1" i="1">
                          <a:latin typeface="Cambria Math" panose="02040503050406030204" pitchFamily="18" charset="0"/>
                          <a:ea typeface="Microsoft JhengHei" panose="020B0604030504040204" pitchFamily="34" charset="-120"/>
                          <a:cs typeface="+mn-ea"/>
                        </a:rPr>
                        <m:t>𝑻𝑽</m:t>
                      </m:r>
                      <m:r>
                        <a:rPr lang="en-US" altLang="zh-TW" sz="800" b="1" i="1">
                          <a:latin typeface="Cambria Math" panose="02040503050406030204" pitchFamily="18" charset="0"/>
                          <a:ea typeface="Microsoft JhengHei" panose="020B0604030504040204" pitchFamily="34" charset="-120"/>
                          <a:cs typeface="+mn-ea"/>
                        </a:rPr>
                        <m:t>=</m:t>
                      </m:r>
                      <m:r>
                        <a:rPr lang="en-US" altLang="zh-TW" sz="800" b="1" i="1">
                          <a:latin typeface="Cambria Math" panose="02040503050406030204" pitchFamily="18" charset="0"/>
                          <a:ea typeface="Microsoft JhengHei" panose="020B0604030504040204" pitchFamily="34" charset="-120"/>
                          <a:cs typeface="+mn-ea"/>
                        </a:rPr>
                        <m:t>𝑶𝑽</m:t>
                      </m:r>
                    </m:oMath>
                  </m:oMathPara>
                </a14:m>
                <a:endParaRPr lang="zh-TW" altLang="en-US" sz="800" b="1" i="1" dirty="0">
                  <a:latin typeface="Microsoft JhengHei" panose="020B0604030504040204" pitchFamily="34" charset="-120"/>
                  <a:ea typeface="Microsoft JhengHei" panose="020B0604030504040204" pitchFamily="34" charset="-120"/>
                  <a:cs typeface="+mn-ea"/>
                </a:endParaRPr>
              </a:p>
            </p:txBody>
          </p:sp>
        </mc:Choice>
        <mc:Fallback xmlns="">
          <p:sp>
            <p:nvSpPr>
              <p:cNvPr id="17" name="文字方塊 16">
                <a:extLst>
                  <a:ext uri="{FF2B5EF4-FFF2-40B4-BE49-F238E27FC236}">
                    <a16:creationId xmlns:a16="http://schemas.microsoft.com/office/drawing/2014/main" id="{056320B1-31D5-4824-A21F-7EDAA850691C}"/>
                  </a:ext>
                </a:extLst>
              </p:cNvPr>
              <p:cNvSpPr txBox="1">
                <a:spLocks noRot="1" noChangeAspect="1" noMove="1" noResize="1" noEditPoints="1" noAdjustHandles="1" noChangeArrowheads="1" noChangeShapeType="1" noTextEdit="1"/>
              </p:cNvSpPr>
              <p:nvPr/>
            </p:nvSpPr>
            <p:spPr>
              <a:xfrm>
                <a:off x="2469596" y="3115289"/>
                <a:ext cx="1964671" cy="1354986"/>
              </a:xfrm>
              <a:prstGeom prst="rect">
                <a:avLst/>
              </a:prstGeom>
              <a:blipFill>
                <a:blip r:embed="rId6"/>
                <a:stretch>
                  <a:fillRect t="-450" r="-311"/>
                </a:stretch>
              </a:blipFill>
            </p:spPr>
            <p:txBody>
              <a:bodyPr/>
              <a:lstStyle/>
              <a:p>
                <a:r>
                  <a:rPr lang="zh-TW" altLang="en-US">
                    <a:noFill/>
                  </a:rPr>
                  <a:t> </a:t>
                </a:r>
              </a:p>
            </p:txBody>
          </p:sp>
        </mc:Fallback>
      </mc:AlternateContent>
      <p:pic>
        <p:nvPicPr>
          <p:cNvPr id="18" name="圖片 17">
            <a:extLst>
              <a:ext uri="{FF2B5EF4-FFF2-40B4-BE49-F238E27FC236}">
                <a16:creationId xmlns:a16="http://schemas.microsoft.com/office/drawing/2014/main" id="{101774F7-3F11-461C-B6CC-948EF2929EC2}"/>
              </a:ext>
            </a:extLst>
          </p:cNvPr>
          <p:cNvPicPr>
            <a:picLocks noChangeAspect="1"/>
          </p:cNvPicPr>
          <p:nvPr/>
        </p:nvPicPr>
        <p:blipFill>
          <a:blip r:embed="rId7"/>
          <a:stretch>
            <a:fillRect/>
          </a:stretch>
        </p:blipFill>
        <p:spPr>
          <a:xfrm>
            <a:off x="4449917" y="2986934"/>
            <a:ext cx="1451757" cy="1611696"/>
          </a:xfrm>
          <a:prstGeom prst="rect">
            <a:avLst/>
          </a:prstGeom>
        </p:spPr>
      </p:pic>
    </p:spTree>
    <p:extLst>
      <p:ext uri="{BB962C8B-B14F-4D97-AF65-F5344CB8AC3E}">
        <p14:creationId xmlns:p14="http://schemas.microsoft.com/office/powerpoint/2010/main" val="28996123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5585" y="191135"/>
            <a:ext cx="8568055" cy="461645"/>
            <a:chOff x="371" y="301"/>
            <a:chExt cx="13493" cy="727"/>
          </a:xfrm>
        </p:grpSpPr>
        <p:sp>
          <p:nvSpPr>
            <p:cNvPr id="4" name="箭头: V 形 3"/>
            <p:cNvSpPr/>
            <p:nvPr/>
          </p:nvSpPr>
          <p:spPr>
            <a:xfrm>
              <a:off x="713" y="514"/>
              <a:ext cx="419" cy="485"/>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 name="箭头: V 形 4"/>
            <p:cNvSpPr/>
            <p:nvPr/>
          </p:nvSpPr>
          <p:spPr>
            <a:xfrm>
              <a:off x="1014"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cxnSp>
          <p:nvCxnSpPr>
            <p:cNvPr id="7" name="直接连接符 6"/>
            <p:cNvCxnSpPr/>
            <p:nvPr/>
          </p:nvCxnSpPr>
          <p:spPr>
            <a:xfrm>
              <a:off x="1609" y="992"/>
              <a:ext cx="1225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609" y="301"/>
              <a:ext cx="3461" cy="727"/>
            </a:xfrm>
            <a:prstGeom prst="rect">
              <a:avLst/>
            </a:prstGeom>
            <a:noFill/>
          </p:spPr>
          <p:txBody>
            <a:bodyPr wrap="none" rtlCol="0" anchor="ctr">
              <a:spAutoFit/>
            </a:bodyPr>
            <a:lstStyle/>
            <a:p>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en-US" altLang="zh-TW"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a:t>
              </a:r>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TW"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選擇權定價</a:t>
              </a:r>
              <a:endParaRPr lang="zh-CN"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9" name="箭头: V 形 8"/>
            <p:cNvSpPr/>
            <p:nvPr/>
          </p:nvSpPr>
          <p:spPr>
            <a:xfrm>
              <a:off x="371"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6" name="文字方塊 5">
            <a:extLst>
              <a:ext uri="{FF2B5EF4-FFF2-40B4-BE49-F238E27FC236}">
                <a16:creationId xmlns:a16="http://schemas.microsoft.com/office/drawing/2014/main" id="{2C246C3A-2135-60F1-8B90-D513E93BC983}"/>
              </a:ext>
            </a:extLst>
          </p:cNvPr>
          <p:cNvSpPr txBox="1"/>
          <p:nvPr/>
        </p:nvSpPr>
        <p:spPr>
          <a:xfrm>
            <a:off x="373843" y="906899"/>
            <a:ext cx="4950296" cy="369332"/>
          </a:xfrm>
          <a:prstGeom prst="rect">
            <a:avLst/>
          </a:prstGeom>
          <a:noFill/>
        </p:spPr>
        <p:txBody>
          <a:bodyPr wrap="square">
            <a:spAutoFit/>
          </a:bodyPr>
          <a:lstStyle/>
          <a:p>
            <a:r>
              <a:rPr lang="en-US" altLang="zh-CN"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ii.</a:t>
            </a:r>
            <a:r>
              <a:rPr lang="zh-TW" altLang="en-US"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TW"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權衡運算時間及預測準確度進行模型挑選</a:t>
            </a:r>
            <a:endParaRPr lang="zh-CN"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14" name="文字方塊 13">
            <a:extLst>
              <a:ext uri="{FF2B5EF4-FFF2-40B4-BE49-F238E27FC236}">
                <a16:creationId xmlns:a16="http://schemas.microsoft.com/office/drawing/2014/main" id="{60811D0E-A91E-4AE9-803F-611F92E02A3F}"/>
              </a:ext>
            </a:extLst>
          </p:cNvPr>
          <p:cNvSpPr txBox="1"/>
          <p:nvPr/>
        </p:nvSpPr>
        <p:spPr>
          <a:xfrm>
            <a:off x="624969" y="1400827"/>
            <a:ext cx="7894062" cy="1015663"/>
          </a:xfrm>
          <a:prstGeom prst="rect">
            <a:avLst/>
          </a:prstGeom>
          <a:noFill/>
        </p:spPr>
        <p:txBody>
          <a:bodyPr wrap="square">
            <a:spAutoFit/>
          </a:bodyPr>
          <a:lstStyle/>
          <a:p>
            <a:pPr algn="just"/>
            <a:r>
              <a:rPr lang="zh-TW" altLang="en-US" sz="1200" b="1" dirty="0">
                <a:latin typeface="微軟正黑體" panose="020B0604030504040204" pitchFamily="34" charset="-120"/>
                <a:ea typeface="微軟正黑體" panose="020B0604030504040204" pitchFamily="34" charset="-120"/>
              </a:rPr>
              <a:t>參考許珈瑋 </a:t>
            </a:r>
            <a:r>
              <a:rPr lang="en-US" altLang="zh-TW" sz="1200" b="1" dirty="0">
                <a:latin typeface="微軟正黑體" panose="020B0604030504040204" pitchFamily="34" charset="-120"/>
                <a:ea typeface="微軟正黑體" panose="020B0604030504040204" pitchFamily="34" charset="-120"/>
              </a:rPr>
              <a:t>(2023)</a:t>
            </a:r>
            <a:r>
              <a:rPr lang="zh-TW" altLang="en-US" sz="1200" b="1" dirty="0">
                <a:latin typeface="微軟正黑體" panose="020B0604030504040204" pitchFamily="34" charset="-120"/>
                <a:ea typeface="微軟正黑體" panose="020B0604030504040204" pitchFamily="34" charset="-120"/>
              </a:rPr>
              <a:t> 文中 </a:t>
            </a:r>
            <a:r>
              <a:rPr lang="en-US" altLang="zh-TW" sz="1200" b="1" dirty="0">
                <a:latin typeface="微軟正黑體" panose="020B0604030504040204" pitchFamily="34" charset="-120"/>
                <a:ea typeface="微軟正黑體" panose="020B0604030504040204" pitchFamily="34" charset="-120"/>
              </a:rPr>
              <a:t>Table 3 </a:t>
            </a:r>
            <a:r>
              <a:rPr lang="zh-TW" altLang="en-US" sz="1200" b="1" dirty="0">
                <a:latin typeface="微軟正黑體" panose="020B0604030504040204" pitchFamily="34" charset="-120"/>
                <a:ea typeface="微軟正黑體" panose="020B0604030504040204" pitchFamily="34" charset="-120"/>
              </a:rPr>
              <a:t>的實驗，加入了是否使用 </a:t>
            </a:r>
            <a:r>
              <a:rPr lang="en-US" altLang="zh-TW" sz="1200" b="1" dirty="0">
                <a:latin typeface="微軟正黑體" panose="020B0604030504040204" pitchFamily="34" charset="-120"/>
                <a:ea typeface="微軟正黑體" panose="020B0604030504040204" pitchFamily="34" charset="-120"/>
              </a:rPr>
              <a:t>Synthesis Data </a:t>
            </a:r>
            <a:r>
              <a:rPr lang="zh-TW" altLang="en-US" sz="1200" b="1" dirty="0">
                <a:latin typeface="微軟正黑體" panose="020B0604030504040204" pitchFamily="34" charset="-120"/>
                <a:ea typeface="微軟正黑體" panose="020B0604030504040204" pitchFamily="34" charset="-120"/>
              </a:rPr>
              <a:t>與 </a:t>
            </a:r>
            <a:r>
              <a:rPr lang="en-US" altLang="zh-TW" sz="1200" b="1" dirty="0">
                <a:latin typeface="微軟正黑體" panose="020B0604030504040204" pitchFamily="34" charset="-120"/>
                <a:ea typeface="微軟正黑體" panose="020B0604030504040204" pitchFamily="34" charset="-120"/>
              </a:rPr>
              <a:t>Supplement Data </a:t>
            </a:r>
            <a:r>
              <a:rPr lang="zh-TW" altLang="en-US" sz="1200" b="1" dirty="0">
                <a:latin typeface="微軟正黑體" panose="020B0604030504040204" pitchFamily="34" charset="-120"/>
                <a:ea typeface="微軟正黑體" panose="020B0604030504040204" pitchFamily="34" charset="-120"/>
              </a:rPr>
              <a:t>兩個可以控制的選項，以及使用 </a:t>
            </a:r>
            <a:r>
              <a:rPr lang="en-US" altLang="zh-TW" sz="1200" b="1" dirty="0">
                <a:latin typeface="微軟正黑體" panose="020B0604030504040204" pitchFamily="34" charset="-120"/>
                <a:ea typeface="微軟正黑體" panose="020B0604030504040204" pitchFamily="34" charset="-120"/>
              </a:rPr>
              <a:t>Cyclic </a:t>
            </a:r>
            <a:r>
              <a:rPr lang="zh-TW" altLang="en-US" sz="1200" b="1" dirty="0">
                <a:latin typeface="微軟正黑體" panose="020B0604030504040204" pitchFamily="34" charset="-120"/>
                <a:ea typeface="微軟正黑體" panose="020B0604030504040204" pitchFamily="34" charset="-120"/>
              </a:rPr>
              <a:t>或 </a:t>
            </a:r>
            <a:r>
              <a:rPr lang="en-US" altLang="zh-TW" sz="1200" b="1" dirty="0">
                <a:latin typeface="微軟正黑體" panose="020B0604030504040204" pitchFamily="34" charset="-120"/>
                <a:ea typeface="微軟正黑體" panose="020B0604030504040204" pitchFamily="34" charset="-120"/>
              </a:rPr>
              <a:t>Multi-step learning rate scheduler </a:t>
            </a:r>
            <a:r>
              <a:rPr lang="zh-TW" altLang="en-US" sz="1200" b="1" dirty="0">
                <a:latin typeface="微軟正黑體" panose="020B0604030504040204" pitchFamily="34" charset="-120"/>
                <a:ea typeface="微軟正黑體" panose="020B0604030504040204" pitchFamily="34" charset="-120"/>
              </a:rPr>
              <a:t>兩個控制學習率的選項，透過上述三個不同的控制項以及 </a:t>
            </a:r>
            <a:r>
              <a:rPr lang="en-US" altLang="zh-TW" sz="1200" b="1" dirty="0">
                <a:latin typeface="微軟正黑體" panose="020B0604030504040204" pitchFamily="34" charset="-120"/>
                <a:ea typeface="微軟正黑體" panose="020B0604030504040204" pitchFamily="34" charset="-120"/>
              </a:rPr>
              <a:t>Multi / CV model </a:t>
            </a:r>
            <a:r>
              <a:rPr lang="zh-TW" altLang="en-US" sz="1200" b="1" dirty="0">
                <a:latin typeface="微軟正黑體" panose="020B0604030504040204" pitchFamily="34" charset="-120"/>
                <a:ea typeface="微軟正黑體" panose="020B0604030504040204" pitchFamily="34" charset="-120"/>
              </a:rPr>
              <a:t>兩種神經網路模型架構，使用 </a:t>
            </a:r>
            <a:r>
              <a:rPr lang="en-US" altLang="zh-TW" sz="1200" b="1" dirty="0">
                <a:latin typeface="微軟正黑體" panose="020B0604030504040204" pitchFamily="34" charset="-120"/>
                <a:ea typeface="微軟正黑體" panose="020B0604030504040204" pitchFamily="34" charset="-120"/>
              </a:rPr>
              <a:t>4 </a:t>
            </a:r>
            <a:r>
              <a:rPr lang="zh-TW" altLang="en-US" sz="1200" b="1" dirty="0">
                <a:latin typeface="微軟正黑體" panose="020B0604030504040204" pitchFamily="34" charset="-120"/>
                <a:ea typeface="微軟正黑體" panose="020B0604030504040204" pitchFamily="34" charset="-120"/>
              </a:rPr>
              <a:t>天進行模型訓練、</a:t>
            </a:r>
            <a:r>
              <a:rPr lang="en-US" altLang="zh-TW" sz="1200" b="1" dirty="0">
                <a:latin typeface="微軟正黑體" panose="020B0604030504040204" pitchFamily="34" charset="-120"/>
                <a:ea typeface="微軟正黑體" panose="020B0604030504040204" pitchFamily="34" charset="-120"/>
              </a:rPr>
              <a:t>1 </a:t>
            </a:r>
            <a:r>
              <a:rPr lang="zh-TW" altLang="en-US" sz="1200" b="1" dirty="0">
                <a:latin typeface="微軟正黑體" panose="020B0604030504040204" pitchFamily="34" charset="-120"/>
                <a:ea typeface="微軟正黑體" panose="020B0604030504040204" pitchFamily="34" charset="-120"/>
              </a:rPr>
              <a:t>天進行驗證、 以及 </a:t>
            </a:r>
            <a:r>
              <a:rPr lang="en-US" altLang="zh-TW" sz="1200" b="1" dirty="0">
                <a:latin typeface="微軟正黑體" panose="020B0604030504040204" pitchFamily="34" charset="-120"/>
                <a:ea typeface="微軟正黑體" panose="020B0604030504040204" pitchFamily="34" charset="-120"/>
              </a:rPr>
              <a:t>1 </a:t>
            </a:r>
            <a:r>
              <a:rPr lang="zh-TW" altLang="en-US" sz="1200" b="1" dirty="0">
                <a:latin typeface="微軟正黑體" panose="020B0604030504040204" pitchFamily="34" charset="-120"/>
                <a:ea typeface="微軟正黑體" panose="020B0604030504040204" pitchFamily="34" charset="-120"/>
              </a:rPr>
              <a:t>天進行預測，分別紀錄其 </a:t>
            </a:r>
            <a:r>
              <a:rPr lang="en-US" altLang="zh-TW" sz="1200" b="1" dirty="0">
                <a:latin typeface="微軟正黑體" panose="020B0604030504040204" pitchFamily="34" charset="-120"/>
                <a:ea typeface="微軟正黑體" panose="020B0604030504040204" pitchFamily="34" charset="-120"/>
              </a:rPr>
              <a:t>MSE / MAPE </a:t>
            </a:r>
            <a:r>
              <a:rPr lang="zh-TW" altLang="en-US" sz="1200" b="1" dirty="0">
                <a:latin typeface="微軟正黑體" panose="020B0604030504040204" pitchFamily="34" charset="-120"/>
                <a:ea typeface="微軟正黑體" panose="020B0604030504040204" pitchFamily="34" charset="-120"/>
              </a:rPr>
              <a:t>兩種預測準確度的績效和整體模型的運算時長，試圖從中找出權衡了運算時間及預測準確度後最好的模型架構。</a:t>
            </a:r>
          </a:p>
        </p:txBody>
      </p:sp>
    </p:spTree>
    <p:extLst>
      <p:ext uri="{BB962C8B-B14F-4D97-AF65-F5344CB8AC3E}">
        <p14:creationId xmlns:p14="http://schemas.microsoft.com/office/powerpoint/2010/main" val="21252140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5585" y="191135"/>
            <a:ext cx="8568055" cy="461645"/>
            <a:chOff x="371" y="301"/>
            <a:chExt cx="13493" cy="727"/>
          </a:xfrm>
        </p:grpSpPr>
        <p:sp>
          <p:nvSpPr>
            <p:cNvPr id="4" name="箭头: V 形 3"/>
            <p:cNvSpPr/>
            <p:nvPr/>
          </p:nvSpPr>
          <p:spPr>
            <a:xfrm>
              <a:off x="713" y="514"/>
              <a:ext cx="419" cy="485"/>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 name="箭头: V 形 4"/>
            <p:cNvSpPr/>
            <p:nvPr/>
          </p:nvSpPr>
          <p:spPr>
            <a:xfrm>
              <a:off x="1014"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cxnSp>
          <p:nvCxnSpPr>
            <p:cNvPr id="7" name="直接连接符 6"/>
            <p:cNvCxnSpPr/>
            <p:nvPr/>
          </p:nvCxnSpPr>
          <p:spPr>
            <a:xfrm>
              <a:off x="1609" y="992"/>
              <a:ext cx="1225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609" y="301"/>
              <a:ext cx="3461" cy="727"/>
            </a:xfrm>
            <a:prstGeom prst="rect">
              <a:avLst/>
            </a:prstGeom>
            <a:noFill/>
          </p:spPr>
          <p:txBody>
            <a:bodyPr wrap="none" rtlCol="0" anchor="ctr">
              <a:spAutoFit/>
            </a:bodyPr>
            <a:lstStyle/>
            <a:p>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en-US" altLang="zh-TW"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a:t>
              </a:r>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TW"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選擇權定價</a:t>
              </a:r>
              <a:endParaRPr lang="zh-CN"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9" name="箭头: V 形 8"/>
            <p:cNvSpPr/>
            <p:nvPr/>
          </p:nvSpPr>
          <p:spPr>
            <a:xfrm>
              <a:off x="371"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6" name="文字方塊 5">
            <a:extLst>
              <a:ext uri="{FF2B5EF4-FFF2-40B4-BE49-F238E27FC236}">
                <a16:creationId xmlns:a16="http://schemas.microsoft.com/office/drawing/2014/main" id="{2C246C3A-2135-60F1-8B90-D513E93BC983}"/>
              </a:ext>
            </a:extLst>
          </p:cNvPr>
          <p:cNvSpPr txBox="1"/>
          <p:nvPr/>
        </p:nvSpPr>
        <p:spPr>
          <a:xfrm>
            <a:off x="373842" y="906899"/>
            <a:ext cx="5308137" cy="369332"/>
          </a:xfrm>
          <a:prstGeom prst="rect">
            <a:avLst/>
          </a:prstGeom>
          <a:noFill/>
        </p:spPr>
        <p:txBody>
          <a:bodyPr wrap="square">
            <a:spAutoFit/>
          </a:bodyPr>
          <a:lstStyle/>
          <a:p>
            <a:r>
              <a:rPr lang="en-US" altLang="zh-CN"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ii.</a:t>
            </a:r>
            <a:r>
              <a:rPr lang="zh-TW" altLang="en-US"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TW"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權衡運算時間及預測準確度進行模型挑選</a:t>
            </a:r>
            <a:endParaRPr lang="zh-CN"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pic>
        <p:nvPicPr>
          <p:cNvPr id="3" name="圖片 2">
            <a:extLst>
              <a:ext uri="{FF2B5EF4-FFF2-40B4-BE49-F238E27FC236}">
                <a16:creationId xmlns:a16="http://schemas.microsoft.com/office/drawing/2014/main" id="{51D4BE18-9B62-458B-BA6E-80A1332C3D75}"/>
              </a:ext>
            </a:extLst>
          </p:cNvPr>
          <p:cNvPicPr>
            <a:picLocks noChangeAspect="1"/>
          </p:cNvPicPr>
          <p:nvPr/>
        </p:nvPicPr>
        <p:blipFill>
          <a:blip r:embed="rId3"/>
          <a:stretch>
            <a:fillRect/>
          </a:stretch>
        </p:blipFill>
        <p:spPr>
          <a:xfrm>
            <a:off x="4973511" y="136788"/>
            <a:ext cx="3717734" cy="4869924"/>
          </a:xfrm>
          <a:prstGeom prst="rect">
            <a:avLst/>
          </a:prstGeom>
        </p:spPr>
      </p:pic>
      <p:sp>
        <p:nvSpPr>
          <p:cNvPr id="10" name="文字方塊 9">
            <a:extLst>
              <a:ext uri="{FF2B5EF4-FFF2-40B4-BE49-F238E27FC236}">
                <a16:creationId xmlns:a16="http://schemas.microsoft.com/office/drawing/2014/main" id="{1C90C444-533A-4DCE-A9FE-15A94DF6E7C5}"/>
              </a:ext>
            </a:extLst>
          </p:cNvPr>
          <p:cNvSpPr txBox="1"/>
          <p:nvPr/>
        </p:nvSpPr>
        <p:spPr>
          <a:xfrm>
            <a:off x="718820" y="1419622"/>
            <a:ext cx="3424054" cy="1938992"/>
          </a:xfrm>
          <a:prstGeom prst="rect">
            <a:avLst/>
          </a:prstGeom>
          <a:noFill/>
        </p:spPr>
        <p:txBody>
          <a:bodyPr wrap="square" rtlCol="0">
            <a:spAutoFit/>
          </a:bodyPr>
          <a:lstStyle/>
          <a:p>
            <a:pPr algn="just"/>
            <a:r>
              <a:rPr lang="zh-TW" altLang="en-US" sz="1200" b="1" dirty="0">
                <a:latin typeface="微軟正黑體" panose="020B0604030504040204" pitchFamily="34" charset="-120"/>
                <a:ea typeface="微軟正黑體" panose="020B0604030504040204" pitchFamily="34" charset="-120"/>
              </a:rPr>
              <a:t>從 </a:t>
            </a:r>
            <a:r>
              <a:rPr lang="en-US" altLang="zh-TW" sz="1200" b="1" dirty="0">
                <a:latin typeface="微軟正黑體" panose="020B0604030504040204" pitchFamily="34" charset="-120"/>
                <a:ea typeface="微軟正黑體" panose="020B0604030504040204" pitchFamily="34" charset="-120"/>
              </a:rPr>
              <a:t>Testing set </a:t>
            </a:r>
            <a:r>
              <a:rPr lang="zh-TW" altLang="en-US" sz="1200" b="1" dirty="0">
                <a:latin typeface="微軟正黑體" panose="020B0604030504040204" pitchFamily="34" charset="-120"/>
                <a:ea typeface="微軟正黑體" panose="020B0604030504040204" pitchFamily="34" charset="-120"/>
              </a:rPr>
              <a:t>的數據發現，當使用 </a:t>
            </a:r>
            <a:r>
              <a:rPr lang="en-US" altLang="zh-TW" sz="1200" b="1" dirty="0">
                <a:latin typeface="微軟正黑體" panose="020B0604030504040204" pitchFamily="34" charset="-120"/>
                <a:ea typeface="微軟正黑體" panose="020B0604030504040204" pitchFamily="34" charset="-120"/>
              </a:rPr>
              <a:t>Multi-Step</a:t>
            </a:r>
            <a:r>
              <a:rPr lang="zh-TW" altLang="en-US" sz="1200" b="1" dirty="0">
                <a:latin typeface="微軟正黑體" panose="020B0604030504040204" pitchFamily="34" charset="-120"/>
                <a:ea typeface="微軟正黑體" panose="020B0604030504040204" pitchFamily="34" charset="-120"/>
              </a:rPr>
              <a:t> </a:t>
            </a:r>
            <a:r>
              <a:rPr lang="en-US" altLang="zh-TW" sz="1200" b="1" dirty="0">
                <a:latin typeface="微軟正黑體" panose="020B0604030504040204" pitchFamily="34" charset="-120"/>
                <a:ea typeface="微軟正黑體" panose="020B0604030504040204" pitchFamily="34" charset="-120"/>
              </a:rPr>
              <a:t>learning rate scheduler </a:t>
            </a:r>
            <a:r>
              <a:rPr lang="zh-TW" altLang="en-US" sz="1200" b="1" dirty="0">
                <a:latin typeface="微軟正黑體" panose="020B0604030504040204" pitchFamily="34" charset="-120"/>
                <a:ea typeface="微軟正黑體" panose="020B0604030504040204" pitchFamily="34" charset="-120"/>
              </a:rPr>
              <a:t>時，在除了 </a:t>
            </a:r>
            <a:r>
              <a:rPr lang="en-US" altLang="zh-TW" sz="1200" b="1" dirty="0">
                <a:latin typeface="微軟正黑體" panose="020B0604030504040204" pitchFamily="34" charset="-120"/>
                <a:ea typeface="微軟正黑體" panose="020B0604030504040204" pitchFamily="34" charset="-120"/>
              </a:rPr>
              <a:t>CV model without Supplement with Synthesis </a:t>
            </a:r>
            <a:r>
              <a:rPr lang="zh-TW" altLang="en-US" sz="1200" b="1" dirty="0">
                <a:latin typeface="微軟正黑體" panose="020B0604030504040204" pitchFamily="34" charset="-120"/>
                <a:ea typeface="微軟正黑體" panose="020B0604030504040204" pitchFamily="34" charset="-120"/>
              </a:rPr>
              <a:t>的模型以外，</a:t>
            </a:r>
            <a:r>
              <a:rPr lang="en-US" altLang="zh-TW" sz="1200" b="1" dirty="0">
                <a:latin typeface="微軟正黑體" panose="020B0604030504040204" pitchFamily="34" charset="-120"/>
                <a:ea typeface="微軟正黑體" panose="020B0604030504040204" pitchFamily="34" charset="-120"/>
              </a:rPr>
              <a:t>MSE </a:t>
            </a:r>
            <a:r>
              <a:rPr lang="zh-TW" altLang="en-US" sz="1200" b="1" dirty="0">
                <a:latin typeface="微軟正黑體" panose="020B0604030504040204" pitchFamily="34" charset="-120"/>
                <a:ea typeface="微軟正黑體" panose="020B0604030504040204" pitchFamily="34" charset="-120"/>
              </a:rPr>
              <a:t>都小於使用 </a:t>
            </a:r>
            <a:r>
              <a:rPr lang="en-US" altLang="zh-TW" sz="1200" b="1" dirty="0">
                <a:latin typeface="微軟正黑體" panose="020B0604030504040204" pitchFamily="34" charset="-120"/>
                <a:ea typeface="微軟正黑體" panose="020B0604030504040204" pitchFamily="34" charset="-120"/>
              </a:rPr>
              <a:t>Cyclic learning rate scheduler </a:t>
            </a:r>
            <a:r>
              <a:rPr lang="zh-TW" altLang="en-US" sz="1200" b="1" dirty="0">
                <a:latin typeface="微軟正黑體" panose="020B0604030504040204" pitchFamily="34" charset="-120"/>
                <a:ea typeface="微軟正黑體" panose="020B0604030504040204" pitchFamily="34" charset="-120"/>
              </a:rPr>
              <a:t>的結果，但從預算時長上來看的話，使用 </a:t>
            </a:r>
            <a:r>
              <a:rPr lang="en-US" altLang="zh-TW" sz="1200" b="1" dirty="0">
                <a:latin typeface="微軟正黑體" panose="020B0604030504040204" pitchFamily="34" charset="-120"/>
                <a:ea typeface="微軟正黑體" panose="020B0604030504040204" pitchFamily="34" charset="-120"/>
              </a:rPr>
              <a:t>Multi-Step learning rate scheduler </a:t>
            </a:r>
            <a:r>
              <a:rPr lang="zh-TW" altLang="en-US" sz="1200" b="1" dirty="0">
                <a:latin typeface="微軟正黑體" panose="020B0604030504040204" pitchFamily="34" charset="-120"/>
                <a:ea typeface="微軟正黑體" panose="020B0604030504040204" pitchFamily="34" charset="-120"/>
              </a:rPr>
              <a:t>所需要花費的時間是使用 </a:t>
            </a:r>
            <a:r>
              <a:rPr lang="en-US" altLang="zh-TW" sz="1200" b="1" dirty="0">
                <a:latin typeface="微軟正黑體" panose="020B0604030504040204" pitchFamily="34" charset="-120"/>
                <a:ea typeface="微軟正黑體" panose="020B0604030504040204" pitchFamily="34" charset="-120"/>
              </a:rPr>
              <a:t>Cyclic learning rate</a:t>
            </a:r>
            <a:r>
              <a:rPr lang="zh-TW" altLang="en-US" sz="1200" b="1" dirty="0">
                <a:latin typeface="微軟正黑體" panose="020B0604030504040204" pitchFamily="34" charset="-120"/>
                <a:ea typeface="微軟正黑體" panose="020B0604030504040204" pitchFamily="34" charset="-120"/>
              </a:rPr>
              <a:t> </a:t>
            </a:r>
            <a:r>
              <a:rPr lang="en-US" altLang="zh-TW" sz="1200" b="1" dirty="0">
                <a:latin typeface="微軟正黑體" panose="020B0604030504040204" pitchFamily="34" charset="-120"/>
                <a:ea typeface="微軟正黑體" panose="020B0604030504040204" pitchFamily="34" charset="-120"/>
              </a:rPr>
              <a:t>scheduler </a:t>
            </a:r>
            <a:r>
              <a:rPr lang="zh-TW" altLang="en-US" sz="1200" b="1" dirty="0">
                <a:latin typeface="微軟正黑體" panose="020B0604030504040204" pitchFamily="34" charset="-120"/>
                <a:ea typeface="微軟正黑體" panose="020B0604030504040204" pitchFamily="34" charset="-120"/>
              </a:rPr>
              <a:t>的數倍，因此在 </a:t>
            </a:r>
            <a:r>
              <a:rPr lang="en-US" altLang="zh-TW" sz="1200" b="1" dirty="0" err="1">
                <a:latin typeface="微軟正黑體" panose="020B0604030504040204" pitchFamily="34" charset="-120"/>
                <a:ea typeface="微軟正黑體" panose="020B0604030504040204" pitchFamily="34" charset="-120"/>
              </a:rPr>
              <a:t>learing</a:t>
            </a:r>
            <a:r>
              <a:rPr lang="en-US" altLang="zh-TW" sz="1200" b="1" dirty="0">
                <a:latin typeface="微軟正黑體" panose="020B0604030504040204" pitchFamily="34" charset="-120"/>
                <a:ea typeface="微軟正黑體" panose="020B0604030504040204" pitchFamily="34" charset="-120"/>
              </a:rPr>
              <a:t> rate scheduler </a:t>
            </a:r>
            <a:r>
              <a:rPr lang="zh-TW" altLang="en-US" sz="1200" b="1" dirty="0">
                <a:latin typeface="微軟正黑體" panose="020B0604030504040204" pitchFamily="34" charset="-120"/>
                <a:ea typeface="微軟正黑體" panose="020B0604030504040204" pitchFamily="34" charset="-120"/>
              </a:rPr>
              <a:t>的挑選上我們會優先選擇使用 </a:t>
            </a:r>
            <a:r>
              <a:rPr lang="en-US" altLang="zh-TW" sz="1200" b="1" dirty="0">
                <a:latin typeface="微軟正黑體" panose="020B0604030504040204" pitchFamily="34" charset="-120"/>
                <a:ea typeface="微軟正黑體" panose="020B0604030504040204" pitchFamily="34" charset="-120"/>
              </a:rPr>
              <a:t>Cyclic</a:t>
            </a:r>
            <a:r>
              <a:rPr lang="zh-TW" altLang="en-US" sz="1200" b="1" dirty="0">
                <a:latin typeface="微軟正黑體" panose="020B0604030504040204" pitchFamily="34" charset="-120"/>
                <a:ea typeface="微軟正黑體" panose="020B0604030504040204" pitchFamily="34" charset="-120"/>
              </a:rPr>
              <a:t> </a:t>
            </a:r>
            <a:r>
              <a:rPr lang="en-US" altLang="zh-TW" sz="1200" b="1" dirty="0">
                <a:latin typeface="微軟正黑體" panose="020B0604030504040204" pitchFamily="34" charset="-120"/>
                <a:ea typeface="微軟正黑體" panose="020B0604030504040204" pitchFamily="34" charset="-120"/>
              </a:rPr>
              <a:t>learning rate scheduler</a:t>
            </a:r>
            <a:r>
              <a:rPr lang="zh-TW" altLang="en-US" sz="1200" b="1" dirty="0">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10652970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5585" y="191135"/>
            <a:ext cx="8568055" cy="461645"/>
            <a:chOff x="371" y="301"/>
            <a:chExt cx="13493" cy="727"/>
          </a:xfrm>
        </p:grpSpPr>
        <p:sp>
          <p:nvSpPr>
            <p:cNvPr id="4" name="箭头: V 形 3"/>
            <p:cNvSpPr/>
            <p:nvPr/>
          </p:nvSpPr>
          <p:spPr>
            <a:xfrm>
              <a:off x="713" y="514"/>
              <a:ext cx="419" cy="485"/>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 name="箭头: V 形 4"/>
            <p:cNvSpPr/>
            <p:nvPr/>
          </p:nvSpPr>
          <p:spPr>
            <a:xfrm>
              <a:off x="1014"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cxnSp>
          <p:nvCxnSpPr>
            <p:cNvPr id="7" name="直接连接符 6"/>
            <p:cNvCxnSpPr/>
            <p:nvPr/>
          </p:nvCxnSpPr>
          <p:spPr>
            <a:xfrm>
              <a:off x="1609" y="992"/>
              <a:ext cx="1225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609" y="301"/>
              <a:ext cx="3461" cy="727"/>
            </a:xfrm>
            <a:prstGeom prst="rect">
              <a:avLst/>
            </a:prstGeom>
            <a:noFill/>
          </p:spPr>
          <p:txBody>
            <a:bodyPr wrap="none" rtlCol="0" anchor="ctr">
              <a:spAutoFit/>
            </a:bodyPr>
            <a:lstStyle/>
            <a:p>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en-US" altLang="zh-TW"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a:t>
              </a:r>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TW"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選擇權定價</a:t>
              </a:r>
              <a:endParaRPr lang="zh-CN"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9" name="箭头: V 形 8"/>
            <p:cNvSpPr/>
            <p:nvPr/>
          </p:nvSpPr>
          <p:spPr>
            <a:xfrm>
              <a:off x="371"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6" name="文字方塊 5">
            <a:extLst>
              <a:ext uri="{FF2B5EF4-FFF2-40B4-BE49-F238E27FC236}">
                <a16:creationId xmlns:a16="http://schemas.microsoft.com/office/drawing/2014/main" id="{2C246C3A-2135-60F1-8B90-D513E93BC983}"/>
              </a:ext>
            </a:extLst>
          </p:cNvPr>
          <p:cNvSpPr txBox="1"/>
          <p:nvPr/>
        </p:nvSpPr>
        <p:spPr>
          <a:xfrm>
            <a:off x="373842" y="906899"/>
            <a:ext cx="5308137" cy="369332"/>
          </a:xfrm>
          <a:prstGeom prst="rect">
            <a:avLst/>
          </a:prstGeom>
          <a:noFill/>
        </p:spPr>
        <p:txBody>
          <a:bodyPr wrap="square">
            <a:spAutoFit/>
          </a:bodyPr>
          <a:lstStyle/>
          <a:p>
            <a:r>
              <a:rPr lang="en-US" altLang="zh-CN"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ii.</a:t>
            </a:r>
            <a:r>
              <a:rPr lang="zh-TW" altLang="en-US"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TW"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權衡運算時間及預測準確度進行模型挑選</a:t>
            </a:r>
            <a:endParaRPr lang="zh-CN"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10" name="文字方塊 9">
            <a:extLst>
              <a:ext uri="{FF2B5EF4-FFF2-40B4-BE49-F238E27FC236}">
                <a16:creationId xmlns:a16="http://schemas.microsoft.com/office/drawing/2014/main" id="{1C90C444-533A-4DCE-A9FE-15A94DF6E7C5}"/>
              </a:ext>
            </a:extLst>
          </p:cNvPr>
          <p:cNvSpPr txBox="1"/>
          <p:nvPr/>
        </p:nvSpPr>
        <p:spPr>
          <a:xfrm>
            <a:off x="5018724" y="1548765"/>
            <a:ext cx="3923928" cy="830997"/>
          </a:xfrm>
          <a:prstGeom prst="rect">
            <a:avLst/>
          </a:prstGeom>
          <a:noFill/>
        </p:spPr>
        <p:txBody>
          <a:bodyPr wrap="square" rtlCol="0">
            <a:spAutoFit/>
          </a:bodyPr>
          <a:lstStyle/>
          <a:p>
            <a:pPr algn="just"/>
            <a:r>
              <a:rPr lang="en-US" altLang="zh-TW" sz="1200" b="1" dirty="0">
                <a:latin typeface="微軟正黑體" panose="020B0604030504040204" pitchFamily="34" charset="-120"/>
                <a:ea typeface="微軟正黑體" panose="020B0604030504040204" pitchFamily="34" charset="-120"/>
              </a:rPr>
              <a:t>CV model </a:t>
            </a:r>
            <a:r>
              <a:rPr lang="zh-TW" altLang="en-US" sz="1200" b="1" dirty="0">
                <a:latin typeface="微軟正黑體" panose="020B0604030504040204" pitchFamily="34" charset="-120"/>
                <a:ea typeface="微軟正黑體" panose="020B0604030504040204" pitchFamily="34" charset="-120"/>
              </a:rPr>
              <a:t>中的不論何種模型設定之下，在 </a:t>
            </a:r>
            <a:r>
              <a:rPr lang="en-US" altLang="zh-TW" sz="1200" b="1" dirty="0">
                <a:latin typeface="微軟正黑體" panose="020B0604030504040204" pitchFamily="34" charset="-120"/>
                <a:ea typeface="微軟正黑體" panose="020B0604030504040204" pitchFamily="34" charset="-120"/>
              </a:rPr>
              <a:t>MSE </a:t>
            </a:r>
            <a:r>
              <a:rPr lang="zh-TW" altLang="en-US" sz="1200" b="1" dirty="0">
                <a:latin typeface="微軟正黑體" panose="020B0604030504040204" pitchFamily="34" charset="-120"/>
                <a:ea typeface="微軟正黑體" panose="020B0604030504040204" pitchFamily="34" charset="-120"/>
              </a:rPr>
              <a:t>和運算時長上的表現都會好於 </a:t>
            </a:r>
            <a:r>
              <a:rPr lang="en-US" altLang="zh-TW" sz="1200" b="1" dirty="0">
                <a:latin typeface="微軟正黑體" panose="020B0604030504040204" pitchFamily="34" charset="-120"/>
                <a:ea typeface="微軟正黑體" panose="020B0604030504040204" pitchFamily="34" charset="-120"/>
              </a:rPr>
              <a:t>Multi model </a:t>
            </a:r>
            <a:r>
              <a:rPr lang="zh-TW" altLang="en-US" sz="1200" b="1" dirty="0">
                <a:latin typeface="微軟正黑體" panose="020B0604030504040204" pitchFamily="34" charset="-120"/>
                <a:ea typeface="微軟正黑體" panose="020B0604030504040204" pitchFamily="34" charset="-120"/>
              </a:rPr>
              <a:t>的所有模型設定，因此在神經網路架構的選擇上，我們會挑選使用 </a:t>
            </a:r>
            <a:r>
              <a:rPr lang="en-US" altLang="zh-TW" sz="1200" b="1" dirty="0">
                <a:latin typeface="微軟正黑體" panose="020B0604030504040204" pitchFamily="34" charset="-120"/>
                <a:ea typeface="微軟正黑體" panose="020B0604030504040204" pitchFamily="34" charset="-120"/>
              </a:rPr>
              <a:t>CV model </a:t>
            </a:r>
            <a:r>
              <a:rPr lang="zh-TW" altLang="en-US" sz="1200" b="1" dirty="0">
                <a:latin typeface="微軟正黑體" panose="020B0604030504040204" pitchFamily="34" charset="-120"/>
                <a:ea typeface="微軟正黑體" panose="020B0604030504040204" pitchFamily="34" charset="-120"/>
              </a:rPr>
              <a:t>進行 </a:t>
            </a:r>
            <a:r>
              <a:rPr lang="en-US" altLang="zh-TW" sz="1200" b="1" dirty="0">
                <a:latin typeface="微軟正黑體" panose="020B0604030504040204" pitchFamily="34" charset="-120"/>
                <a:ea typeface="微軟正黑體" panose="020B0604030504040204" pitchFamily="34" charset="-120"/>
              </a:rPr>
              <a:t>S&amp;P500 </a:t>
            </a:r>
            <a:r>
              <a:rPr lang="zh-TW" altLang="en-US" sz="1200" b="1" dirty="0">
                <a:latin typeface="微軟正黑體" panose="020B0604030504040204" pitchFamily="34" charset="-120"/>
                <a:ea typeface="微軟正黑體" panose="020B0604030504040204" pitchFamily="34" charset="-120"/>
              </a:rPr>
              <a:t>選擇權價格的預測。</a:t>
            </a:r>
            <a:endParaRPr lang="en-US" altLang="zh-TW" sz="1200" b="1" dirty="0">
              <a:latin typeface="微軟正黑體" panose="020B0604030504040204" pitchFamily="34" charset="-120"/>
              <a:ea typeface="微軟正黑體" panose="020B0604030504040204" pitchFamily="34" charset="-120"/>
            </a:endParaRPr>
          </a:p>
        </p:txBody>
      </p:sp>
      <p:pic>
        <p:nvPicPr>
          <p:cNvPr id="11" name="圖片 10">
            <a:extLst>
              <a:ext uri="{FF2B5EF4-FFF2-40B4-BE49-F238E27FC236}">
                <a16:creationId xmlns:a16="http://schemas.microsoft.com/office/drawing/2014/main" id="{654EE787-4668-4317-A26C-F90EAF5D58C9}"/>
              </a:ext>
            </a:extLst>
          </p:cNvPr>
          <p:cNvPicPr>
            <a:picLocks noChangeAspect="1"/>
          </p:cNvPicPr>
          <p:nvPr/>
        </p:nvPicPr>
        <p:blipFill>
          <a:blip r:embed="rId3"/>
          <a:stretch>
            <a:fillRect/>
          </a:stretch>
        </p:blipFill>
        <p:spPr>
          <a:xfrm>
            <a:off x="251407" y="1548765"/>
            <a:ext cx="4713536" cy="3103273"/>
          </a:xfrm>
          <a:prstGeom prst="rect">
            <a:avLst/>
          </a:prstGeom>
        </p:spPr>
      </p:pic>
    </p:spTree>
    <p:extLst>
      <p:ext uri="{BB962C8B-B14F-4D97-AF65-F5344CB8AC3E}">
        <p14:creationId xmlns:p14="http://schemas.microsoft.com/office/powerpoint/2010/main" val="4192965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a:extLst>
              <a:ext uri="{FF2B5EF4-FFF2-40B4-BE49-F238E27FC236}">
                <a16:creationId xmlns:a16="http://schemas.microsoft.com/office/drawing/2014/main" id="{8F0EC598-B123-48E3-B8E0-C1EF633BF639}"/>
              </a:ext>
            </a:extLst>
          </p:cNvPr>
          <p:cNvPicPr>
            <a:picLocks noChangeAspect="1"/>
          </p:cNvPicPr>
          <p:nvPr/>
        </p:nvPicPr>
        <p:blipFill rotWithShape="1">
          <a:blip r:embed="rId3">
            <a:extLst>
              <a:ext uri="{28A0092B-C50C-407E-A947-70E740481C1C}">
                <a14:useLocalDpi xmlns:a14="http://schemas.microsoft.com/office/drawing/2010/main" val="0"/>
              </a:ext>
            </a:extLst>
          </a:blip>
          <a:srcRect l="4454" t="7457" r="14512" b="19561"/>
          <a:stretch/>
        </p:blipFill>
        <p:spPr>
          <a:xfrm>
            <a:off x="-1" y="0"/>
            <a:ext cx="9144001" cy="5143500"/>
          </a:xfrm>
          <a:prstGeom prst="rect">
            <a:avLst/>
          </a:prstGeom>
        </p:spPr>
      </p:pic>
      <p:sp>
        <p:nvSpPr>
          <p:cNvPr id="2" name="文本框 1"/>
          <p:cNvSpPr txBox="1"/>
          <p:nvPr/>
        </p:nvSpPr>
        <p:spPr>
          <a:xfrm>
            <a:off x="531872" y="331255"/>
            <a:ext cx="1435208" cy="746356"/>
          </a:xfrm>
          <a:prstGeom prst="rect">
            <a:avLst/>
          </a:prstGeom>
          <a:noFill/>
        </p:spPr>
        <p:txBody>
          <a:bodyPr wrap="none" lIns="68520" tIns="34289" rIns="68520" bIns="34289" rtlCol="0">
            <a:spAutoFit/>
            <a:scene3d>
              <a:camera prst="orthographicFront"/>
              <a:lightRig rig="threePt" dir="t"/>
            </a:scene3d>
            <a:sp3d contourW="12700"/>
          </a:bodyPr>
          <a:lstStyle/>
          <a:p>
            <a:pPr algn="ctr" defTabSz="684530"/>
            <a:r>
              <a:rPr lang="zh-CN" altLang="en-US" sz="4400" b="1" dirty="0">
                <a:solidFill>
                  <a:schemeClr val="accent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目</a:t>
            </a:r>
            <a:r>
              <a:rPr lang="zh-TW" altLang="en-US" sz="4400" b="1" dirty="0">
                <a:solidFill>
                  <a:schemeClr val="accent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CN" altLang="en-US" sz="4400" b="1" dirty="0">
                <a:solidFill>
                  <a:schemeClr val="accent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錄</a:t>
            </a:r>
          </a:p>
        </p:txBody>
      </p:sp>
      <p:sp>
        <p:nvSpPr>
          <p:cNvPr id="18" name="文本框 5">
            <a:extLst>
              <a:ext uri="{FF2B5EF4-FFF2-40B4-BE49-F238E27FC236}">
                <a16:creationId xmlns:a16="http://schemas.microsoft.com/office/drawing/2014/main" id="{8F280CDE-A0E2-1CD8-C2EB-2FBB8CC291E4}"/>
              </a:ext>
            </a:extLst>
          </p:cNvPr>
          <p:cNvSpPr txBox="1"/>
          <p:nvPr/>
        </p:nvSpPr>
        <p:spPr>
          <a:xfrm>
            <a:off x="2170075" y="2189238"/>
            <a:ext cx="184731" cy="369332"/>
          </a:xfrm>
          <a:prstGeom prst="rect">
            <a:avLst/>
          </a:prstGeom>
          <a:noFill/>
        </p:spPr>
        <p:txBody>
          <a:bodyPr wrap="none" rtlCol="0">
            <a:spAutoFit/>
            <a:scene3d>
              <a:camera prst="orthographicFront"/>
              <a:lightRig rig="threePt" dir="t"/>
            </a:scene3d>
            <a:sp3d contourW="12700"/>
          </a:bodyPr>
          <a:lstStyle/>
          <a:p>
            <a:endParaRPr lang="zh-CN" altLang="en-US" b="1" dirty="0">
              <a:solidFill>
                <a:schemeClr val="accent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grpSp>
        <p:nvGrpSpPr>
          <p:cNvPr id="26" name="群組 25">
            <a:extLst>
              <a:ext uri="{FF2B5EF4-FFF2-40B4-BE49-F238E27FC236}">
                <a16:creationId xmlns:a16="http://schemas.microsoft.com/office/drawing/2014/main" id="{116EA522-30A4-67B5-97CF-4A05FC891BF3}"/>
              </a:ext>
            </a:extLst>
          </p:cNvPr>
          <p:cNvGrpSpPr/>
          <p:nvPr/>
        </p:nvGrpSpPr>
        <p:grpSpPr>
          <a:xfrm>
            <a:off x="531870" y="1203598"/>
            <a:ext cx="4855077" cy="2502665"/>
            <a:chOff x="531870" y="1142354"/>
            <a:chExt cx="4855077" cy="2502665"/>
          </a:xfrm>
        </p:grpSpPr>
        <p:grpSp>
          <p:nvGrpSpPr>
            <p:cNvPr id="21" name="群組 20">
              <a:extLst>
                <a:ext uri="{FF2B5EF4-FFF2-40B4-BE49-F238E27FC236}">
                  <a16:creationId xmlns:a16="http://schemas.microsoft.com/office/drawing/2014/main" id="{03BFA6C0-AAA4-8898-A889-7B0D5F696F96}"/>
                </a:ext>
              </a:extLst>
            </p:cNvPr>
            <p:cNvGrpSpPr/>
            <p:nvPr/>
          </p:nvGrpSpPr>
          <p:grpSpPr>
            <a:xfrm>
              <a:off x="531870" y="1142354"/>
              <a:ext cx="2980513" cy="1151139"/>
              <a:chOff x="1259630" y="1428505"/>
              <a:chExt cx="2980513" cy="1151139"/>
            </a:xfrm>
          </p:grpSpPr>
          <p:grpSp>
            <p:nvGrpSpPr>
              <p:cNvPr id="17" name="群組 16">
                <a:extLst>
                  <a:ext uri="{FF2B5EF4-FFF2-40B4-BE49-F238E27FC236}">
                    <a16:creationId xmlns:a16="http://schemas.microsoft.com/office/drawing/2014/main" id="{98D50E3A-966C-C885-BA76-588D68036F32}"/>
                  </a:ext>
                </a:extLst>
              </p:cNvPr>
              <p:cNvGrpSpPr/>
              <p:nvPr/>
            </p:nvGrpSpPr>
            <p:grpSpPr>
              <a:xfrm>
                <a:off x="1259630" y="1428505"/>
                <a:ext cx="2980513" cy="769442"/>
                <a:chOff x="1331638" y="1409673"/>
                <a:chExt cx="2980513" cy="769442"/>
              </a:xfrm>
            </p:grpSpPr>
            <p:grpSp>
              <p:nvGrpSpPr>
                <p:cNvPr id="25" name="组合 24"/>
                <p:cNvGrpSpPr/>
                <p:nvPr/>
              </p:nvGrpSpPr>
              <p:grpSpPr>
                <a:xfrm>
                  <a:off x="1331638" y="1409673"/>
                  <a:ext cx="2010807" cy="400110"/>
                  <a:chOff x="6629352" y="1760489"/>
                  <a:chExt cx="2681075" cy="533480"/>
                </a:xfrm>
              </p:grpSpPr>
              <p:sp>
                <p:nvSpPr>
                  <p:cNvPr id="44" name="文本框 7"/>
                  <p:cNvSpPr txBox="1"/>
                  <p:nvPr/>
                </p:nvSpPr>
                <p:spPr>
                  <a:xfrm>
                    <a:off x="7354337" y="1760489"/>
                    <a:ext cx="1956090" cy="533480"/>
                  </a:xfrm>
                  <a:prstGeom prst="rect">
                    <a:avLst/>
                  </a:prstGeom>
                  <a:noFill/>
                </p:spPr>
                <p:txBody>
                  <a:bodyPr wrap="none" rtlCol="0">
                    <a:spAutoFit/>
                    <a:scene3d>
                      <a:camera prst="orthographicFront"/>
                      <a:lightRig rig="threePt" dir="t"/>
                    </a:scene3d>
                    <a:sp3d contourW="12700"/>
                  </a:bodyPr>
                  <a:lstStyle/>
                  <a:p>
                    <a:r>
                      <a:rPr lang="zh-TW" altLang="en-US" sz="20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選擇權定價</a:t>
                    </a:r>
                    <a:endParaRPr lang="zh-CN" altLang="en-US" sz="20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42" name="文本框 5"/>
                  <p:cNvSpPr txBox="1"/>
                  <p:nvPr/>
                </p:nvSpPr>
                <p:spPr>
                  <a:xfrm>
                    <a:off x="6629352" y="1760489"/>
                    <a:ext cx="739946" cy="533480"/>
                  </a:xfrm>
                  <a:prstGeom prst="rect">
                    <a:avLst/>
                  </a:prstGeom>
                  <a:noFill/>
                </p:spPr>
                <p:txBody>
                  <a:bodyPr wrap="none" rtlCol="0">
                    <a:spAutoFit/>
                    <a:scene3d>
                      <a:camera prst="orthographicFront"/>
                      <a:lightRig rig="threePt" dir="t"/>
                    </a:scene3d>
                    <a:sp3d contourW="12700"/>
                  </a:bodyPr>
                  <a:lstStyle/>
                  <a:p>
                    <a:r>
                      <a:rPr lang="en-US" altLang="zh-CN" sz="20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0</a:t>
                    </a:r>
                    <a:r>
                      <a:rPr lang="en-US" altLang="zh-TW" sz="20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a:t>
                    </a:r>
                    <a:r>
                      <a:rPr lang="en-US" altLang="zh-CN" sz="20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endParaRPr lang="zh-CN" altLang="en-US" sz="20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grpSp>
            <p:sp>
              <p:nvSpPr>
                <p:cNvPr id="15" name="文本框 7">
                  <a:extLst>
                    <a:ext uri="{FF2B5EF4-FFF2-40B4-BE49-F238E27FC236}">
                      <a16:creationId xmlns:a16="http://schemas.microsoft.com/office/drawing/2014/main" id="{E6DEB657-4EC3-EC5B-4AED-71B993307D82}"/>
                    </a:ext>
                  </a:extLst>
                </p:cNvPr>
                <p:cNvSpPr txBox="1"/>
                <p:nvPr/>
              </p:nvSpPr>
              <p:spPr>
                <a:xfrm>
                  <a:off x="2077244" y="1809783"/>
                  <a:ext cx="2234907" cy="369332"/>
                </a:xfrm>
                <a:prstGeom prst="rect">
                  <a:avLst/>
                </a:prstGeom>
                <a:noFill/>
              </p:spPr>
              <p:txBody>
                <a:bodyPr wrap="none" rtlCol="0">
                  <a:spAutoFit/>
                  <a:scene3d>
                    <a:camera prst="orthographicFront"/>
                    <a:lightRig rig="threePt" dir="t"/>
                  </a:scene3d>
                  <a:sp3d contourW="12700"/>
                </a:bodyPr>
                <a:lstStyle/>
                <a:p>
                  <a:r>
                    <a:rPr lang="zh-CN"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研究方法</a:t>
                  </a:r>
                  <a:r>
                    <a:rPr lang="en-US" altLang="zh-TW"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&amp;</a:t>
                  </a:r>
                  <a:r>
                    <a:rPr lang="zh-TW"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實驗結果</a:t>
                  </a:r>
                  <a:endParaRPr lang="zh-CN"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16" name="文本框 5">
                  <a:extLst>
                    <a:ext uri="{FF2B5EF4-FFF2-40B4-BE49-F238E27FC236}">
                      <a16:creationId xmlns:a16="http://schemas.microsoft.com/office/drawing/2014/main" id="{40354BF1-D28F-858F-0625-8339F43EE573}"/>
                    </a:ext>
                  </a:extLst>
                </p:cNvPr>
                <p:cNvSpPr txBox="1"/>
                <p:nvPr/>
              </p:nvSpPr>
              <p:spPr>
                <a:xfrm>
                  <a:off x="1610506" y="1809783"/>
                  <a:ext cx="486030" cy="369332"/>
                </a:xfrm>
                <a:prstGeom prst="rect">
                  <a:avLst/>
                </a:prstGeom>
                <a:noFill/>
              </p:spPr>
              <p:txBody>
                <a:bodyPr wrap="none" rtlCol="0">
                  <a:spAutoFit/>
                  <a:scene3d>
                    <a:camera prst="orthographicFront"/>
                    <a:lightRig rig="threePt" dir="t"/>
                  </a:scene3d>
                  <a:sp3d contourW="12700"/>
                </a:bodyPr>
                <a:lstStyle/>
                <a:p>
                  <a:r>
                    <a:rPr lang="en-US" altLang="zh-CN"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(1)</a:t>
                  </a:r>
                  <a:endParaRPr lang="zh-CN" altLang="en-US"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grpSp>
          <p:sp>
            <p:nvSpPr>
              <p:cNvPr id="19" name="文本框 5">
                <a:extLst>
                  <a:ext uri="{FF2B5EF4-FFF2-40B4-BE49-F238E27FC236}">
                    <a16:creationId xmlns:a16="http://schemas.microsoft.com/office/drawing/2014/main" id="{D3B49542-986C-FCBE-559E-1F69FF4EDFFC}"/>
                  </a:ext>
                </a:extLst>
              </p:cNvPr>
              <p:cNvSpPr txBox="1"/>
              <p:nvPr/>
            </p:nvSpPr>
            <p:spPr>
              <a:xfrm>
                <a:off x="1915384" y="2241090"/>
                <a:ext cx="304892" cy="338554"/>
              </a:xfrm>
              <a:prstGeom prst="rect">
                <a:avLst/>
              </a:prstGeom>
              <a:noFill/>
            </p:spPr>
            <p:txBody>
              <a:bodyPr wrap="none" rtlCol="0">
                <a:spAutoFit/>
                <a:scene3d>
                  <a:camera prst="orthographicFront"/>
                  <a:lightRig rig="threePt" dir="t"/>
                </a:scene3d>
                <a:sp3d contourW="12700"/>
              </a:bodyPr>
              <a:lstStyle/>
              <a:p>
                <a:r>
                  <a:rPr lang="en-US" altLang="zh-CN" sz="1600" b="1" dirty="0" err="1">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i</a:t>
                </a:r>
                <a:r>
                  <a:rPr lang="en-US" altLang="zh-CN" sz="16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endParaRPr lang="zh-CN" altLang="en-US" sz="16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20" name="文本框 7">
                <a:extLst>
                  <a:ext uri="{FF2B5EF4-FFF2-40B4-BE49-F238E27FC236}">
                    <a16:creationId xmlns:a16="http://schemas.microsoft.com/office/drawing/2014/main" id="{4E533FCD-D485-67DA-F57E-9F6D268C474D}"/>
                  </a:ext>
                </a:extLst>
              </p:cNvPr>
              <p:cNvSpPr txBox="1"/>
              <p:nvPr/>
            </p:nvSpPr>
            <p:spPr>
              <a:xfrm>
                <a:off x="2180617" y="2233196"/>
                <a:ext cx="1210588" cy="338554"/>
              </a:xfrm>
              <a:prstGeom prst="rect">
                <a:avLst/>
              </a:prstGeom>
              <a:noFill/>
            </p:spPr>
            <p:txBody>
              <a:bodyPr wrap="none" rtlCol="0">
                <a:spAutoFit/>
                <a:scene3d>
                  <a:camera prst="orthographicFront"/>
                  <a:lightRig rig="threePt" dir="t"/>
                </a:scene3d>
                <a:sp3d contourW="12700"/>
              </a:bodyPr>
              <a:lstStyle/>
              <a:p>
                <a:r>
                  <a:rPr lang="zh-TW" altLang="en-US" sz="16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hlinkClick r:id="rId4" action="ppaction://hlinksldjump"/>
                  </a:rPr>
                  <a:t>回測資料集</a:t>
                </a:r>
                <a:endParaRPr lang="zh-CN" altLang="en-US" sz="16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grpSp>
        <p:sp>
          <p:nvSpPr>
            <p:cNvPr id="24" name="文本框 5">
              <a:extLst>
                <a:ext uri="{FF2B5EF4-FFF2-40B4-BE49-F238E27FC236}">
                  <a16:creationId xmlns:a16="http://schemas.microsoft.com/office/drawing/2014/main" id="{4FA13146-ECFC-233D-C5A9-9F0FC1E10E4E}"/>
                </a:ext>
              </a:extLst>
            </p:cNvPr>
            <p:cNvSpPr txBox="1"/>
            <p:nvPr/>
          </p:nvSpPr>
          <p:spPr>
            <a:xfrm>
              <a:off x="1187624" y="2293493"/>
              <a:ext cx="349776" cy="338554"/>
            </a:xfrm>
            <a:prstGeom prst="rect">
              <a:avLst/>
            </a:prstGeom>
            <a:noFill/>
          </p:spPr>
          <p:txBody>
            <a:bodyPr wrap="none" rtlCol="0">
              <a:spAutoFit/>
              <a:scene3d>
                <a:camera prst="orthographicFront"/>
                <a:lightRig rig="threePt" dir="t"/>
              </a:scene3d>
              <a:sp3d contourW="12700"/>
            </a:bodyPr>
            <a:lstStyle/>
            <a:p>
              <a:r>
                <a:rPr lang="en-US" altLang="zh-CN" sz="16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ii.</a:t>
              </a:r>
              <a:endParaRPr lang="zh-CN" altLang="en-US" sz="16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28" name="文本框 7">
              <a:extLst>
                <a:ext uri="{FF2B5EF4-FFF2-40B4-BE49-F238E27FC236}">
                  <a16:creationId xmlns:a16="http://schemas.microsoft.com/office/drawing/2014/main" id="{1079F4AB-1663-9713-634E-0ADEC6227FAE}"/>
                </a:ext>
              </a:extLst>
            </p:cNvPr>
            <p:cNvSpPr txBox="1"/>
            <p:nvPr/>
          </p:nvSpPr>
          <p:spPr>
            <a:xfrm>
              <a:off x="1452857" y="2285599"/>
              <a:ext cx="3934090" cy="338554"/>
            </a:xfrm>
            <a:prstGeom prst="rect">
              <a:avLst/>
            </a:prstGeom>
            <a:noFill/>
          </p:spPr>
          <p:txBody>
            <a:bodyPr wrap="none" rtlCol="0">
              <a:spAutoFit/>
              <a:scene3d>
                <a:camera prst="orthographicFront"/>
                <a:lightRig rig="threePt" dir="t"/>
              </a:scene3d>
              <a:sp3d contourW="12700"/>
            </a:bodyPr>
            <a:lstStyle/>
            <a:p>
              <a:r>
                <a:rPr lang="zh-TW" altLang="en-US" sz="16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hlinkClick r:id="rId5" action="ppaction://hlinksldjump"/>
                </a:rPr>
                <a:t>權衡運算時間及預測準確度進行模型挑選</a:t>
              </a:r>
              <a:endParaRPr lang="zh-CN" altLang="en-US" sz="16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3" name="文本框 5">
              <a:extLst>
                <a:ext uri="{FF2B5EF4-FFF2-40B4-BE49-F238E27FC236}">
                  <a16:creationId xmlns:a16="http://schemas.microsoft.com/office/drawing/2014/main" id="{1AB652BA-F41C-EACA-ED8F-47FA4D520666}"/>
                </a:ext>
              </a:extLst>
            </p:cNvPr>
            <p:cNvSpPr txBox="1"/>
            <p:nvPr/>
          </p:nvSpPr>
          <p:spPr>
            <a:xfrm>
              <a:off x="1187624" y="2630835"/>
              <a:ext cx="405880" cy="338554"/>
            </a:xfrm>
            <a:prstGeom prst="rect">
              <a:avLst/>
            </a:prstGeom>
            <a:noFill/>
          </p:spPr>
          <p:txBody>
            <a:bodyPr wrap="none" rtlCol="0">
              <a:spAutoFit/>
              <a:scene3d>
                <a:camera prst="orthographicFront"/>
                <a:lightRig rig="threePt" dir="t"/>
              </a:scene3d>
              <a:sp3d contourW="12700"/>
            </a:bodyPr>
            <a:lstStyle/>
            <a:p>
              <a:r>
                <a:rPr lang="en-US" altLang="zh-CN" sz="16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iii.</a:t>
              </a:r>
              <a:endParaRPr lang="zh-CN" altLang="en-US" sz="16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4" name="文本框 7">
              <a:extLst>
                <a:ext uri="{FF2B5EF4-FFF2-40B4-BE49-F238E27FC236}">
                  <a16:creationId xmlns:a16="http://schemas.microsoft.com/office/drawing/2014/main" id="{41AA327D-EC57-3BD3-8E39-0875F46B274E}"/>
                </a:ext>
              </a:extLst>
            </p:cNvPr>
            <p:cNvSpPr txBox="1"/>
            <p:nvPr/>
          </p:nvSpPr>
          <p:spPr>
            <a:xfrm>
              <a:off x="1452857" y="2622941"/>
              <a:ext cx="3764749" cy="338554"/>
            </a:xfrm>
            <a:prstGeom prst="rect">
              <a:avLst/>
            </a:prstGeom>
            <a:noFill/>
          </p:spPr>
          <p:txBody>
            <a:bodyPr wrap="none" rtlCol="0">
              <a:spAutoFit/>
              <a:scene3d>
                <a:camera prst="orthographicFront"/>
                <a:lightRig rig="threePt" dir="t"/>
              </a:scene3d>
              <a:sp3d contourW="12700"/>
            </a:bodyPr>
            <a:lstStyle/>
            <a:p>
              <a:r>
                <a:rPr lang="zh-TW" altLang="en-US" sz="16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hlinkClick r:id="rId6" action="ppaction://hlinksldjump"/>
                </a:rPr>
                <a:t>延長許珈瑋 </a:t>
              </a:r>
              <a:r>
                <a:rPr lang="en-US" altLang="zh-TW" sz="16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hlinkClick r:id="rId6" action="ppaction://hlinksldjump"/>
                </a:rPr>
                <a:t>(2023) </a:t>
              </a:r>
              <a:r>
                <a:rPr lang="zh-TW" altLang="en-US" sz="16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hlinkClick r:id="rId6" action="ppaction://hlinksldjump"/>
                </a:rPr>
                <a:t>文中 </a:t>
              </a:r>
              <a:r>
                <a:rPr lang="en-US" altLang="zh-TW" sz="16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hlinkClick r:id="rId6" action="ppaction://hlinksldjump"/>
                </a:rPr>
                <a:t>Table 3 </a:t>
              </a:r>
              <a:r>
                <a:rPr lang="zh-TW" altLang="en-US" sz="16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hlinkClick r:id="rId6" action="ppaction://hlinksldjump"/>
                </a:rPr>
                <a:t>的實驗</a:t>
              </a:r>
              <a:endParaRPr lang="zh-CN" altLang="en-US" sz="16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7" name="文本框 5">
              <a:extLst>
                <a:ext uri="{FF2B5EF4-FFF2-40B4-BE49-F238E27FC236}">
                  <a16:creationId xmlns:a16="http://schemas.microsoft.com/office/drawing/2014/main" id="{7710E6A4-5124-9C56-2406-6EFEE63D0B83}"/>
                </a:ext>
              </a:extLst>
            </p:cNvPr>
            <p:cNvSpPr txBox="1"/>
            <p:nvPr/>
          </p:nvSpPr>
          <p:spPr>
            <a:xfrm>
              <a:off x="1187624" y="3306465"/>
              <a:ext cx="184731" cy="338554"/>
            </a:xfrm>
            <a:prstGeom prst="rect">
              <a:avLst/>
            </a:prstGeom>
            <a:noFill/>
          </p:spPr>
          <p:txBody>
            <a:bodyPr wrap="none" rtlCol="0">
              <a:spAutoFit/>
              <a:scene3d>
                <a:camera prst="orthographicFront"/>
                <a:lightRig rig="threePt" dir="t"/>
              </a:scene3d>
              <a:sp3d contourW="12700"/>
            </a:bodyPr>
            <a:lstStyle/>
            <a:p>
              <a:endParaRPr lang="zh-CN" altLang="en-US" sz="16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grpSp>
      <p:sp>
        <p:nvSpPr>
          <p:cNvPr id="32" name="文本框 7">
            <a:extLst>
              <a:ext uri="{FF2B5EF4-FFF2-40B4-BE49-F238E27FC236}">
                <a16:creationId xmlns:a16="http://schemas.microsoft.com/office/drawing/2014/main" id="{DB39EDA6-D109-46E4-A867-794AF00B94A6}"/>
              </a:ext>
            </a:extLst>
          </p:cNvPr>
          <p:cNvSpPr txBox="1"/>
          <p:nvPr/>
        </p:nvSpPr>
        <p:spPr>
          <a:xfrm>
            <a:off x="1075609" y="3067846"/>
            <a:ext cx="1210588" cy="400110"/>
          </a:xfrm>
          <a:prstGeom prst="rect">
            <a:avLst/>
          </a:prstGeom>
          <a:noFill/>
        </p:spPr>
        <p:txBody>
          <a:bodyPr wrap="none" rtlCol="0">
            <a:spAutoFit/>
            <a:scene3d>
              <a:camera prst="orthographicFront"/>
              <a:lightRig rig="threePt" dir="t"/>
            </a:scene3d>
            <a:sp3d contourW="12700"/>
          </a:bodyPr>
          <a:lstStyle/>
          <a:p>
            <a:r>
              <a:rPr lang="zh-TW" altLang="en-US" sz="20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未來研究</a:t>
            </a:r>
            <a:endParaRPr lang="zh-CN" altLang="en-US" sz="20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33" name="文本框 5">
            <a:extLst>
              <a:ext uri="{FF2B5EF4-FFF2-40B4-BE49-F238E27FC236}">
                <a16:creationId xmlns:a16="http://schemas.microsoft.com/office/drawing/2014/main" id="{A4AAF81B-9C7F-4669-B172-C81161F74B02}"/>
              </a:ext>
            </a:extLst>
          </p:cNvPr>
          <p:cNvSpPr txBox="1"/>
          <p:nvPr/>
        </p:nvSpPr>
        <p:spPr>
          <a:xfrm>
            <a:off x="531870" y="3067846"/>
            <a:ext cx="554960" cy="400110"/>
          </a:xfrm>
          <a:prstGeom prst="rect">
            <a:avLst/>
          </a:prstGeom>
          <a:noFill/>
        </p:spPr>
        <p:txBody>
          <a:bodyPr wrap="none" rtlCol="0">
            <a:spAutoFit/>
            <a:scene3d>
              <a:camera prst="orthographicFront"/>
              <a:lightRig rig="threePt" dir="t"/>
            </a:scene3d>
            <a:sp3d contourW="12700"/>
          </a:bodyPr>
          <a:lstStyle/>
          <a:p>
            <a:r>
              <a:rPr lang="en-US" altLang="zh-CN" sz="20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03.</a:t>
            </a:r>
            <a:endParaRPr lang="zh-CN" altLang="en-US" sz="20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34" name="文本框 7">
            <a:extLst>
              <a:ext uri="{FF2B5EF4-FFF2-40B4-BE49-F238E27FC236}">
                <a16:creationId xmlns:a16="http://schemas.microsoft.com/office/drawing/2014/main" id="{3BA4335A-4E79-4375-8358-043D180BBB32}"/>
              </a:ext>
            </a:extLst>
          </p:cNvPr>
          <p:cNvSpPr txBox="1"/>
          <p:nvPr/>
        </p:nvSpPr>
        <p:spPr>
          <a:xfrm>
            <a:off x="1075609" y="3414172"/>
            <a:ext cx="697627" cy="400110"/>
          </a:xfrm>
          <a:prstGeom prst="rect">
            <a:avLst/>
          </a:prstGeom>
          <a:noFill/>
        </p:spPr>
        <p:txBody>
          <a:bodyPr wrap="none" rtlCol="0">
            <a:spAutoFit/>
            <a:scene3d>
              <a:camera prst="orthographicFront"/>
              <a:lightRig rig="threePt" dir="t"/>
            </a:scene3d>
            <a:sp3d contourW="12700"/>
          </a:bodyPr>
          <a:lstStyle/>
          <a:p>
            <a:r>
              <a:rPr lang="zh-TW" altLang="en-US" sz="20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附錄</a:t>
            </a:r>
            <a:endParaRPr lang="zh-CN" altLang="en-US" sz="20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35" name="文本框 5">
            <a:extLst>
              <a:ext uri="{FF2B5EF4-FFF2-40B4-BE49-F238E27FC236}">
                <a16:creationId xmlns:a16="http://schemas.microsoft.com/office/drawing/2014/main" id="{48618205-F35B-478D-BC7E-1E7AF72CE3F2}"/>
              </a:ext>
            </a:extLst>
          </p:cNvPr>
          <p:cNvSpPr txBox="1"/>
          <p:nvPr/>
        </p:nvSpPr>
        <p:spPr>
          <a:xfrm>
            <a:off x="531870" y="3414172"/>
            <a:ext cx="554960" cy="400110"/>
          </a:xfrm>
          <a:prstGeom prst="rect">
            <a:avLst/>
          </a:prstGeom>
          <a:noFill/>
        </p:spPr>
        <p:txBody>
          <a:bodyPr wrap="none" rtlCol="0">
            <a:spAutoFit/>
            <a:scene3d>
              <a:camera prst="orthographicFront"/>
              <a:lightRig rig="threePt" dir="t"/>
            </a:scene3d>
            <a:sp3d contourW="12700"/>
          </a:bodyPr>
          <a:lstStyle/>
          <a:p>
            <a:r>
              <a:rPr lang="en-US" altLang="zh-CN" sz="20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04.</a:t>
            </a:r>
            <a:endParaRPr lang="zh-CN" altLang="en-US" sz="20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Tree>
    <p:extLst>
      <p:ext uri="{BB962C8B-B14F-4D97-AF65-F5344CB8AC3E}">
        <p14:creationId xmlns:p14="http://schemas.microsoft.com/office/powerpoint/2010/main" val="9223804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5585" y="191135"/>
            <a:ext cx="8568055" cy="461645"/>
            <a:chOff x="371" y="301"/>
            <a:chExt cx="13493" cy="727"/>
          </a:xfrm>
        </p:grpSpPr>
        <p:sp>
          <p:nvSpPr>
            <p:cNvPr id="4" name="箭头: V 形 3"/>
            <p:cNvSpPr/>
            <p:nvPr/>
          </p:nvSpPr>
          <p:spPr>
            <a:xfrm>
              <a:off x="713" y="514"/>
              <a:ext cx="419" cy="485"/>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 name="箭头: V 形 4"/>
            <p:cNvSpPr/>
            <p:nvPr/>
          </p:nvSpPr>
          <p:spPr>
            <a:xfrm>
              <a:off x="1014"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cxnSp>
          <p:nvCxnSpPr>
            <p:cNvPr id="7" name="直接连接符 6"/>
            <p:cNvCxnSpPr/>
            <p:nvPr/>
          </p:nvCxnSpPr>
          <p:spPr>
            <a:xfrm>
              <a:off x="1609" y="992"/>
              <a:ext cx="1225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609" y="301"/>
              <a:ext cx="3461" cy="727"/>
            </a:xfrm>
            <a:prstGeom prst="rect">
              <a:avLst/>
            </a:prstGeom>
            <a:noFill/>
          </p:spPr>
          <p:txBody>
            <a:bodyPr wrap="none" rtlCol="0" anchor="ctr">
              <a:spAutoFit/>
            </a:bodyPr>
            <a:lstStyle/>
            <a:p>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en-US" altLang="zh-TW"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a:t>
              </a:r>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TW"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選擇權定價</a:t>
              </a:r>
              <a:endParaRPr lang="zh-CN"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9" name="箭头: V 形 8"/>
            <p:cNvSpPr/>
            <p:nvPr/>
          </p:nvSpPr>
          <p:spPr>
            <a:xfrm>
              <a:off x="371"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6" name="文字方塊 5">
            <a:extLst>
              <a:ext uri="{FF2B5EF4-FFF2-40B4-BE49-F238E27FC236}">
                <a16:creationId xmlns:a16="http://schemas.microsoft.com/office/drawing/2014/main" id="{2C246C3A-2135-60F1-8B90-D513E93BC983}"/>
              </a:ext>
            </a:extLst>
          </p:cNvPr>
          <p:cNvSpPr txBox="1"/>
          <p:nvPr/>
        </p:nvSpPr>
        <p:spPr>
          <a:xfrm>
            <a:off x="373842" y="906899"/>
            <a:ext cx="5308137" cy="369332"/>
          </a:xfrm>
          <a:prstGeom prst="rect">
            <a:avLst/>
          </a:prstGeom>
          <a:noFill/>
        </p:spPr>
        <p:txBody>
          <a:bodyPr wrap="square">
            <a:spAutoFit/>
          </a:bodyPr>
          <a:lstStyle/>
          <a:p>
            <a:r>
              <a:rPr lang="en-US" altLang="zh-CN"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ii.</a:t>
            </a:r>
            <a:r>
              <a:rPr lang="zh-TW" altLang="en-US"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TW"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權衡運算時間及預測準確度進行模型挑選</a:t>
            </a:r>
            <a:endParaRPr lang="zh-CN"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10" name="文字方塊 9">
            <a:extLst>
              <a:ext uri="{FF2B5EF4-FFF2-40B4-BE49-F238E27FC236}">
                <a16:creationId xmlns:a16="http://schemas.microsoft.com/office/drawing/2014/main" id="{1C90C444-533A-4DCE-A9FE-15A94DF6E7C5}"/>
              </a:ext>
            </a:extLst>
          </p:cNvPr>
          <p:cNvSpPr txBox="1"/>
          <p:nvPr/>
        </p:nvSpPr>
        <p:spPr>
          <a:xfrm>
            <a:off x="5018724" y="1550786"/>
            <a:ext cx="3923928" cy="1938992"/>
          </a:xfrm>
          <a:prstGeom prst="rect">
            <a:avLst/>
          </a:prstGeom>
          <a:noFill/>
        </p:spPr>
        <p:txBody>
          <a:bodyPr wrap="square" rtlCol="0">
            <a:spAutoFit/>
          </a:bodyPr>
          <a:lstStyle/>
          <a:p>
            <a:pPr algn="just"/>
            <a:r>
              <a:rPr lang="zh-TW" altLang="en-US" sz="1200" b="1" dirty="0">
                <a:latin typeface="微軟正黑體" panose="020B0604030504040204" pitchFamily="34" charset="-120"/>
                <a:ea typeface="微軟正黑體" panose="020B0604030504040204" pitchFamily="34" charset="-120"/>
              </a:rPr>
              <a:t>從 </a:t>
            </a:r>
            <a:r>
              <a:rPr lang="en-US" altLang="zh-TW" sz="1200" b="1" dirty="0">
                <a:latin typeface="微軟正黑體" panose="020B0604030504040204" pitchFamily="34" charset="-120"/>
                <a:ea typeface="微軟正黑體" panose="020B0604030504040204" pitchFamily="34" charset="-120"/>
              </a:rPr>
              <a:t>MSE </a:t>
            </a:r>
            <a:r>
              <a:rPr lang="zh-TW" altLang="en-US" sz="1200" b="1" dirty="0">
                <a:latin typeface="微軟正黑體" panose="020B0604030504040204" pitchFamily="34" charset="-120"/>
                <a:ea typeface="微軟正黑體" panose="020B0604030504040204" pitchFamily="34" charset="-120"/>
              </a:rPr>
              <a:t>的角度來挑選的話，</a:t>
            </a:r>
            <a:r>
              <a:rPr lang="en-US" altLang="zh-TW" sz="1200" b="1" dirty="0">
                <a:latin typeface="微軟正黑體" panose="020B0604030504040204" pitchFamily="34" charset="-120"/>
                <a:ea typeface="微軟正黑體" panose="020B0604030504040204" pitchFamily="34" charset="-120"/>
              </a:rPr>
              <a:t>with Supplement without Synthesis </a:t>
            </a:r>
            <a:r>
              <a:rPr lang="zh-TW" altLang="en-US" sz="1200" b="1" dirty="0">
                <a:latin typeface="微軟正黑體" panose="020B0604030504040204" pitchFamily="34" charset="-120"/>
                <a:ea typeface="微軟正黑體" panose="020B0604030504040204" pitchFamily="34" charset="-120"/>
              </a:rPr>
              <a:t>會是最佳的模型設定，這是因為 </a:t>
            </a:r>
            <a:r>
              <a:rPr lang="en-US" altLang="zh-TW" sz="1200" b="1" dirty="0">
                <a:latin typeface="微軟正黑體" panose="020B0604030504040204" pitchFamily="34" charset="-120"/>
                <a:ea typeface="微軟正黑體" panose="020B0604030504040204" pitchFamily="34" charset="-120"/>
              </a:rPr>
              <a:t>CV model </a:t>
            </a:r>
            <a:r>
              <a:rPr lang="zh-TW" altLang="en-US" sz="1200" b="1" dirty="0">
                <a:latin typeface="微軟正黑體" panose="020B0604030504040204" pitchFamily="34" charset="-120"/>
                <a:ea typeface="微軟正黑體" panose="020B0604030504040204" pitchFamily="34" charset="-120"/>
              </a:rPr>
              <a:t>本身的條件式 </a:t>
            </a:r>
            <a:r>
              <a:rPr lang="en-US" altLang="zh-TW" sz="1200" b="1" dirty="0">
                <a:latin typeface="微軟正黑體" panose="020B0604030504040204" pitchFamily="34" charset="-120"/>
                <a:ea typeface="微軟正黑體" panose="020B0604030504040204" pitchFamily="34" charset="-120"/>
              </a:rPr>
              <a:t>( </a:t>
            </a:r>
            <a:r>
              <a:rPr lang="zh-TW" altLang="en-US" sz="1200" b="1" dirty="0">
                <a:latin typeface="微軟正黑體" panose="020B0604030504040204" pitchFamily="34" charset="-120"/>
                <a:ea typeface="微軟正黑體" panose="020B0604030504040204" pitchFamily="34" charset="-120"/>
              </a:rPr>
              <a:t>參考許珈瑋 </a:t>
            </a:r>
            <a:r>
              <a:rPr lang="en-US" altLang="zh-TW" sz="1200" b="1" dirty="0">
                <a:latin typeface="微軟正黑體" panose="020B0604030504040204" pitchFamily="34" charset="-120"/>
                <a:ea typeface="微軟正黑體" panose="020B0604030504040204" pitchFamily="34" charset="-120"/>
              </a:rPr>
              <a:t>(2023) </a:t>
            </a:r>
            <a:r>
              <a:rPr lang="zh-TW" altLang="en-US" sz="1200" b="1" dirty="0">
                <a:latin typeface="微軟正黑體" panose="020B0604030504040204" pitchFamily="34" charset="-120"/>
                <a:ea typeface="微軟正黑體" panose="020B0604030504040204" pitchFamily="34" charset="-120"/>
              </a:rPr>
              <a:t>文中的第三章 </a:t>
            </a:r>
            <a:r>
              <a:rPr lang="en-US" altLang="zh-TW" sz="1200" b="1" dirty="0">
                <a:latin typeface="微軟正黑體" panose="020B0604030504040204" pitchFamily="34" charset="-120"/>
                <a:ea typeface="微軟正黑體" panose="020B0604030504040204" pitchFamily="34" charset="-120"/>
              </a:rPr>
              <a:t>) </a:t>
            </a:r>
            <a:r>
              <a:rPr lang="zh-TW" altLang="en-US" sz="1200" b="1" dirty="0">
                <a:latin typeface="微軟正黑體" panose="020B0604030504040204" pitchFamily="34" charset="-120"/>
                <a:ea typeface="微軟正黑體" panose="020B0604030504040204" pitchFamily="34" charset="-120"/>
              </a:rPr>
              <a:t>就已經符合無套利規則，不需要再額外加入符合無套利規則的 </a:t>
            </a:r>
            <a:r>
              <a:rPr lang="en-US" altLang="zh-TW" sz="1200" b="1" dirty="0">
                <a:latin typeface="微軟正黑體" panose="020B0604030504040204" pitchFamily="34" charset="-120"/>
                <a:ea typeface="微軟正黑體" panose="020B0604030504040204" pitchFamily="34" charset="-120"/>
              </a:rPr>
              <a:t>Synthesis data</a:t>
            </a:r>
            <a:r>
              <a:rPr lang="zh-TW" altLang="en-US" sz="1200" b="1" dirty="0">
                <a:latin typeface="微軟正黑體" panose="020B0604030504040204" pitchFamily="34" charset="-120"/>
                <a:ea typeface="微軟正黑體" panose="020B0604030504040204" pitchFamily="34" charset="-120"/>
              </a:rPr>
              <a:t>，變相地增加了模型在履約價 </a:t>
            </a:r>
            <a:r>
              <a:rPr lang="en-US" altLang="zh-TW" sz="1200" b="1" dirty="0">
                <a:latin typeface="微軟正黑體" panose="020B0604030504040204" pitchFamily="34" charset="-120"/>
                <a:ea typeface="微軟正黑體" panose="020B0604030504040204" pitchFamily="34" charset="-120"/>
              </a:rPr>
              <a:t>K </a:t>
            </a:r>
            <a:r>
              <a:rPr lang="zh-TW" altLang="en-US" sz="1200" b="1" dirty="0">
                <a:latin typeface="微軟正黑體" panose="020B0604030504040204" pitchFamily="34" charset="-120"/>
                <a:ea typeface="微軟正黑體" panose="020B0604030504040204" pitchFamily="34" charset="-120"/>
              </a:rPr>
              <a:t>和到期日 </a:t>
            </a:r>
            <a:r>
              <a:rPr lang="el-GR" altLang="zh-TW" sz="1200" b="1" dirty="0">
                <a:latin typeface="微軟正黑體" panose="020B0604030504040204" pitchFamily="34" charset="-120"/>
                <a:ea typeface="微軟正黑體" panose="020B0604030504040204" pitchFamily="34" charset="-120"/>
              </a:rPr>
              <a:t>τ </a:t>
            </a:r>
            <a:r>
              <a:rPr lang="zh-TW" altLang="en-US" sz="1200" b="1" dirty="0">
                <a:latin typeface="微軟正黑體" panose="020B0604030504040204" pitchFamily="34" charset="-120"/>
                <a:ea typeface="微軟正黑體" panose="020B0604030504040204" pitchFamily="34" charset="-120"/>
              </a:rPr>
              <a:t>的邊界上進行預測的失準機會，而加入了 </a:t>
            </a:r>
            <a:r>
              <a:rPr lang="en-US" altLang="zh-TW" sz="1200" b="1" dirty="0">
                <a:latin typeface="微軟正黑體" panose="020B0604030504040204" pitchFamily="34" charset="-120"/>
                <a:ea typeface="微軟正黑體" panose="020B0604030504040204" pitchFamily="34" charset="-120"/>
              </a:rPr>
              <a:t>Supplement data </a:t>
            </a:r>
            <a:r>
              <a:rPr lang="zh-TW" altLang="en-US" sz="1200" b="1" dirty="0">
                <a:latin typeface="微軟正黑體" panose="020B0604030504040204" pitchFamily="34" charset="-120"/>
                <a:ea typeface="微軟正黑體" panose="020B0604030504040204" pitchFamily="34" charset="-120"/>
              </a:rPr>
              <a:t>則可以根據在 </a:t>
            </a:r>
            <a:r>
              <a:rPr lang="en-US" altLang="zh-TW" sz="1200" b="1" dirty="0">
                <a:latin typeface="微軟正黑體" panose="020B0604030504040204" pitchFamily="34" charset="-120"/>
                <a:ea typeface="微軟正黑體" panose="020B0604030504040204" pitchFamily="34" charset="-120"/>
              </a:rPr>
              <a:t>ATM (</a:t>
            </a:r>
            <a:r>
              <a:rPr lang="zh-TW" altLang="en-US" sz="1200" b="1" dirty="0">
                <a:latin typeface="微軟正黑體" panose="020B0604030504040204" pitchFamily="34" charset="-120"/>
                <a:ea typeface="微軟正黑體" panose="020B0604030504040204" pitchFamily="34" charset="-120"/>
              </a:rPr>
              <a:t>價平</a:t>
            </a:r>
            <a:r>
              <a:rPr lang="en-US" altLang="zh-TW" sz="1200" b="1" dirty="0">
                <a:latin typeface="微軟正黑體" panose="020B0604030504040204" pitchFamily="34" charset="-120"/>
                <a:ea typeface="微軟正黑體" panose="020B0604030504040204" pitchFamily="34" charset="-120"/>
              </a:rPr>
              <a:t>) </a:t>
            </a:r>
            <a:r>
              <a:rPr lang="zh-TW" altLang="en-US" sz="1200" b="1" dirty="0">
                <a:latin typeface="微軟正黑體" panose="020B0604030504040204" pitchFamily="34" charset="-120"/>
                <a:ea typeface="微軟正黑體" panose="020B0604030504040204" pitchFamily="34" charset="-120"/>
              </a:rPr>
              <a:t>附近的斜率，幫助補齊資料並消除 </a:t>
            </a:r>
            <a:r>
              <a:rPr lang="en-US" altLang="zh-TW" sz="1200" b="1" dirty="0">
                <a:latin typeface="微軟正黑體" panose="020B0604030504040204" pitchFamily="34" charset="-120"/>
                <a:ea typeface="微軟正黑體" panose="020B0604030504040204" pitchFamily="34" charset="-120"/>
              </a:rPr>
              <a:t>S&amp;P500 </a:t>
            </a:r>
            <a:r>
              <a:rPr lang="zh-TW" altLang="en-US" sz="1200" b="1" dirty="0">
                <a:latin typeface="微軟正黑體" panose="020B0604030504040204" pitchFamily="34" charset="-120"/>
                <a:ea typeface="微軟正黑體" panose="020B0604030504040204" pitchFamily="34" charset="-120"/>
              </a:rPr>
              <a:t>選擇權在拆分成 </a:t>
            </a:r>
            <a:r>
              <a:rPr lang="en-US" altLang="zh-TW" sz="1200" b="1" dirty="0">
                <a:latin typeface="微軟正黑體" panose="020B0604030504040204" pitchFamily="34" charset="-120"/>
                <a:ea typeface="微軟正黑體" panose="020B0604030504040204" pitchFamily="34" charset="-120"/>
              </a:rPr>
              <a:t>ITM (</a:t>
            </a:r>
            <a:r>
              <a:rPr lang="zh-TW" altLang="en-US" sz="1200" b="1" dirty="0">
                <a:latin typeface="微軟正黑體" panose="020B0604030504040204" pitchFamily="34" charset="-120"/>
                <a:ea typeface="微軟正黑體" panose="020B0604030504040204" pitchFamily="34" charset="-120"/>
              </a:rPr>
              <a:t>價內</a:t>
            </a:r>
            <a:r>
              <a:rPr lang="en-US" altLang="zh-TW" sz="1200" b="1" dirty="0">
                <a:latin typeface="微軟正黑體" panose="020B0604030504040204" pitchFamily="34" charset="-120"/>
                <a:ea typeface="微軟正黑體" panose="020B0604030504040204" pitchFamily="34" charset="-120"/>
              </a:rPr>
              <a:t>) </a:t>
            </a:r>
            <a:r>
              <a:rPr lang="zh-TW" altLang="en-US" sz="1200" b="1" dirty="0">
                <a:latin typeface="微軟正黑體" panose="020B0604030504040204" pitchFamily="34" charset="-120"/>
                <a:ea typeface="微軟正黑體" panose="020B0604030504040204" pitchFamily="34" charset="-120"/>
              </a:rPr>
              <a:t>和 </a:t>
            </a:r>
            <a:r>
              <a:rPr lang="en-US" altLang="zh-TW" sz="1200" b="1" dirty="0">
                <a:latin typeface="微軟正黑體" panose="020B0604030504040204" pitchFamily="34" charset="-120"/>
                <a:ea typeface="微軟正黑體" panose="020B0604030504040204" pitchFamily="34" charset="-120"/>
              </a:rPr>
              <a:t>OTM (</a:t>
            </a:r>
            <a:r>
              <a:rPr lang="zh-TW" altLang="en-US" sz="1200" b="1" dirty="0">
                <a:latin typeface="微軟正黑體" panose="020B0604030504040204" pitchFamily="34" charset="-120"/>
                <a:ea typeface="微軟正黑體" panose="020B0604030504040204" pitchFamily="34" charset="-120"/>
              </a:rPr>
              <a:t>價外</a:t>
            </a:r>
            <a:r>
              <a:rPr lang="en-US" altLang="zh-TW" sz="1200" b="1" dirty="0">
                <a:latin typeface="微軟正黑體" panose="020B0604030504040204" pitchFamily="34" charset="-120"/>
                <a:ea typeface="微軟正黑體" panose="020B0604030504040204" pitchFamily="34" charset="-120"/>
              </a:rPr>
              <a:t>) </a:t>
            </a:r>
            <a:r>
              <a:rPr lang="zh-TW" altLang="en-US" sz="1200" b="1" dirty="0">
                <a:latin typeface="微軟正黑體" panose="020B0604030504040204" pitchFamily="34" charset="-120"/>
                <a:ea typeface="微軟正黑體" panose="020B0604030504040204" pitchFamily="34" charset="-120"/>
              </a:rPr>
              <a:t>資料後所出現的尖點，進而提升模型在 </a:t>
            </a:r>
            <a:r>
              <a:rPr lang="en-US" altLang="zh-TW" sz="1200" b="1" dirty="0">
                <a:latin typeface="微軟正黑體" panose="020B0604030504040204" pitchFamily="34" charset="-120"/>
                <a:ea typeface="微軟正黑體" panose="020B0604030504040204" pitchFamily="34" charset="-120"/>
              </a:rPr>
              <a:t>ATM </a:t>
            </a:r>
            <a:r>
              <a:rPr lang="zh-TW" altLang="en-US" sz="1200" b="1" dirty="0">
                <a:latin typeface="微軟正黑體" panose="020B0604030504040204" pitchFamily="34" charset="-120"/>
                <a:ea typeface="微軟正黑體" panose="020B0604030504040204" pitchFamily="34" charset="-120"/>
              </a:rPr>
              <a:t>時的預測效果。</a:t>
            </a:r>
          </a:p>
        </p:txBody>
      </p:sp>
      <p:pic>
        <p:nvPicPr>
          <p:cNvPr id="11" name="圖片 10">
            <a:extLst>
              <a:ext uri="{FF2B5EF4-FFF2-40B4-BE49-F238E27FC236}">
                <a16:creationId xmlns:a16="http://schemas.microsoft.com/office/drawing/2014/main" id="{654EE787-4668-4317-A26C-F90EAF5D58C9}"/>
              </a:ext>
            </a:extLst>
          </p:cNvPr>
          <p:cNvPicPr>
            <a:picLocks noChangeAspect="1"/>
          </p:cNvPicPr>
          <p:nvPr/>
        </p:nvPicPr>
        <p:blipFill>
          <a:blip r:embed="rId3"/>
          <a:stretch>
            <a:fillRect/>
          </a:stretch>
        </p:blipFill>
        <p:spPr>
          <a:xfrm>
            <a:off x="251407" y="1548765"/>
            <a:ext cx="4713536" cy="3103273"/>
          </a:xfrm>
          <a:prstGeom prst="rect">
            <a:avLst/>
          </a:prstGeom>
        </p:spPr>
      </p:pic>
    </p:spTree>
    <p:extLst>
      <p:ext uri="{BB962C8B-B14F-4D97-AF65-F5344CB8AC3E}">
        <p14:creationId xmlns:p14="http://schemas.microsoft.com/office/powerpoint/2010/main" val="40726308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5585" y="191135"/>
            <a:ext cx="8568055" cy="461645"/>
            <a:chOff x="371" y="301"/>
            <a:chExt cx="13493" cy="727"/>
          </a:xfrm>
        </p:grpSpPr>
        <p:sp>
          <p:nvSpPr>
            <p:cNvPr id="4" name="箭头: V 形 3"/>
            <p:cNvSpPr/>
            <p:nvPr/>
          </p:nvSpPr>
          <p:spPr>
            <a:xfrm>
              <a:off x="713" y="514"/>
              <a:ext cx="419" cy="485"/>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 name="箭头: V 形 4"/>
            <p:cNvSpPr/>
            <p:nvPr/>
          </p:nvSpPr>
          <p:spPr>
            <a:xfrm>
              <a:off x="1014"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cxnSp>
          <p:nvCxnSpPr>
            <p:cNvPr id="7" name="直接连接符 6"/>
            <p:cNvCxnSpPr/>
            <p:nvPr/>
          </p:nvCxnSpPr>
          <p:spPr>
            <a:xfrm>
              <a:off x="1609" y="992"/>
              <a:ext cx="1225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609" y="301"/>
              <a:ext cx="3461" cy="727"/>
            </a:xfrm>
            <a:prstGeom prst="rect">
              <a:avLst/>
            </a:prstGeom>
            <a:noFill/>
          </p:spPr>
          <p:txBody>
            <a:bodyPr wrap="none" rtlCol="0" anchor="ctr">
              <a:spAutoFit/>
            </a:bodyPr>
            <a:lstStyle/>
            <a:p>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en-US" altLang="zh-TW"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a:t>
              </a:r>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TW"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選擇權定價</a:t>
              </a:r>
              <a:endParaRPr lang="zh-CN"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9" name="箭头: V 形 8"/>
            <p:cNvSpPr/>
            <p:nvPr/>
          </p:nvSpPr>
          <p:spPr>
            <a:xfrm>
              <a:off x="371"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6" name="文字方塊 5">
            <a:extLst>
              <a:ext uri="{FF2B5EF4-FFF2-40B4-BE49-F238E27FC236}">
                <a16:creationId xmlns:a16="http://schemas.microsoft.com/office/drawing/2014/main" id="{2C246C3A-2135-60F1-8B90-D513E93BC983}"/>
              </a:ext>
            </a:extLst>
          </p:cNvPr>
          <p:cNvSpPr txBox="1"/>
          <p:nvPr/>
        </p:nvSpPr>
        <p:spPr>
          <a:xfrm>
            <a:off x="373842" y="906899"/>
            <a:ext cx="5308137" cy="369332"/>
          </a:xfrm>
          <a:prstGeom prst="rect">
            <a:avLst/>
          </a:prstGeom>
          <a:noFill/>
        </p:spPr>
        <p:txBody>
          <a:bodyPr wrap="square">
            <a:spAutoFit/>
          </a:bodyPr>
          <a:lstStyle/>
          <a:p>
            <a:r>
              <a:rPr lang="en-US" altLang="zh-CN"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ii.</a:t>
            </a:r>
            <a:r>
              <a:rPr lang="zh-TW" altLang="en-US"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TW"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權衡運算時間及預測準確度進行模型挑選</a:t>
            </a:r>
            <a:endParaRPr lang="zh-CN"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10" name="文字方塊 9">
            <a:extLst>
              <a:ext uri="{FF2B5EF4-FFF2-40B4-BE49-F238E27FC236}">
                <a16:creationId xmlns:a16="http://schemas.microsoft.com/office/drawing/2014/main" id="{1C90C444-533A-4DCE-A9FE-15A94DF6E7C5}"/>
              </a:ext>
            </a:extLst>
          </p:cNvPr>
          <p:cNvSpPr txBox="1"/>
          <p:nvPr/>
        </p:nvSpPr>
        <p:spPr>
          <a:xfrm>
            <a:off x="5018724" y="1548765"/>
            <a:ext cx="3923928" cy="1015663"/>
          </a:xfrm>
          <a:prstGeom prst="rect">
            <a:avLst/>
          </a:prstGeom>
          <a:noFill/>
        </p:spPr>
        <p:txBody>
          <a:bodyPr wrap="square" rtlCol="0">
            <a:spAutoFit/>
          </a:bodyPr>
          <a:lstStyle/>
          <a:p>
            <a:pPr algn="just"/>
            <a:r>
              <a:rPr lang="zh-TW" altLang="en-US" sz="1200" b="1" dirty="0">
                <a:latin typeface="微軟正黑體" panose="020B0604030504040204" pitchFamily="34" charset="-120"/>
                <a:ea typeface="微軟正黑體" panose="020B0604030504040204" pitchFamily="34" charset="-120"/>
              </a:rPr>
              <a:t>從運算時長的角度挑選的話，我們會選擇使用 </a:t>
            </a:r>
            <a:r>
              <a:rPr lang="en-US" altLang="zh-TW" sz="1200" b="1" dirty="0">
                <a:latin typeface="微軟正黑體" panose="020B0604030504040204" pitchFamily="34" charset="-120"/>
                <a:ea typeface="微軟正黑體" panose="020B0604030504040204" pitchFamily="34" charset="-120"/>
              </a:rPr>
              <a:t>without Supplement with Synthesis </a:t>
            </a:r>
            <a:r>
              <a:rPr lang="zh-TW" altLang="en-US" sz="1200" b="1" dirty="0">
                <a:latin typeface="微軟正黑體" panose="020B0604030504040204" pitchFamily="34" charset="-120"/>
                <a:ea typeface="微軟正黑體" panose="020B0604030504040204" pitchFamily="34" charset="-120"/>
              </a:rPr>
              <a:t>的模型設定，但這樣的挑選因為少了 </a:t>
            </a:r>
            <a:r>
              <a:rPr lang="en-US" altLang="zh-TW" sz="1200" b="1" dirty="0">
                <a:latin typeface="微軟正黑體" panose="020B0604030504040204" pitchFamily="34" charset="-120"/>
                <a:ea typeface="微軟正黑體" panose="020B0604030504040204" pitchFamily="34" charset="-120"/>
              </a:rPr>
              <a:t>Supplement data</a:t>
            </a:r>
            <a:r>
              <a:rPr lang="zh-TW" altLang="en-US" sz="1200" b="1" dirty="0">
                <a:latin typeface="微軟正黑體" panose="020B0604030504040204" pitchFamily="34" charset="-120"/>
                <a:ea typeface="微軟正黑體" panose="020B0604030504040204" pitchFamily="34" charset="-120"/>
              </a:rPr>
              <a:t> 在 </a:t>
            </a:r>
            <a:r>
              <a:rPr lang="en-US" altLang="zh-TW" sz="1200" b="1" dirty="0">
                <a:latin typeface="微軟正黑體" panose="020B0604030504040204" pitchFamily="34" charset="-120"/>
                <a:ea typeface="微軟正黑體" panose="020B0604030504040204" pitchFamily="34" charset="-120"/>
              </a:rPr>
              <a:t>ATM </a:t>
            </a:r>
            <a:r>
              <a:rPr lang="zh-TW" altLang="en-US" sz="1200" b="1" dirty="0">
                <a:latin typeface="微軟正黑體" panose="020B0604030504040204" pitchFamily="34" charset="-120"/>
                <a:ea typeface="微軟正黑體" panose="020B0604030504040204" pitchFamily="34" charset="-120"/>
              </a:rPr>
              <a:t>附近的幫助，可能會遇到因為市場波動較大而導致模型在 </a:t>
            </a:r>
            <a:r>
              <a:rPr lang="en-US" altLang="zh-TW" sz="1200" b="1" dirty="0">
                <a:latin typeface="微軟正黑體" panose="020B0604030504040204" pitchFamily="34" charset="-120"/>
                <a:ea typeface="微軟正黑體" panose="020B0604030504040204" pitchFamily="34" charset="-120"/>
              </a:rPr>
              <a:t>ATM </a:t>
            </a:r>
            <a:r>
              <a:rPr lang="zh-TW" altLang="en-US" sz="1200" b="1" dirty="0">
                <a:latin typeface="微軟正黑體" panose="020B0604030504040204" pitchFamily="34" charset="-120"/>
                <a:ea typeface="微軟正黑體" panose="020B0604030504040204" pitchFamily="34" charset="-120"/>
              </a:rPr>
              <a:t>附近的預測失準的現象，並且後續的小節中也會有此事件發生。</a:t>
            </a:r>
          </a:p>
        </p:txBody>
      </p:sp>
      <p:pic>
        <p:nvPicPr>
          <p:cNvPr id="11" name="圖片 10">
            <a:extLst>
              <a:ext uri="{FF2B5EF4-FFF2-40B4-BE49-F238E27FC236}">
                <a16:creationId xmlns:a16="http://schemas.microsoft.com/office/drawing/2014/main" id="{654EE787-4668-4317-A26C-F90EAF5D58C9}"/>
              </a:ext>
            </a:extLst>
          </p:cNvPr>
          <p:cNvPicPr>
            <a:picLocks noChangeAspect="1"/>
          </p:cNvPicPr>
          <p:nvPr/>
        </p:nvPicPr>
        <p:blipFill>
          <a:blip r:embed="rId3"/>
          <a:stretch>
            <a:fillRect/>
          </a:stretch>
        </p:blipFill>
        <p:spPr>
          <a:xfrm>
            <a:off x="251407" y="1548765"/>
            <a:ext cx="4713536" cy="3103273"/>
          </a:xfrm>
          <a:prstGeom prst="rect">
            <a:avLst/>
          </a:prstGeom>
        </p:spPr>
      </p:pic>
    </p:spTree>
    <p:extLst>
      <p:ext uri="{BB962C8B-B14F-4D97-AF65-F5344CB8AC3E}">
        <p14:creationId xmlns:p14="http://schemas.microsoft.com/office/powerpoint/2010/main" val="41299021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5585" y="191135"/>
            <a:ext cx="8568055" cy="461645"/>
            <a:chOff x="371" y="301"/>
            <a:chExt cx="13493" cy="727"/>
          </a:xfrm>
        </p:grpSpPr>
        <p:sp>
          <p:nvSpPr>
            <p:cNvPr id="4" name="箭头: V 形 3"/>
            <p:cNvSpPr/>
            <p:nvPr/>
          </p:nvSpPr>
          <p:spPr>
            <a:xfrm>
              <a:off x="713" y="514"/>
              <a:ext cx="419" cy="485"/>
            </a:xfrm>
            <a:prstGeom prst="chevron">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 name="箭头: V 形 4"/>
            <p:cNvSpPr/>
            <p:nvPr/>
          </p:nvSpPr>
          <p:spPr>
            <a:xfrm>
              <a:off x="1014"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cxnSp>
          <p:nvCxnSpPr>
            <p:cNvPr id="7" name="直接连接符 6"/>
            <p:cNvCxnSpPr/>
            <p:nvPr/>
          </p:nvCxnSpPr>
          <p:spPr>
            <a:xfrm>
              <a:off x="1609" y="992"/>
              <a:ext cx="1225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609" y="301"/>
              <a:ext cx="3461" cy="727"/>
            </a:xfrm>
            <a:prstGeom prst="rect">
              <a:avLst/>
            </a:prstGeom>
            <a:noFill/>
          </p:spPr>
          <p:txBody>
            <a:bodyPr wrap="none" rtlCol="0" anchor="ctr">
              <a:spAutoFit/>
            </a:bodyPr>
            <a:lstStyle/>
            <a:p>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en-US" altLang="zh-TW"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a:t>
              </a:r>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TW"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選擇權定價</a:t>
              </a:r>
              <a:endParaRPr lang="zh-CN"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9" name="箭头: V 形 8"/>
            <p:cNvSpPr/>
            <p:nvPr/>
          </p:nvSpPr>
          <p:spPr>
            <a:xfrm>
              <a:off x="371" y="507"/>
              <a:ext cx="419" cy="485"/>
            </a:xfrm>
            <a:prstGeom prst="chevron">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6" name="文字方塊 5">
            <a:extLst>
              <a:ext uri="{FF2B5EF4-FFF2-40B4-BE49-F238E27FC236}">
                <a16:creationId xmlns:a16="http://schemas.microsoft.com/office/drawing/2014/main" id="{2C246C3A-2135-60F1-8B90-D513E93BC983}"/>
              </a:ext>
            </a:extLst>
          </p:cNvPr>
          <p:cNvSpPr txBox="1"/>
          <p:nvPr/>
        </p:nvSpPr>
        <p:spPr>
          <a:xfrm>
            <a:off x="373842" y="906899"/>
            <a:ext cx="5308137" cy="369332"/>
          </a:xfrm>
          <a:prstGeom prst="rect">
            <a:avLst/>
          </a:prstGeom>
          <a:noFill/>
        </p:spPr>
        <p:txBody>
          <a:bodyPr wrap="square">
            <a:spAutoFit/>
          </a:bodyPr>
          <a:lstStyle/>
          <a:p>
            <a:r>
              <a:rPr lang="en-US" altLang="zh-CN"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iii.</a:t>
            </a:r>
            <a:r>
              <a:rPr lang="zh-TW" altLang="en-US"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TW"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延長許珈瑋 </a:t>
            </a:r>
            <a:r>
              <a:rPr lang="en-US" altLang="zh-TW"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(2023) </a:t>
            </a:r>
            <a:r>
              <a:rPr lang="zh-TW"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文中 </a:t>
            </a:r>
            <a:r>
              <a:rPr lang="en-US" altLang="zh-TW"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Table 3 </a:t>
            </a:r>
            <a:r>
              <a:rPr lang="zh-TW"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的實驗</a:t>
            </a:r>
            <a:endParaRPr lang="zh-CN"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12" name="文字方塊 11">
            <a:extLst>
              <a:ext uri="{FF2B5EF4-FFF2-40B4-BE49-F238E27FC236}">
                <a16:creationId xmlns:a16="http://schemas.microsoft.com/office/drawing/2014/main" id="{91A76A88-2EBE-F48E-9EE7-232D3BB0C3F4}"/>
              </a:ext>
            </a:extLst>
          </p:cNvPr>
          <p:cNvSpPr txBox="1"/>
          <p:nvPr/>
        </p:nvSpPr>
        <p:spPr>
          <a:xfrm>
            <a:off x="452755" y="1203598"/>
            <a:ext cx="8691245" cy="3382401"/>
          </a:xfrm>
          <a:prstGeom prst="rect">
            <a:avLst/>
          </a:prstGeom>
          <a:noFill/>
        </p:spPr>
        <p:txBody>
          <a:bodyPr wrap="square">
            <a:spAutoFit/>
          </a:bodyPr>
          <a:lstStyle/>
          <a:p>
            <a:pPr algn="just">
              <a:lnSpc>
                <a:spcPct val="150000"/>
              </a:lnSpc>
            </a:pP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將時間延長之實驗模型如下：</a:t>
            </a:r>
            <a:endPar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marL="342900" indent="-342900" algn="just">
              <a:lnSpc>
                <a:spcPct val="150000"/>
              </a:lnSpc>
              <a:buAutoNum type="arabicPeriod"/>
            </a:pP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Black – Scholes Model</a:t>
            </a:r>
          </a:p>
          <a:p>
            <a:pPr marL="342900" indent="-342900" algn="just">
              <a:lnSpc>
                <a:spcPct val="150000"/>
              </a:lnSpc>
              <a:buAutoNum type="arabicPeriod"/>
            </a:pP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Variance Gamma Model</a:t>
            </a:r>
          </a:p>
          <a:p>
            <a:pPr marL="342900" indent="-342900" algn="just">
              <a:lnSpc>
                <a:spcPct val="150000"/>
              </a:lnSpc>
              <a:buAutoNum type="arabicPeriod"/>
            </a:pP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Kou</a:t>
            </a:r>
            <a:r>
              <a:rPr lang="en-US" altLang="zh-TW" sz="1200" b="1" dirty="0">
                <a:latin typeface="Calibri" panose="020F0502020204030204" pitchFamily="34" charset="0"/>
                <a:ea typeface="Microsoft JhengHei" panose="020B0604030504040204" pitchFamily="34" charset="-120"/>
                <a:cs typeface="Calibri" panose="020F0502020204030204" pitchFamily="34" charset="0"/>
                <a:sym typeface="思源宋体 CN Light" panose="02020300000000000000" pitchFamily="18" charset="-122"/>
              </a:rPr>
              <a:t>’</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s Jump Model</a:t>
            </a:r>
          </a:p>
          <a:p>
            <a:pPr marL="342900" indent="-342900" algn="just">
              <a:lnSpc>
                <a:spcPct val="150000"/>
              </a:lnSpc>
              <a:buAutoNum type="arabicPeriod"/>
            </a:pP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p>
          <a:p>
            <a:pPr marL="342900" indent="-342900" algn="just">
              <a:lnSpc>
                <a:spcPct val="150000"/>
              </a:lnSpc>
              <a:buAutoNum type="arabicPeriod"/>
            </a:pPr>
            <a:endPar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marL="342900" indent="-342900" algn="just">
              <a:lnSpc>
                <a:spcPct val="150000"/>
              </a:lnSpc>
              <a:buAutoNum type="arabicPeriod"/>
            </a:pPr>
            <a:endPar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marL="342900" indent="-342900" algn="just">
              <a:lnSpc>
                <a:spcPct val="150000"/>
              </a:lnSpc>
              <a:buAutoNum type="arabicPeriod"/>
            </a:pPr>
            <a:endPar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marL="342900" indent="-342900" algn="just">
              <a:lnSpc>
                <a:spcPct val="150000"/>
              </a:lnSpc>
              <a:buAutoNum type="arabicPeriod"/>
            </a:pPr>
            <a:endPar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marL="342900" indent="-342900" algn="just">
              <a:lnSpc>
                <a:spcPct val="150000"/>
              </a:lnSpc>
              <a:buAutoNum type="arabicPeriod"/>
            </a:pPr>
            <a:endPar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marL="342900" indent="-342900" algn="just">
              <a:lnSpc>
                <a:spcPct val="150000"/>
              </a:lnSpc>
              <a:buFontTx/>
              <a:buAutoNum type="arabicPeriod"/>
            </a:pP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CV model</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Cyclic learning rate scheduler</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using one NN (</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不將資料集拆分為價內和價外，將全部資料帶入同一個模型進行模型建構與選擇權價格預測。</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endPar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graphicFrame>
        <p:nvGraphicFramePr>
          <p:cNvPr id="10" name="表格 9">
            <a:extLst>
              <a:ext uri="{FF2B5EF4-FFF2-40B4-BE49-F238E27FC236}">
                <a16:creationId xmlns:a16="http://schemas.microsoft.com/office/drawing/2014/main" id="{65836F5E-5978-4388-905F-75E57F29F503}"/>
              </a:ext>
            </a:extLst>
          </p:cNvPr>
          <p:cNvGraphicFramePr>
            <a:graphicFrameLocks noGrp="1"/>
          </p:cNvGraphicFramePr>
          <p:nvPr>
            <p:extLst>
              <p:ext uri="{D42A27DB-BD31-4B8C-83A1-F6EECF244321}">
                <p14:modId xmlns:p14="http://schemas.microsoft.com/office/powerpoint/2010/main" val="1702406094"/>
              </p:ext>
            </p:extLst>
          </p:nvPr>
        </p:nvGraphicFramePr>
        <p:xfrm>
          <a:off x="887085" y="2355726"/>
          <a:ext cx="7512496" cy="1645920"/>
        </p:xfrm>
        <a:graphic>
          <a:graphicData uri="http://schemas.openxmlformats.org/drawingml/2006/table">
            <a:tbl>
              <a:tblPr firstRow="1" bandRow="1">
                <a:tableStyleId>{073A0DAA-6AF3-43AB-8588-CEC1D06C72B9}</a:tableStyleId>
              </a:tblPr>
              <a:tblGrid>
                <a:gridCol w="1247800">
                  <a:extLst>
                    <a:ext uri="{9D8B030D-6E8A-4147-A177-3AD203B41FA5}">
                      <a16:colId xmlns:a16="http://schemas.microsoft.com/office/drawing/2014/main" val="3264220738"/>
                    </a:ext>
                  </a:extLst>
                </a:gridCol>
                <a:gridCol w="2304256">
                  <a:extLst>
                    <a:ext uri="{9D8B030D-6E8A-4147-A177-3AD203B41FA5}">
                      <a16:colId xmlns:a16="http://schemas.microsoft.com/office/drawing/2014/main" val="4236995534"/>
                    </a:ext>
                  </a:extLst>
                </a:gridCol>
                <a:gridCol w="1944216">
                  <a:extLst>
                    <a:ext uri="{9D8B030D-6E8A-4147-A177-3AD203B41FA5}">
                      <a16:colId xmlns:a16="http://schemas.microsoft.com/office/drawing/2014/main" val="418429220"/>
                    </a:ext>
                  </a:extLst>
                </a:gridCol>
                <a:gridCol w="2016224">
                  <a:extLst>
                    <a:ext uri="{9D8B030D-6E8A-4147-A177-3AD203B41FA5}">
                      <a16:colId xmlns:a16="http://schemas.microsoft.com/office/drawing/2014/main" val="1423862043"/>
                    </a:ext>
                  </a:extLst>
                </a:gridCol>
              </a:tblGrid>
              <a:tr h="262834">
                <a:tc>
                  <a:txBody>
                    <a:bodyPr/>
                    <a:lstStyle/>
                    <a:p>
                      <a:pPr algn="ctr"/>
                      <a:r>
                        <a:rPr lang="en-US" altLang="zh-TW" sz="1200" b="1" dirty="0">
                          <a:latin typeface="微軟正黑體" panose="020B0604030504040204" pitchFamily="34" charset="-120"/>
                          <a:ea typeface="微軟正黑體" panose="020B0604030504040204" pitchFamily="34" charset="-120"/>
                        </a:rPr>
                        <a:t>Model</a:t>
                      </a:r>
                      <a:endParaRPr lang="zh-TW" altLang="en-US" sz="1200"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200" b="1" dirty="0">
                          <a:latin typeface="微軟正黑體" panose="020B0604030504040204" pitchFamily="34" charset="-120"/>
                          <a:ea typeface="微軟正黑體" panose="020B0604030504040204" pitchFamily="34" charset="-120"/>
                        </a:rPr>
                        <a:t>Learning rate scheduler</a:t>
                      </a:r>
                      <a:endParaRPr lang="zh-TW" altLang="en-US" sz="1200"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200" b="1" dirty="0">
                          <a:latin typeface="微軟正黑體" panose="020B0604030504040204" pitchFamily="34" charset="-120"/>
                          <a:ea typeface="微軟正黑體" panose="020B0604030504040204" pitchFamily="34" charset="-120"/>
                        </a:rPr>
                        <a:t>Synthesis Data</a:t>
                      </a:r>
                      <a:endParaRPr lang="zh-TW" altLang="en-US" sz="1200"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200" b="1" dirty="0">
                          <a:latin typeface="微軟正黑體" panose="020B0604030504040204" pitchFamily="34" charset="-120"/>
                          <a:ea typeface="微軟正黑體" panose="020B0604030504040204" pitchFamily="34" charset="-120"/>
                        </a:rPr>
                        <a:t>Supplement Data</a:t>
                      </a:r>
                      <a:endParaRPr lang="zh-TW" altLang="en-US" sz="1200" b="1"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568972259"/>
                  </a:ext>
                </a:extLst>
              </a:tr>
              <a:tr h="262834">
                <a:tc>
                  <a:txBody>
                    <a:bodyPr/>
                    <a:lstStyle/>
                    <a:p>
                      <a:pPr algn="ctr"/>
                      <a:r>
                        <a:rPr lang="en-US" altLang="zh-TW" sz="1200" b="1" dirty="0">
                          <a:latin typeface="微軟正黑體" panose="020B0604030504040204" pitchFamily="34" charset="-120"/>
                          <a:ea typeface="微軟正黑體" panose="020B0604030504040204" pitchFamily="34" charset="-120"/>
                        </a:rPr>
                        <a:t>Multi model</a:t>
                      </a:r>
                      <a:endParaRPr lang="zh-TW" altLang="en-US" sz="1200"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200" b="1" dirty="0">
                          <a:latin typeface="微軟正黑體" panose="020B0604030504040204" pitchFamily="34" charset="-120"/>
                          <a:ea typeface="微軟正黑體" panose="020B0604030504040204" pitchFamily="34" charset="-120"/>
                        </a:rPr>
                        <a:t>Cyclic</a:t>
                      </a:r>
                      <a:endParaRPr lang="zh-TW" altLang="en-US" sz="1200"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200" b="1" dirty="0">
                          <a:latin typeface="微軟正黑體" panose="020B0604030504040204" pitchFamily="34" charset="-120"/>
                          <a:ea typeface="微軟正黑體" panose="020B0604030504040204" pitchFamily="34" charset="-120"/>
                        </a:rPr>
                        <a:t>X</a:t>
                      </a:r>
                      <a:endParaRPr lang="zh-TW" altLang="en-US" sz="1200"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200" b="1" dirty="0">
                          <a:latin typeface="微軟正黑體" panose="020B0604030504040204" pitchFamily="34" charset="-120"/>
                          <a:ea typeface="微軟正黑體" panose="020B0604030504040204" pitchFamily="34" charset="-120"/>
                        </a:rPr>
                        <a:t>X</a:t>
                      </a:r>
                      <a:endParaRPr lang="zh-TW" altLang="en-US" sz="1200" b="1"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3169952914"/>
                  </a:ext>
                </a:extLst>
              </a:tr>
              <a:tr h="262834">
                <a:tc>
                  <a:txBody>
                    <a:bodyPr/>
                    <a:lstStyle/>
                    <a:p>
                      <a:pPr marL="0" marR="0" lvl="0" indent="0" algn="ctr" defTabSz="684530" rtl="0" eaLnBrk="1" fontAlgn="auto" latinLnBrk="0" hangingPunct="1">
                        <a:lnSpc>
                          <a:spcPct val="100000"/>
                        </a:lnSpc>
                        <a:spcBef>
                          <a:spcPts val="0"/>
                        </a:spcBef>
                        <a:spcAft>
                          <a:spcPts val="0"/>
                        </a:spcAft>
                        <a:buClrTx/>
                        <a:buSzTx/>
                        <a:buFontTx/>
                        <a:buNone/>
                        <a:tabLst/>
                        <a:defRPr/>
                      </a:pPr>
                      <a:r>
                        <a:rPr lang="en-US" altLang="zh-TW" sz="1200" b="1" dirty="0">
                          <a:latin typeface="微軟正黑體" panose="020B0604030504040204" pitchFamily="34" charset="-120"/>
                          <a:ea typeface="微軟正黑體" panose="020B0604030504040204" pitchFamily="34" charset="-120"/>
                        </a:rPr>
                        <a:t>Multi model</a:t>
                      </a:r>
                      <a:endParaRPr lang="zh-TW" altLang="en-US" sz="12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ctr" defTabSz="684530" rtl="0" eaLnBrk="1" fontAlgn="auto" latinLnBrk="0" hangingPunct="1">
                        <a:lnSpc>
                          <a:spcPct val="100000"/>
                        </a:lnSpc>
                        <a:spcBef>
                          <a:spcPts val="0"/>
                        </a:spcBef>
                        <a:spcAft>
                          <a:spcPts val="0"/>
                        </a:spcAft>
                        <a:buClrTx/>
                        <a:buSzTx/>
                        <a:buFontTx/>
                        <a:buNone/>
                        <a:tabLst/>
                        <a:defRPr/>
                      </a:pPr>
                      <a:r>
                        <a:rPr lang="en-US" altLang="zh-TW" sz="1200" b="1" dirty="0">
                          <a:latin typeface="微軟正黑體" panose="020B0604030504040204" pitchFamily="34" charset="-120"/>
                          <a:ea typeface="微軟正黑體" panose="020B0604030504040204" pitchFamily="34" charset="-120"/>
                        </a:rPr>
                        <a:t>Cyclic</a:t>
                      </a:r>
                      <a:endParaRPr lang="zh-TW" altLang="en-US" sz="1200"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200" b="1" dirty="0">
                          <a:latin typeface="微軟正黑體" panose="020B0604030504040204" pitchFamily="34" charset="-120"/>
                          <a:ea typeface="微軟正黑體" panose="020B0604030504040204" pitchFamily="34" charset="-120"/>
                        </a:rPr>
                        <a:t>O</a:t>
                      </a:r>
                      <a:endParaRPr lang="zh-TW" altLang="en-US" sz="1200"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200" b="1" dirty="0">
                          <a:latin typeface="微軟正黑體" panose="020B0604030504040204" pitchFamily="34" charset="-120"/>
                          <a:ea typeface="微軟正黑體" panose="020B0604030504040204" pitchFamily="34" charset="-120"/>
                        </a:rPr>
                        <a:t>X</a:t>
                      </a:r>
                      <a:endParaRPr lang="zh-TW" altLang="en-US" sz="1200" b="1"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4283251231"/>
                  </a:ext>
                </a:extLst>
              </a:tr>
              <a:tr h="262834">
                <a:tc>
                  <a:txBody>
                    <a:bodyPr/>
                    <a:lstStyle/>
                    <a:p>
                      <a:pPr algn="ctr"/>
                      <a:r>
                        <a:rPr lang="en-US" altLang="zh-TW" sz="1200" b="1" dirty="0">
                          <a:latin typeface="微軟正黑體" panose="020B0604030504040204" pitchFamily="34" charset="-120"/>
                          <a:ea typeface="微軟正黑體" panose="020B0604030504040204" pitchFamily="34" charset="-120"/>
                        </a:rPr>
                        <a:t>CV model</a:t>
                      </a:r>
                      <a:endParaRPr lang="zh-TW" altLang="en-US" sz="12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ctr" defTabSz="684530" rtl="0" eaLnBrk="1" fontAlgn="auto" latinLnBrk="0" hangingPunct="1">
                        <a:lnSpc>
                          <a:spcPct val="100000"/>
                        </a:lnSpc>
                        <a:spcBef>
                          <a:spcPts val="0"/>
                        </a:spcBef>
                        <a:spcAft>
                          <a:spcPts val="0"/>
                        </a:spcAft>
                        <a:buClrTx/>
                        <a:buSzTx/>
                        <a:buFontTx/>
                        <a:buNone/>
                        <a:tabLst/>
                        <a:defRPr/>
                      </a:pPr>
                      <a:r>
                        <a:rPr lang="en-US" altLang="zh-TW" sz="1200" b="1" dirty="0">
                          <a:latin typeface="微軟正黑體" panose="020B0604030504040204" pitchFamily="34" charset="-120"/>
                          <a:ea typeface="微軟正黑體" panose="020B0604030504040204" pitchFamily="34" charset="-120"/>
                        </a:rPr>
                        <a:t>Cyclic</a:t>
                      </a:r>
                      <a:endParaRPr lang="zh-TW" altLang="en-US" sz="1200"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200" b="1" dirty="0">
                          <a:latin typeface="微軟正黑體" panose="020B0604030504040204" pitchFamily="34" charset="-120"/>
                          <a:ea typeface="微軟正黑體" panose="020B0604030504040204" pitchFamily="34" charset="-120"/>
                        </a:rPr>
                        <a:t>X</a:t>
                      </a:r>
                      <a:endParaRPr lang="zh-TW" altLang="en-US" sz="1200"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200" b="1" dirty="0">
                          <a:latin typeface="微軟正黑體" panose="020B0604030504040204" pitchFamily="34" charset="-120"/>
                          <a:ea typeface="微軟正黑體" panose="020B0604030504040204" pitchFamily="34" charset="-120"/>
                        </a:rPr>
                        <a:t>O</a:t>
                      </a:r>
                      <a:endParaRPr lang="zh-TW" altLang="en-US" sz="1200" b="1"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1591006713"/>
                  </a:ext>
                </a:extLst>
              </a:tr>
              <a:tr h="262834">
                <a:tc>
                  <a:txBody>
                    <a:bodyPr/>
                    <a:lstStyle/>
                    <a:p>
                      <a:pPr algn="ctr"/>
                      <a:r>
                        <a:rPr lang="en-US" altLang="zh-TW" sz="1200" b="1" dirty="0">
                          <a:latin typeface="微軟正黑體" panose="020B0604030504040204" pitchFamily="34" charset="-120"/>
                          <a:ea typeface="微軟正黑體" panose="020B0604030504040204" pitchFamily="34" charset="-120"/>
                        </a:rPr>
                        <a:t>CV model</a:t>
                      </a:r>
                      <a:endParaRPr lang="zh-TW" altLang="en-US" sz="12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ctr" defTabSz="684530" rtl="0" eaLnBrk="1" fontAlgn="auto" latinLnBrk="0" hangingPunct="1">
                        <a:lnSpc>
                          <a:spcPct val="100000"/>
                        </a:lnSpc>
                        <a:spcBef>
                          <a:spcPts val="0"/>
                        </a:spcBef>
                        <a:spcAft>
                          <a:spcPts val="0"/>
                        </a:spcAft>
                        <a:buClrTx/>
                        <a:buSzTx/>
                        <a:buFontTx/>
                        <a:buNone/>
                        <a:tabLst/>
                        <a:defRPr/>
                      </a:pPr>
                      <a:r>
                        <a:rPr lang="en-US" altLang="zh-TW" sz="1200" b="1" dirty="0">
                          <a:latin typeface="微軟正黑體" panose="020B0604030504040204" pitchFamily="34" charset="-120"/>
                          <a:ea typeface="微軟正黑體" panose="020B0604030504040204" pitchFamily="34" charset="-120"/>
                        </a:rPr>
                        <a:t>Cyclic</a:t>
                      </a:r>
                      <a:endParaRPr lang="zh-TW" altLang="en-US" sz="1200"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200" b="1" dirty="0">
                          <a:latin typeface="微軟正黑體" panose="020B0604030504040204" pitchFamily="34" charset="-120"/>
                          <a:ea typeface="微軟正黑體" panose="020B0604030504040204" pitchFamily="34" charset="-120"/>
                        </a:rPr>
                        <a:t>O</a:t>
                      </a:r>
                      <a:endParaRPr lang="zh-TW" altLang="en-US" sz="1200"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200" b="1" dirty="0">
                          <a:latin typeface="微軟正黑體" panose="020B0604030504040204" pitchFamily="34" charset="-120"/>
                          <a:ea typeface="微軟正黑體" panose="020B0604030504040204" pitchFamily="34" charset="-120"/>
                        </a:rPr>
                        <a:t>O</a:t>
                      </a:r>
                      <a:endParaRPr lang="zh-TW" altLang="en-US" sz="1200" b="1"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4050403917"/>
                  </a:ext>
                </a:extLst>
              </a:tr>
              <a:tr h="262834">
                <a:tc>
                  <a:txBody>
                    <a:bodyPr/>
                    <a:lstStyle/>
                    <a:p>
                      <a:pPr algn="ctr"/>
                      <a:r>
                        <a:rPr lang="en-US" altLang="zh-TW" sz="1200" b="1" dirty="0">
                          <a:latin typeface="微軟正黑體" panose="020B0604030504040204" pitchFamily="34" charset="-120"/>
                          <a:ea typeface="微軟正黑體" panose="020B0604030504040204" pitchFamily="34" charset="-120"/>
                        </a:rPr>
                        <a:t>CV model</a:t>
                      </a:r>
                      <a:endParaRPr lang="zh-TW" altLang="en-US" sz="1200" b="1" dirty="0">
                        <a:latin typeface="微軟正黑體" panose="020B0604030504040204" pitchFamily="34" charset="-120"/>
                        <a:ea typeface="微軟正黑體" panose="020B0604030504040204" pitchFamily="34" charset="-120"/>
                      </a:endParaRPr>
                    </a:p>
                  </a:txBody>
                  <a:tcPr anchor="ctr"/>
                </a:tc>
                <a:tc>
                  <a:txBody>
                    <a:bodyPr/>
                    <a:lstStyle/>
                    <a:p>
                      <a:pPr marL="0" marR="0" lvl="0" indent="0" algn="ctr" defTabSz="684530" rtl="0" eaLnBrk="1" fontAlgn="auto" latinLnBrk="0" hangingPunct="1">
                        <a:lnSpc>
                          <a:spcPct val="100000"/>
                        </a:lnSpc>
                        <a:spcBef>
                          <a:spcPts val="0"/>
                        </a:spcBef>
                        <a:spcAft>
                          <a:spcPts val="0"/>
                        </a:spcAft>
                        <a:buClrTx/>
                        <a:buSzTx/>
                        <a:buFontTx/>
                        <a:buNone/>
                        <a:tabLst/>
                        <a:defRPr/>
                      </a:pPr>
                      <a:r>
                        <a:rPr lang="en-US" altLang="zh-TW" sz="1200" b="1" dirty="0">
                          <a:latin typeface="微軟正黑體" panose="020B0604030504040204" pitchFamily="34" charset="-120"/>
                          <a:ea typeface="微軟正黑體" panose="020B0604030504040204" pitchFamily="34" charset="-120"/>
                        </a:rPr>
                        <a:t>Cyclic</a:t>
                      </a:r>
                      <a:endParaRPr lang="zh-TW" altLang="en-US" sz="1200"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200" b="1" dirty="0">
                          <a:latin typeface="微軟正黑體" panose="020B0604030504040204" pitchFamily="34" charset="-120"/>
                          <a:ea typeface="微軟正黑體" panose="020B0604030504040204" pitchFamily="34" charset="-120"/>
                        </a:rPr>
                        <a:t>O</a:t>
                      </a:r>
                      <a:endParaRPr lang="zh-TW" altLang="en-US" sz="1200"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200" b="1" dirty="0">
                          <a:latin typeface="微軟正黑體" panose="020B0604030504040204" pitchFamily="34" charset="-120"/>
                          <a:ea typeface="微軟正黑體" panose="020B0604030504040204" pitchFamily="34" charset="-120"/>
                        </a:rPr>
                        <a:t>X</a:t>
                      </a:r>
                      <a:endParaRPr lang="zh-TW" altLang="en-US" sz="1200" b="1"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2122753344"/>
                  </a:ext>
                </a:extLst>
              </a:tr>
            </a:tbl>
          </a:graphicData>
        </a:graphic>
      </p:graphicFrame>
    </p:spTree>
    <p:extLst>
      <p:ext uri="{BB962C8B-B14F-4D97-AF65-F5344CB8AC3E}">
        <p14:creationId xmlns:p14="http://schemas.microsoft.com/office/powerpoint/2010/main" val="38487637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5585" y="191135"/>
            <a:ext cx="8568055" cy="461645"/>
            <a:chOff x="371" y="301"/>
            <a:chExt cx="13493" cy="727"/>
          </a:xfrm>
        </p:grpSpPr>
        <p:sp>
          <p:nvSpPr>
            <p:cNvPr id="4" name="箭头: V 形 3"/>
            <p:cNvSpPr/>
            <p:nvPr/>
          </p:nvSpPr>
          <p:spPr>
            <a:xfrm>
              <a:off x="713" y="514"/>
              <a:ext cx="419" cy="485"/>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 name="箭头: V 形 4"/>
            <p:cNvSpPr/>
            <p:nvPr/>
          </p:nvSpPr>
          <p:spPr>
            <a:xfrm>
              <a:off x="1014"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cxnSp>
          <p:nvCxnSpPr>
            <p:cNvPr id="7" name="直接连接符 6"/>
            <p:cNvCxnSpPr/>
            <p:nvPr/>
          </p:nvCxnSpPr>
          <p:spPr>
            <a:xfrm>
              <a:off x="1609" y="992"/>
              <a:ext cx="1225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609" y="301"/>
              <a:ext cx="3461" cy="727"/>
            </a:xfrm>
            <a:prstGeom prst="rect">
              <a:avLst/>
            </a:prstGeom>
            <a:noFill/>
          </p:spPr>
          <p:txBody>
            <a:bodyPr wrap="none" rtlCol="0" anchor="ctr">
              <a:spAutoFit/>
            </a:bodyPr>
            <a:lstStyle/>
            <a:p>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en-US" altLang="zh-TW"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a:t>
              </a:r>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TW"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選擇權定價</a:t>
              </a:r>
              <a:endParaRPr lang="zh-CN"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9" name="箭头: V 形 8"/>
            <p:cNvSpPr/>
            <p:nvPr/>
          </p:nvSpPr>
          <p:spPr>
            <a:xfrm>
              <a:off x="371"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6" name="文字方塊 5">
            <a:extLst>
              <a:ext uri="{FF2B5EF4-FFF2-40B4-BE49-F238E27FC236}">
                <a16:creationId xmlns:a16="http://schemas.microsoft.com/office/drawing/2014/main" id="{2C246C3A-2135-60F1-8B90-D513E93BC983}"/>
              </a:ext>
            </a:extLst>
          </p:cNvPr>
          <p:cNvSpPr txBox="1"/>
          <p:nvPr/>
        </p:nvSpPr>
        <p:spPr>
          <a:xfrm>
            <a:off x="373842" y="906899"/>
            <a:ext cx="5308137" cy="369332"/>
          </a:xfrm>
          <a:prstGeom prst="rect">
            <a:avLst/>
          </a:prstGeom>
          <a:noFill/>
        </p:spPr>
        <p:txBody>
          <a:bodyPr wrap="square">
            <a:spAutoFit/>
          </a:bodyPr>
          <a:lstStyle/>
          <a:p>
            <a:r>
              <a:rPr lang="en-US" altLang="zh-CN"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iii.</a:t>
            </a:r>
            <a:r>
              <a:rPr lang="zh-TW" altLang="en-US"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TW"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延長許珈瑋 </a:t>
            </a:r>
            <a:r>
              <a:rPr lang="en-US" altLang="zh-TW"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(2023) </a:t>
            </a:r>
            <a:r>
              <a:rPr lang="zh-TW"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文中 </a:t>
            </a:r>
            <a:r>
              <a:rPr lang="en-US" altLang="zh-TW"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Table 3 </a:t>
            </a:r>
            <a:r>
              <a:rPr lang="zh-TW"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的實驗</a:t>
            </a:r>
            <a:endParaRPr lang="zh-CN"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graphicFrame>
        <p:nvGraphicFramePr>
          <p:cNvPr id="3" name="表格 2">
            <a:extLst>
              <a:ext uri="{FF2B5EF4-FFF2-40B4-BE49-F238E27FC236}">
                <a16:creationId xmlns:a16="http://schemas.microsoft.com/office/drawing/2014/main" id="{D0729AFA-57DF-4BCA-950A-EFC0575B69FE}"/>
              </a:ext>
            </a:extLst>
          </p:cNvPr>
          <p:cNvGraphicFramePr>
            <a:graphicFrameLocks noGrp="1"/>
          </p:cNvGraphicFramePr>
          <p:nvPr>
            <p:extLst>
              <p:ext uri="{D42A27DB-BD31-4B8C-83A1-F6EECF244321}">
                <p14:modId xmlns:p14="http://schemas.microsoft.com/office/powerpoint/2010/main" val="2349582073"/>
              </p:ext>
            </p:extLst>
          </p:nvPr>
        </p:nvGraphicFramePr>
        <p:xfrm>
          <a:off x="452755" y="1548765"/>
          <a:ext cx="5424265" cy="2966720"/>
        </p:xfrm>
        <a:graphic>
          <a:graphicData uri="http://schemas.openxmlformats.org/drawingml/2006/table">
            <a:tbl>
              <a:tblPr firstRow="1" bandRow="1">
                <a:tableStyleId>{073A0DAA-6AF3-43AB-8588-CEC1D06C72B9}</a:tableStyleId>
              </a:tblPr>
              <a:tblGrid>
                <a:gridCol w="1084853">
                  <a:extLst>
                    <a:ext uri="{9D8B030D-6E8A-4147-A177-3AD203B41FA5}">
                      <a16:colId xmlns:a16="http://schemas.microsoft.com/office/drawing/2014/main" val="811182414"/>
                    </a:ext>
                  </a:extLst>
                </a:gridCol>
                <a:gridCol w="1084853">
                  <a:extLst>
                    <a:ext uri="{9D8B030D-6E8A-4147-A177-3AD203B41FA5}">
                      <a16:colId xmlns:a16="http://schemas.microsoft.com/office/drawing/2014/main" val="2616717256"/>
                    </a:ext>
                  </a:extLst>
                </a:gridCol>
                <a:gridCol w="1084853">
                  <a:extLst>
                    <a:ext uri="{9D8B030D-6E8A-4147-A177-3AD203B41FA5}">
                      <a16:colId xmlns:a16="http://schemas.microsoft.com/office/drawing/2014/main" val="3654860272"/>
                    </a:ext>
                  </a:extLst>
                </a:gridCol>
                <a:gridCol w="1084853">
                  <a:extLst>
                    <a:ext uri="{9D8B030D-6E8A-4147-A177-3AD203B41FA5}">
                      <a16:colId xmlns:a16="http://schemas.microsoft.com/office/drawing/2014/main" val="1647102105"/>
                    </a:ext>
                  </a:extLst>
                </a:gridCol>
                <a:gridCol w="1084853">
                  <a:extLst>
                    <a:ext uri="{9D8B030D-6E8A-4147-A177-3AD203B41FA5}">
                      <a16:colId xmlns:a16="http://schemas.microsoft.com/office/drawing/2014/main" val="982883904"/>
                    </a:ext>
                  </a:extLst>
                </a:gridCol>
              </a:tblGrid>
              <a:tr h="370840">
                <a:tc gridSpan="5">
                  <a:txBody>
                    <a:bodyPr/>
                    <a:lstStyle/>
                    <a:p>
                      <a:pPr algn="ctr"/>
                      <a:r>
                        <a:rPr lang="en-US" altLang="zh-TW" b="1" dirty="0">
                          <a:latin typeface="微軟正黑體" panose="020B0604030504040204" pitchFamily="34" charset="-120"/>
                          <a:ea typeface="微軟正黑體" panose="020B0604030504040204" pitchFamily="34" charset="-120"/>
                        </a:rPr>
                        <a:t>CV model without Supplement with Synthesis</a:t>
                      </a:r>
                      <a:endParaRPr lang="zh-TW" altLang="en-US" b="1" dirty="0">
                        <a:latin typeface="微軟正黑體" panose="020B0604030504040204" pitchFamily="34" charset="-120"/>
                        <a:ea typeface="微軟正黑體" panose="020B0604030504040204" pitchFamily="34" charset="-120"/>
                      </a:endParaRPr>
                    </a:p>
                  </a:txBody>
                  <a:tcPr anchor="ctr"/>
                </a:tc>
                <a:tc hMerge="1">
                  <a:txBody>
                    <a:bodyPr/>
                    <a:lstStyle/>
                    <a:p>
                      <a:pPr algn="ctr"/>
                      <a:endParaRPr lang="zh-TW" altLang="en-US" dirty="0"/>
                    </a:p>
                  </a:txBody>
                  <a:tcPr anchor="ctr"/>
                </a:tc>
                <a:tc hMerge="1">
                  <a:txBody>
                    <a:bodyPr/>
                    <a:lstStyle/>
                    <a:p>
                      <a:pPr algn="ctr"/>
                      <a:endParaRPr lang="zh-TW" altLang="en-US" dirty="0"/>
                    </a:p>
                  </a:txBody>
                  <a:tcPr anchor="ctr"/>
                </a:tc>
                <a:tc hMerge="1">
                  <a:txBody>
                    <a:bodyPr/>
                    <a:lstStyle/>
                    <a:p>
                      <a:pPr algn="ctr"/>
                      <a:endParaRPr lang="zh-TW" altLang="en-US" dirty="0"/>
                    </a:p>
                  </a:txBody>
                  <a:tcPr anchor="ctr"/>
                </a:tc>
                <a:tc hMerge="1">
                  <a:txBody>
                    <a:bodyPr/>
                    <a:lstStyle/>
                    <a:p>
                      <a:pPr algn="ctr"/>
                      <a:endParaRPr lang="zh-TW" altLang="en-US" dirty="0"/>
                    </a:p>
                  </a:txBody>
                  <a:tcPr anchor="ctr"/>
                </a:tc>
                <a:extLst>
                  <a:ext uri="{0D108BD9-81ED-4DB2-BD59-A6C34878D82A}">
                    <a16:rowId xmlns:a16="http://schemas.microsoft.com/office/drawing/2014/main" val="944057800"/>
                  </a:ext>
                </a:extLst>
              </a:tr>
              <a:tr h="370840">
                <a:tc gridSpan="2">
                  <a:txBody>
                    <a:bodyPr/>
                    <a:lstStyle/>
                    <a:p>
                      <a:pPr algn="ctr"/>
                      <a:r>
                        <a:rPr lang="en-US" altLang="zh-TW" b="1" dirty="0">
                          <a:latin typeface="微軟正黑體" panose="020B0604030504040204" pitchFamily="34" charset="-120"/>
                          <a:ea typeface="微軟正黑體" panose="020B0604030504040204" pitchFamily="34" charset="-120"/>
                        </a:rPr>
                        <a:t>Testing set</a:t>
                      </a:r>
                      <a:endParaRPr lang="zh-TW" altLang="en-US" b="1" dirty="0">
                        <a:latin typeface="微軟正黑體" panose="020B0604030504040204" pitchFamily="34" charset="-120"/>
                        <a:ea typeface="微軟正黑體" panose="020B0604030504040204" pitchFamily="34" charset="-120"/>
                      </a:endParaRPr>
                    </a:p>
                  </a:txBody>
                  <a:tcPr anchor="ctr"/>
                </a:tc>
                <a:tc hMerge="1">
                  <a:txBody>
                    <a:bodyPr/>
                    <a:lstStyle/>
                    <a:p>
                      <a:pPr algn="ct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1" dirty="0">
                          <a:latin typeface="微軟正黑體" panose="020B0604030504040204" pitchFamily="34" charset="-120"/>
                          <a:ea typeface="微軟正黑體" panose="020B0604030504040204" pitchFamily="34" charset="-120"/>
                        </a:rPr>
                        <a:t>Overall</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1" dirty="0">
                          <a:latin typeface="微軟正黑體" panose="020B0604030504040204" pitchFamily="34" charset="-120"/>
                          <a:ea typeface="微軟正黑體" panose="020B0604030504040204" pitchFamily="34" charset="-120"/>
                        </a:rPr>
                        <a:t>ITM</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1" dirty="0">
                          <a:latin typeface="微軟正黑體" panose="020B0604030504040204" pitchFamily="34" charset="-120"/>
                          <a:ea typeface="微軟正黑體" panose="020B0604030504040204" pitchFamily="34" charset="-120"/>
                        </a:rPr>
                        <a:t>OTM</a:t>
                      </a:r>
                      <a:endParaRPr lang="zh-TW" altLang="en-US" b="1"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86918984"/>
                  </a:ext>
                </a:extLst>
              </a:tr>
              <a:tr h="370840">
                <a:tc rowSpan="2">
                  <a:txBody>
                    <a:bodyPr/>
                    <a:lstStyle/>
                    <a:p>
                      <a:pPr algn="ctr"/>
                      <a:r>
                        <a:rPr lang="en-US" altLang="zh-TW" b="1" dirty="0">
                          <a:latin typeface="微軟正黑體" panose="020B0604030504040204" pitchFamily="34" charset="-120"/>
                          <a:ea typeface="微軟正黑體" panose="020B0604030504040204" pitchFamily="34" charset="-120"/>
                        </a:rPr>
                        <a:t>2010/01</a:t>
                      </a:r>
                    </a:p>
                    <a:p>
                      <a:pPr algn="ctr"/>
                      <a:r>
                        <a:rPr lang="en-US" altLang="zh-TW" b="1" dirty="0">
                          <a:latin typeface="微軟正黑體" panose="020B0604030504040204" pitchFamily="34" charset="-120"/>
                          <a:ea typeface="微軟正黑體" panose="020B0604030504040204" pitchFamily="34" charset="-120"/>
                        </a:rPr>
                        <a:t>~ 2016/05</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1" dirty="0">
                          <a:latin typeface="微軟正黑體" panose="020B0604030504040204" pitchFamily="34" charset="-120"/>
                          <a:ea typeface="微軟正黑體" panose="020B0604030504040204" pitchFamily="34" charset="-120"/>
                        </a:rPr>
                        <a:t>MSE</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1" dirty="0">
                          <a:latin typeface="微軟正黑體" panose="020B0604030504040204" pitchFamily="34" charset="-120"/>
                          <a:ea typeface="微軟正黑體" panose="020B0604030504040204" pitchFamily="34" charset="-120"/>
                        </a:rPr>
                        <a:t>117.50</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1" dirty="0">
                          <a:latin typeface="微軟正黑體" panose="020B0604030504040204" pitchFamily="34" charset="-120"/>
                          <a:ea typeface="微軟正黑體" panose="020B0604030504040204" pitchFamily="34" charset="-120"/>
                        </a:rPr>
                        <a:t>179.34</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1" dirty="0">
                          <a:latin typeface="微軟正黑體" panose="020B0604030504040204" pitchFamily="34" charset="-120"/>
                          <a:ea typeface="微軟正黑體" panose="020B0604030504040204" pitchFamily="34" charset="-120"/>
                        </a:rPr>
                        <a:t>6.64</a:t>
                      </a:r>
                      <a:endParaRPr lang="zh-TW" altLang="en-US" b="1"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1338593976"/>
                  </a:ext>
                </a:extLst>
              </a:tr>
              <a:tr h="370840">
                <a:tc vMerge="1">
                  <a:txBody>
                    <a:bodyPr/>
                    <a:lstStyle/>
                    <a:p>
                      <a:pPr algn="ct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1" dirty="0">
                          <a:latin typeface="微軟正黑體" panose="020B0604030504040204" pitchFamily="34" charset="-120"/>
                          <a:ea typeface="微軟正黑體" panose="020B0604030504040204" pitchFamily="34" charset="-120"/>
                        </a:rPr>
                        <a:t>MAPE</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1" dirty="0">
                          <a:latin typeface="微軟正黑體" panose="020B0604030504040204" pitchFamily="34" charset="-120"/>
                          <a:ea typeface="微軟正黑體" panose="020B0604030504040204" pitchFamily="34" charset="-120"/>
                        </a:rPr>
                        <a:t>9.72%</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1" dirty="0">
                          <a:latin typeface="微軟正黑體" panose="020B0604030504040204" pitchFamily="34" charset="-120"/>
                          <a:ea typeface="微軟正黑體" panose="020B0604030504040204" pitchFamily="34" charset="-120"/>
                        </a:rPr>
                        <a:t>2.53%</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1" dirty="0">
                          <a:latin typeface="微軟正黑體" panose="020B0604030504040204" pitchFamily="34" charset="-120"/>
                          <a:ea typeface="微軟正黑體" panose="020B0604030504040204" pitchFamily="34" charset="-120"/>
                        </a:rPr>
                        <a:t>24.26%</a:t>
                      </a:r>
                      <a:endParaRPr lang="zh-TW" altLang="en-US" b="1"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954223631"/>
                  </a:ext>
                </a:extLst>
              </a:tr>
              <a:tr h="370840">
                <a:tc rowSpan="2">
                  <a:txBody>
                    <a:bodyPr/>
                    <a:lstStyle/>
                    <a:p>
                      <a:pPr algn="ctr"/>
                      <a:r>
                        <a:rPr lang="en-US" altLang="zh-TW" b="1" dirty="0">
                          <a:latin typeface="微軟正黑體" panose="020B0604030504040204" pitchFamily="34" charset="-120"/>
                          <a:ea typeface="微軟正黑體" panose="020B0604030504040204" pitchFamily="34" charset="-120"/>
                        </a:rPr>
                        <a:t>2016/06</a:t>
                      </a:r>
                    </a:p>
                    <a:p>
                      <a:pPr algn="ctr"/>
                      <a:r>
                        <a:rPr lang="en-US" altLang="zh-TW" b="1" dirty="0">
                          <a:latin typeface="微軟正黑體" panose="020B0604030504040204" pitchFamily="34" charset="-120"/>
                          <a:ea typeface="微軟正黑體" panose="020B0604030504040204" pitchFamily="34" charset="-120"/>
                        </a:rPr>
                        <a:t>~ 2016/12</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1" dirty="0">
                          <a:latin typeface="微軟正黑體" panose="020B0604030504040204" pitchFamily="34" charset="-120"/>
                          <a:ea typeface="微軟正黑體" panose="020B0604030504040204" pitchFamily="34" charset="-120"/>
                        </a:rPr>
                        <a:t>MSE</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1" dirty="0">
                          <a:latin typeface="微軟正黑體" panose="020B0604030504040204" pitchFamily="34" charset="-120"/>
                          <a:ea typeface="微軟正黑體" panose="020B0604030504040204" pitchFamily="34" charset="-120"/>
                        </a:rPr>
                        <a:t>5.38</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1" dirty="0">
                          <a:latin typeface="微軟正黑體" panose="020B0604030504040204" pitchFamily="34" charset="-120"/>
                          <a:ea typeface="微軟正黑體" panose="020B0604030504040204" pitchFamily="34" charset="-120"/>
                        </a:rPr>
                        <a:t>5.44</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1" dirty="0">
                          <a:latin typeface="微軟正黑體" panose="020B0604030504040204" pitchFamily="34" charset="-120"/>
                          <a:ea typeface="微軟正黑體" panose="020B0604030504040204" pitchFamily="34" charset="-120"/>
                        </a:rPr>
                        <a:t>5.23</a:t>
                      </a:r>
                      <a:endParaRPr lang="zh-TW" altLang="en-US" b="1"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1420107550"/>
                  </a:ext>
                </a:extLst>
              </a:tr>
              <a:tr h="370840">
                <a:tc vMerge="1">
                  <a:txBody>
                    <a:bodyPr/>
                    <a:lstStyle/>
                    <a:p>
                      <a:pPr algn="ct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1" dirty="0">
                          <a:latin typeface="微軟正黑體" panose="020B0604030504040204" pitchFamily="34" charset="-120"/>
                          <a:ea typeface="微軟正黑體" panose="020B0604030504040204" pitchFamily="34" charset="-120"/>
                        </a:rPr>
                        <a:t>MAPE</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1" dirty="0">
                          <a:latin typeface="微軟正黑體" panose="020B0604030504040204" pitchFamily="34" charset="-120"/>
                          <a:ea typeface="微軟正黑體" panose="020B0604030504040204" pitchFamily="34" charset="-120"/>
                        </a:rPr>
                        <a:t>9.29%</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1" dirty="0">
                          <a:latin typeface="微軟正黑體" panose="020B0604030504040204" pitchFamily="34" charset="-120"/>
                          <a:ea typeface="微軟正黑體" panose="020B0604030504040204" pitchFamily="34" charset="-120"/>
                        </a:rPr>
                        <a:t>1.65%</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1" dirty="0">
                          <a:latin typeface="微軟正黑體" panose="020B0604030504040204" pitchFamily="34" charset="-120"/>
                          <a:ea typeface="微軟正黑體" panose="020B0604030504040204" pitchFamily="34" charset="-120"/>
                        </a:rPr>
                        <a:t>26.80%</a:t>
                      </a:r>
                      <a:endParaRPr lang="zh-TW" altLang="en-US" b="1"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2197695346"/>
                  </a:ext>
                </a:extLst>
              </a:tr>
              <a:tr h="370840">
                <a:tc rowSpan="2">
                  <a:txBody>
                    <a:bodyPr/>
                    <a:lstStyle/>
                    <a:p>
                      <a:pPr algn="ctr"/>
                      <a:r>
                        <a:rPr lang="en-US" altLang="zh-TW" b="1" dirty="0">
                          <a:latin typeface="微軟正黑體" panose="020B0604030504040204" pitchFamily="34" charset="-120"/>
                          <a:ea typeface="微軟正黑體" panose="020B0604030504040204" pitchFamily="34" charset="-120"/>
                        </a:rPr>
                        <a:t>2017/01</a:t>
                      </a:r>
                    </a:p>
                    <a:p>
                      <a:pPr algn="ctr"/>
                      <a:r>
                        <a:rPr lang="en-US" altLang="zh-TW" b="1" dirty="0">
                          <a:latin typeface="微軟正黑體" panose="020B0604030504040204" pitchFamily="34" charset="-120"/>
                          <a:ea typeface="微軟正黑體" panose="020B0604030504040204" pitchFamily="34" charset="-120"/>
                        </a:rPr>
                        <a:t>~ 2017/07</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1" dirty="0">
                          <a:latin typeface="微軟正黑體" panose="020B0604030504040204" pitchFamily="34" charset="-120"/>
                          <a:ea typeface="微軟正黑體" panose="020B0604030504040204" pitchFamily="34" charset="-120"/>
                        </a:rPr>
                        <a:t>MSE</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1" dirty="0">
                          <a:latin typeface="微軟正黑體" panose="020B0604030504040204" pitchFamily="34" charset="-120"/>
                          <a:ea typeface="微軟正黑體" panose="020B0604030504040204" pitchFamily="34" charset="-120"/>
                        </a:rPr>
                        <a:t>2.29</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1" dirty="0">
                          <a:latin typeface="微軟正黑體" panose="020B0604030504040204" pitchFamily="34" charset="-120"/>
                          <a:ea typeface="微軟正黑體" panose="020B0604030504040204" pitchFamily="34" charset="-120"/>
                        </a:rPr>
                        <a:t>2.11</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1" dirty="0">
                          <a:latin typeface="微軟正黑體" panose="020B0604030504040204" pitchFamily="34" charset="-120"/>
                          <a:ea typeface="微軟正黑體" panose="020B0604030504040204" pitchFamily="34" charset="-120"/>
                        </a:rPr>
                        <a:t>2.76</a:t>
                      </a:r>
                      <a:endParaRPr lang="zh-TW" altLang="en-US" b="1"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3807209974"/>
                  </a:ext>
                </a:extLst>
              </a:tr>
              <a:tr h="370840">
                <a:tc vMerge="1">
                  <a:txBody>
                    <a:bodyPr/>
                    <a:lstStyle/>
                    <a:p>
                      <a:pPr algn="ct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1" dirty="0">
                          <a:latin typeface="微軟正黑體" panose="020B0604030504040204" pitchFamily="34" charset="-120"/>
                          <a:ea typeface="微軟正黑體" panose="020B0604030504040204" pitchFamily="34" charset="-120"/>
                        </a:rPr>
                        <a:t>MAPE</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1" dirty="0">
                          <a:latin typeface="微軟正黑體" panose="020B0604030504040204" pitchFamily="34" charset="-120"/>
                          <a:ea typeface="微軟正黑體" panose="020B0604030504040204" pitchFamily="34" charset="-120"/>
                        </a:rPr>
                        <a:t>6.64%</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1" dirty="0">
                          <a:latin typeface="微軟正黑體" panose="020B0604030504040204" pitchFamily="34" charset="-120"/>
                          <a:ea typeface="微軟正黑體" panose="020B0604030504040204" pitchFamily="34" charset="-120"/>
                        </a:rPr>
                        <a:t>1.27%</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1" dirty="0">
                          <a:latin typeface="微軟正黑體" panose="020B0604030504040204" pitchFamily="34" charset="-120"/>
                          <a:ea typeface="微軟正黑體" panose="020B0604030504040204" pitchFamily="34" charset="-120"/>
                        </a:rPr>
                        <a:t>19.48%</a:t>
                      </a:r>
                      <a:endParaRPr lang="zh-TW" altLang="en-US" b="1"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1626785446"/>
                  </a:ext>
                </a:extLst>
              </a:tr>
            </a:tbl>
          </a:graphicData>
        </a:graphic>
      </p:graphicFrame>
      <p:sp>
        <p:nvSpPr>
          <p:cNvPr id="12" name="文字方塊 11">
            <a:extLst>
              <a:ext uri="{FF2B5EF4-FFF2-40B4-BE49-F238E27FC236}">
                <a16:creationId xmlns:a16="http://schemas.microsoft.com/office/drawing/2014/main" id="{648B7735-AA6C-49BA-9D15-CBC1F6A61544}"/>
              </a:ext>
            </a:extLst>
          </p:cNvPr>
          <p:cNvSpPr txBox="1"/>
          <p:nvPr/>
        </p:nvSpPr>
        <p:spPr>
          <a:xfrm>
            <a:off x="5930961" y="1544657"/>
            <a:ext cx="2880320" cy="2492990"/>
          </a:xfrm>
          <a:prstGeom prst="rect">
            <a:avLst/>
          </a:prstGeom>
          <a:noFill/>
        </p:spPr>
        <p:txBody>
          <a:bodyPr wrap="square" rtlCol="0">
            <a:spAutoFit/>
          </a:bodyPr>
          <a:lstStyle/>
          <a:p>
            <a:pPr algn="just"/>
            <a:r>
              <a:rPr lang="zh-TW" altLang="en-US" sz="1200" b="1" dirty="0">
                <a:latin typeface="微軟正黑體" panose="020B0604030504040204" pitchFamily="34" charset="-120"/>
                <a:ea typeface="微軟正黑體" panose="020B0604030504040204" pitchFamily="34" charset="-120"/>
              </a:rPr>
              <a:t>整體實驗結果與許珈瑋 </a:t>
            </a:r>
            <a:r>
              <a:rPr lang="en-US" altLang="zh-TW" sz="1200" b="1" dirty="0">
                <a:latin typeface="微軟正黑體" panose="020B0604030504040204" pitchFamily="34" charset="-120"/>
                <a:ea typeface="微軟正黑體" panose="020B0604030504040204" pitchFamily="34" charset="-120"/>
              </a:rPr>
              <a:t>(2023) </a:t>
            </a:r>
            <a:r>
              <a:rPr lang="zh-TW" altLang="en-US" sz="1200" b="1" dirty="0">
                <a:latin typeface="微軟正黑體" panose="020B0604030504040204" pitchFamily="34" charset="-120"/>
                <a:ea typeface="微軟正黑體" panose="020B0604030504040204" pitchFamily="34" charset="-120"/>
              </a:rPr>
              <a:t>文中 </a:t>
            </a:r>
            <a:r>
              <a:rPr lang="en-US" altLang="zh-TW" sz="1200" b="1" dirty="0">
                <a:latin typeface="微軟正黑體" panose="020B0604030504040204" pitchFamily="34" charset="-120"/>
                <a:ea typeface="微軟正黑體" panose="020B0604030504040204" pitchFamily="34" charset="-120"/>
              </a:rPr>
              <a:t>Table 3 </a:t>
            </a:r>
            <a:r>
              <a:rPr lang="zh-TW" altLang="en-US" sz="1200" b="1" dirty="0">
                <a:latin typeface="微軟正黑體" panose="020B0604030504040204" pitchFamily="34" charset="-120"/>
                <a:ea typeface="微軟正黑體" panose="020B0604030504040204" pitchFamily="34" charset="-120"/>
              </a:rPr>
              <a:t>的結果大致相同，唯一有著最顯著不同的地方在於 </a:t>
            </a:r>
            <a:r>
              <a:rPr lang="en-US" altLang="zh-TW" sz="1200" b="1" dirty="0">
                <a:latin typeface="微軟正黑體" panose="020B0604030504040204" pitchFamily="34" charset="-120"/>
                <a:ea typeface="微軟正黑體" panose="020B0604030504040204" pitchFamily="34" charset="-120"/>
              </a:rPr>
              <a:t>CV model without Supplement with Synthesis </a:t>
            </a:r>
            <a:r>
              <a:rPr lang="zh-TW" altLang="en-US" sz="1200" b="1" dirty="0">
                <a:latin typeface="微軟正黑體" panose="020B0604030504040204" pitchFamily="34" charset="-120"/>
                <a:ea typeface="微軟正黑體" panose="020B0604030504040204" pitchFamily="34" charset="-120"/>
              </a:rPr>
              <a:t>當中 </a:t>
            </a:r>
            <a:r>
              <a:rPr lang="en-US" altLang="zh-TW" sz="1200" b="1" dirty="0">
                <a:latin typeface="微軟正黑體" panose="020B0604030504040204" pitchFamily="34" charset="-120"/>
                <a:ea typeface="微軟正黑體" panose="020B0604030504040204" pitchFamily="34" charset="-120"/>
              </a:rPr>
              <a:t>Testing set ITM data </a:t>
            </a:r>
            <a:r>
              <a:rPr lang="zh-TW" altLang="en-US" sz="1200" b="1" dirty="0">
                <a:latin typeface="微軟正黑體" panose="020B0604030504040204" pitchFamily="34" charset="-120"/>
                <a:ea typeface="微軟正黑體" panose="020B0604030504040204" pitchFamily="34" charset="-120"/>
              </a:rPr>
              <a:t>的 </a:t>
            </a:r>
            <a:r>
              <a:rPr lang="en-US" altLang="zh-TW" sz="1200" b="1" dirty="0">
                <a:latin typeface="微軟正黑體" panose="020B0604030504040204" pitchFamily="34" charset="-120"/>
                <a:ea typeface="微軟正黑體" panose="020B0604030504040204" pitchFamily="34" charset="-120"/>
              </a:rPr>
              <a:t>MSE</a:t>
            </a:r>
            <a:r>
              <a:rPr lang="zh-TW" altLang="en-US" sz="1200" b="1" dirty="0">
                <a:latin typeface="微軟正黑體" panose="020B0604030504040204" pitchFamily="34" charset="-120"/>
                <a:ea typeface="微軟正黑體" panose="020B0604030504040204" pitchFamily="34" charset="-120"/>
              </a:rPr>
              <a:t>，這個模型並沒有使用 </a:t>
            </a:r>
            <a:r>
              <a:rPr lang="en-US" altLang="zh-TW" sz="1200" b="1" dirty="0">
                <a:latin typeface="微軟正黑體" panose="020B0604030504040204" pitchFamily="34" charset="-120"/>
                <a:ea typeface="微軟正黑體" panose="020B0604030504040204" pitchFamily="34" charset="-120"/>
              </a:rPr>
              <a:t>Supplement data </a:t>
            </a:r>
            <a:r>
              <a:rPr lang="zh-TW" altLang="en-US" sz="1200" b="1" dirty="0">
                <a:latin typeface="微軟正黑體" panose="020B0604030504040204" pitchFamily="34" charset="-120"/>
                <a:ea typeface="微軟正黑體" panose="020B0604030504040204" pitchFamily="34" charset="-120"/>
              </a:rPr>
              <a:t>加強 </a:t>
            </a:r>
            <a:r>
              <a:rPr lang="en-US" altLang="zh-TW" sz="1200" b="1" dirty="0">
                <a:latin typeface="微軟正黑體" panose="020B0604030504040204" pitchFamily="34" charset="-120"/>
                <a:ea typeface="微軟正黑體" panose="020B0604030504040204" pitchFamily="34" charset="-120"/>
              </a:rPr>
              <a:t>S&amp;P500 </a:t>
            </a:r>
            <a:r>
              <a:rPr lang="zh-TW" altLang="en-US" sz="1200" b="1" dirty="0">
                <a:latin typeface="微軟正黑體" panose="020B0604030504040204" pitchFamily="34" charset="-120"/>
                <a:ea typeface="微軟正黑體" panose="020B0604030504040204" pitchFamily="34" charset="-120"/>
              </a:rPr>
              <a:t>選擇權在 </a:t>
            </a:r>
            <a:r>
              <a:rPr lang="en-US" altLang="zh-TW" sz="1200" b="1" dirty="0">
                <a:latin typeface="微軟正黑體" panose="020B0604030504040204" pitchFamily="34" charset="-120"/>
                <a:ea typeface="微軟正黑體" panose="020B0604030504040204" pitchFamily="34" charset="-120"/>
              </a:rPr>
              <a:t>ATM </a:t>
            </a:r>
            <a:r>
              <a:rPr lang="zh-TW" altLang="en-US" sz="1200" b="1" dirty="0">
                <a:latin typeface="微軟正黑體" panose="020B0604030504040204" pitchFamily="34" charset="-120"/>
                <a:ea typeface="微軟正黑體" panose="020B0604030504040204" pitchFamily="34" charset="-120"/>
              </a:rPr>
              <a:t>附近的預測效果，所以在 </a:t>
            </a:r>
            <a:r>
              <a:rPr lang="en-US" altLang="zh-TW" sz="1200" b="1" dirty="0">
                <a:latin typeface="微軟正黑體" panose="020B0604030504040204" pitchFamily="34" charset="-120"/>
                <a:ea typeface="微軟正黑體" panose="020B0604030504040204" pitchFamily="34" charset="-120"/>
              </a:rPr>
              <a:t>Testing set </a:t>
            </a:r>
            <a:r>
              <a:rPr lang="zh-TW" altLang="en-US" sz="1200" b="1" dirty="0">
                <a:latin typeface="微軟正黑體" panose="020B0604030504040204" pitchFamily="34" charset="-120"/>
                <a:ea typeface="微軟正黑體" panose="020B0604030504040204" pitchFamily="34" charset="-120"/>
              </a:rPr>
              <a:t>的 </a:t>
            </a:r>
            <a:r>
              <a:rPr lang="en-US" altLang="zh-TW" sz="1200" b="1" dirty="0">
                <a:latin typeface="微軟正黑體" panose="020B0604030504040204" pitchFamily="34" charset="-120"/>
                <a:ea typeface="微軟正黑體" panose="020B0604030504040204" pitchFamily="34" charset="-120"/>
              </a:rPr>
              <a:t>ITM </a:t>
            </a:r>
            <a:r>
              <a:rPr lang="zh-TW" altLang="en-US" sz="1200" b="1" dirty="0">
                <a:latin typeface="微軟正黑體" panose="020B0604030504040204" pitchFamily="34" charset="-120"/>
                <a:ea typeface="微軟正黑體" panose="020B0604030504040204" pitchFamily="34" charset="-120"/>
              </a:rPr>
              <a:t>應該要出現對 </a:t>
            </a:r>
            <a:r>
              <a:rPr lang="en-US" altLang="zh-TW" sz="1200" b="1" dirty="0">
                <a:latin typeface="微軟正黑體" panose="020B0604030504040204" pitchFamily="34" charset="-120"/>
                <a:ea typeface="微軟正黑體" panose="020B0604030504040204" pitchFamily="34" charset="-120"/>
              </a:rPr>
              <a:t>ATM </a:t>
            </a:r>
            <a:r>
              <a:rPr lang="zh-TW" altLang="en-US" sz="1200" b="1" dirty="0">
                <a:latin typeface="微軟正黑體" panose="020B0604030504040204" pitchFamily="34" charset="-120"/>
                <a:ea typeface="微軟正黑體" panose="020B0604030504040204" pitchFamily="34" charset="-120"/>
              </a:rPr>
              <a:t>資料預測失準而導致 </a:t>
            </a:r>
            <a:r>
              <a:rPr lang="en-US" altLang="zh-TW" sz="1200" b="1" dirty="0">
                <a:latin typeface="微軟正黑體" panose="020B0604030504040204" pitchFamily="34" charset="-120"/>
                <a:ea typeface="微軟正黑體" panose="020B0604030504040204" pitchFamily="34" charset="-120"/>
              </a:rPr>
              <a:t>MSE </a:t>
            </a:r>
            <a:r>
              <a:rPr lang="zh-TW" altLang="en-US" sz="1200" b="1" dirty="0">
                <a:latin typeface="微軟正黑體" panose="020B0604030504040204" pitchFamily="34" charset="-120"/>
                <a:ea typeface="微軟正黑體" panose="020B0604030504040204" pitchFamily="34" charset="-120"/>
              </a:rPr>
              <a:t>飆高的情況，為了檢查為何會出現這個不同，我們使用了 </a:t>
            </a:r>
            <a:r>
              <a:rPr lang="en-US" altLang="zh-TW" sz="1200" b="1" dirty="0">
                <a:latin typeface="微軟正黑體" panose="020B0604030504040204" pitchFamily="34" charset="-120"/>
                <a:ea typeface="微軟正黑體" panose="020B0604030504040204" pitchFamily="34" charset="-120"/>
              </a:rPr>
              <a:t>VIX </a:t>
            </a:r>
            <a:r>
              <a:rPr lang="zh-TW" altLang="en-US" sz="1200" b="1" dirty="0">
                <a:latin typeface="微軟正黑體" panose="020B0604030504040204" pitchFamily="34" charset="-120"/>
                <a:ea typeface="微軟正黑體" panose="020B0604030504040204" pitchFamily="34" charset="-120"/>
              </a:rPr>
              <a:t>指數觀察在實驗期間內的市場價格波動是否為造成其結果的主因。</a:t>
            </a:r>
          </a:p>
        </p:txBody>
      </p:sp>
      <p:sp>
        <p:nvSpPr>
          <p:cNvPr id="13" name="矩形 12">
            <a:extLst>
              <a:ext uri="{FF2B5EF4-FFF2-40B4-BE49-F238E27FC236}">
                <a16:creationId xmlns:a16="http://schemas.microsoft.com/office/drawing/2014/main" id="{121CB7AA-53E1-4BCF-BACD-BDBD9500E919}"/>
              </a:ext>
            </a:extLst>
          </p:cNvPr>
          <p:cNvSpPr/>
          <p:nvPr/>
        </p:nvSpPr>
        <p:spPr>
          <a:xfrm>
            <a:off x="7586640" y="195215"/>
            <a:ext cx="1217000" cy="307777"/>
          </a:xfrm>
          <a:prstGeom prst="rect">
            <a:avLst/>
          </a:prstGeom>
        </p:spPr>
        <p:txBody>
          <a:bodyPr wrap="none">
            <a:spAutoFit/>
          </a:bodyPr>
          <a:lstStyle/>
          <a:p>
            <a:r>
              <a:rPr kumimoji="1" lang="en-US" altLang="zh-TW" sz="1400" b="1" dirty="0">
                <a:latin typeface="Microsoft JhengHei" panose="020B0604030504040204" pitchFamily="34" charset="-120"/>
                <a:ea typeface="Microsoft JhengHei" panose="020B0604030504040204" pitchFamily="34" charset="-120"/>
                <a:hlinkClick r:id="rId3" action="ppaction://hlinksldjump"/>
              </a:rPr>
              <a:t>&gt;&gt; </a:t>
            </a:r>
            <a:r>
              <a:rPr kumimoji="1" lang="zh-TW" altLang="en-US" sz="1400" b="1" dirty="0">
                <a:latin typeface="Microsoft JhengHei" panose="020B0604030504040204" pitchFamily="34" charset="-120"/>
                <a:ea typeface="Microsoft JhengHei" panose="020B0604030504040204" pitchFamily="34" charset="-120"/>
                <a:hlinkClick r:id="rId3" action="ppaction://hlinksldjump"/>
              </a:rPr>
              <a:t>前往附錄</a:t>
            </a:r>
            <a:endParaRPr kumimoji="1" lang="zh-TW" altLang="en-US" sz="1400" b="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4354015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5585" y="191135"/>
            <a:ext cx="8568055" cy="461645"/>
            <a:chOff x="371" y="301"/>
            <a:chExt cx="13493" cy="727"/>
          </a:xfrm>
        </p:grpSpPr>
        <p:sp>
          <p:nvSpPr>
            <p:cNvPr id="4" name="箭头: V 形 3"/>
            <p:cNvSpPr/>
            <p:nvPr/>
          </p:nvSpPr>
          <p:spPr>
            <a:xfrm>
              <a:off x="713" y="514"/>
              <a:ext cx="419" cy="485"/>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 name="箭头: V 形 4"/>
            <p:cNvSpPr/>
            <p:nvPr/>
          </p:nvSpPr>
          <p:spPr>
            <a:xfrm>
              <a:off x="1014"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cxnSp>
          <p:nvCxnSpPr>
            <p:cNvPr id="7" name="直接连接符 6"/>
            <p:cNvCxnSpPr/>
            <p:nvPr/>
          </p:nvCxnSpPr>
          <p:spPr>
            <a:xfrm>
              <a:off x="1609" y="992"/>
              <a:ext cx="1225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609" y="301"/>
              <a:ext cx="3461" cy="727"/>
            </a:xfrm>
            <a:prstGeom prst="rect">
              <a:avLst/>
            </a:prstGeom>
            <a:noFill/>
          </p:spPr>
          <p:txBody>
            <a:bodyPr wrap="none" rtlCol="0" anchor="ctr">
              <a:spAutoFit/>
            </a:bodyPr>
            <a:lstStyle/>
            <a:p>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en-US" altLang="zh-TW"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a:t>
              </a:r>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TW"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選擇權定價</a:t>
              </a:r>
              <a:endParaRPr lang="zh-CN"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9" name="箭头: V 形 8"/>
            <p:cNvSpPr/>
            <p:nvPr/>
          </p:nvSpPr>
          <p:spPr>
            <a:xfrm>
              <a:off x="371"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6" name="文字方塊 5">
            <a:extLst>
              <a:ext uri="{FF2B5EF4-FFF2-40B4-BE49-F238E27FC236}">
                <a16:creationId xmlns:a16="http://schemas.microsoft.com/office/drawing/2014/main" id="{2C246C3A-2135-60F1-8B90-D513E93BC983}"/>
              </a:ext>
            </a:extLst>
          </p:cNvPr>
          <p:cNvSpPr txBox="1"/>
          <p:nvPr/>
        </p:nvSpPr>
        <p:spPr>
          <a:xfrm>
            <a:off x="373842" y="906899"/>
            <a:ext cx="5308137" cy="369332"/>
          </a:xfrm>
          <a:prstGeom prst="rect">
            <a:avLst/>
          </a:prstGeom>
          <a:noFill/>
        </p:spPr>
        <p:txBody>
          <a:bodyPr wrap="square">
            <a:spAutoFit/>
          </a:bodyPr>
          <a:lstStyle/>
          <a:p>
            <a:r>
              <a:rPr lang="en-US" altLang="zh-CN"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iii.</a:t>
            </a:r>
            <a:r>
              <a:rPr lang="zh-TW" altLang="en-US"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TW"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延長許珈瑋 </a:t>
            </a:r>
            <a:r>
              <a:rPr lang="en-US" altLang="zh-TW"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(2023) </a:t>
            </a:r>
            <a:r>
              <a:rPr lang="zh-TW"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文中 </a:t>
            </a:r>
            <a:r>
              <a:rPr lang="en-US" altLang="zh-TW"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Table 3 </a:t>
            </a:r>
            <a:r>
              <a:rPr lang="zh-TW"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的實驗</a:t>
            </a:r>
            <a:endParaRPr lang="zh-CN"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pic>
        <p:nvPicPr>
          <p:cNvPr id="10" name="圖片 9">
            <a:extLst>
              <a:ext uri="{FF2B5EF4-FFF2-40B4-BE49-F238E27FC236}">
                <a16:creationId xmlns:a16="http://schemas.microsoft.com/office/drawing/2014/main" id="{C38F096E-EBD2-4D2F-8516-447A19323185}"/>
              </a:ext>
            </a:extLst>
          </p:cNvPr>
          <p:cNvPicPr>
            <a:picLocks noChangeAspect="1"/>
          </p:cNvPicPr>
          <p:nvPr/>
        </p:nvPicPr>
        <p:blipFill>
          <a:blip r:embed="rId3"/>
          <a:stretch>
            <a:fillRect/>
          </a:stretch>
        </p:blipFill>
        <p:spPr>
          <a:xfrm>
            <a:off x="452755" y="2067694"/>
            <a:ext cx="3410426" cy="1895740"/>
          </a:xfrm>
          <a:prstGeom prst="rect">
            <a:avLst/>
          </a:prstGeom>
        </p:spPr>
      </p:pic>
      <p:sp>
        <p:nvSpPr>
          <p:cNvPr id="11" name="文字方塊 10">
            <a:extLst>
              <a:ext uri="{FF2B5EF4-FFF2-40B4-BE49-F238E27FC236}">
                <a16:creationId xmlns:a16="http://schemas.microsoft.com/office/drawing/2014/main" id="{8F717185-5438-4525-914E-C66BD5760059}"/>
              </a:ext>
            </a:extLst>
          </p:cNvPr>
          <p:cNvSpPr txBox="1"/>
          <p:nvPr/>
        </p:nvSpPr>
        <p:spPr>
          <a:xfrm>
            <a:off x="4283968" y="2107623"/>
            <a:ext cx="4407277" cy="1384995"/>
          </a:xfrm>
          <a:prstGeom prst="rect">
            <a:avLst/>
          </a:prstGeom>
          <a:noFill/>
        </p:spPr>
        <p:txBody>
          <a:bodyPr wrap="square" rtlCol="0">
            <a:spAutoFit/>
          </a:bodyPr>
          <a:lstStyle/>
          <a:p>
            <a:pPr algn="just"/>
            <a:r>
              <a:rPr lang="en-US" altLang="zh-TW" sz="1200" b="1" dirty="0">
                <a:latin typeface="微軟正黑體" panose="020B0604030504040204" pitchFamily="34" charset="-120"/>
                <a:ea typeface="微軟正黑體" panose="020B0604030504040204" pitchFamily="34" charset="-120"/>
              </a:rPr>
              <a:t>VIX </a:t>
            </a:r>
            <a:r>
              <a:rPr lang="zh-TW" altLang="en-US" sz="1200" b="1" dirty="0">
                <a:latin typeface="微軟正黑體" panose="020B0604030504040204" pitchFamily="34" charset="-120"/>
                <a:ea typeface="微軟正黑體" panose="020B0604030504040204" pitchFamily="34" charset="-120"/>
              </a:rPr>
              <a:t>指數主要是透過投資人的恐慌程度來觀察市場上的波動度大小，從此實驗結果中，我們可以看到當 </a:t>
            </a:r>
            <a:r>
              <a:rPr lang="en-US" altLang="zh-TW" sz="1200" b="1" dirty="0">
                <a:latin typeface="微軟正黑體" panose="020B0604030504040204" pitchFamily="34" charset="-120"/>
                <a:ea typeface="微軟正黑體" panose="020B0604030504040204" pitchFamily="34" charset="-120"/>
              </a:rPr>
              <a:t>VIX </a:t>
            </a:r>
            <a:r>
              <a:rPr lang="zh-TW" altLang="en-US" sz="1200" b="1" dirty="0">
                <a:latin typeface="微軟正黑體" panose="020B0604030504040204" pitchFamily="34" charset="-120"/>
                <a:ea typeface="微軟正黑體" panose="020B0604030504040204" pitchFamily="34" charset="-120"/>
              </a:rPr>
              <a:t>指數較大時，在 </a:t>
            </a:r>
            <a:r>
              <a:rPr lang="en-US" altLang="zh-TW" sz="1200" b="1" dirty="0">
                <a:latin typeface="微軟正黑體" panose="020B0604030504040204" pitchFamily="34" charset="-120"/>
                <a:ea typeface="微軟正黑體" panose="020B0604030504040204" pitchFamily="34" charset="-120"/>
              </a:rPr>
              <a:t>Testing set ITM </a:t>
            </a:r>
            <a:r>
              <a:rPr lang="zh-TW" altLang="en-US" sz="1200" b="1" dirty="0">
                <a:latin typeface="微軟正黑體" panose="020B0604030504040204" pitchFamily="34" charset="-120"/>
                <a:ea typeface="微軟正黑體" panose="020B0604030504040204" pitchFamily="34" charset="-120"/>
              </a:rPr>
              <a:t>的時候的 </a:t>
            </a:r>
            <a:r>
              <a:rPr lang="en-US" altLang="zh-TW" sz="1200" b="1" dirty="0">
                <a:latin typeface="微軟正黑體" panose="020B0604030504040204" pitchFamily="34" charset="-120"/>
                <a:ea typeface="微軟正黑體" panose="020B0604030504040204" pitchFamily="34" charset="-120"/>
              </a:rPr>
              <a:t>MSE </a:t>
            </a:r>
            <a:r>
              <a:rPr lang="zh-TW" altLang="en-US" sz="1200" b="1" dirty="0">
                <a:latin typeface="微軟正黑體" panose="020B0604030504040204" pitchFamily="34" charset="-120"/>
                <a:ea typeface="微軟正黑體" panose="020B0604030504040204" pitchFamily="34" charset="-120"/>
              </a:rPr>
              <a:t>會變得較大，這是因為我們實驗中用來預測選擇權價格所使用的時間價值在 </a:t>
            </a:r>
            <a:r>
              <a:rPr lang="en-US" altLang="zh-TW" sz="1200" b="1" dirty="0">
                <a:latin typeface="微軟正黑體" panose="020B0604030504040204" pitchFamily="34" charset="-120"/>
                <a:ea typeface="微軟正黑體" panose="020B0604030504040204" pitchFamily="34" charset="-120"/>
              </a:rPr>
              <a:t>ATM </a:t>
            </a:r>
            <a:r>
              <a:rPr lang="zh-TW" altLang="en-US" sz="1200" b="1" dirty="0">
                <a:latin typeface="微軟正黑體" panose="020B0604030504040204" pitchFamily="34" charset="-120"/>
                <a:ea typeface="微軟正黑體" panose="020B0604030504040204" pitchFamily="34" charset="-120"/>
              </a:rPr>
              <a:t>時會最大，並且若 </a:t>
            </a:r>
            <a:r>
              <a:rPr lang="en-US" altLang="zh-TW" sz="1200" b="1" dirty="0">
                <a:latin typeface="微軟正黑體" panose="020B0604030504040204" pitchFamily="34" charset="-120"/>
                <a:ea typeface="微軟正黑體" panose="020B0604030504040204" pitchFamily="34" charset="-120"/>
              </a:rPr>
              <a:t>ATM </a:t>
            </a:r>
            <a:r>
              <a:rPr lang="zh-TW" altLang="en-US" sz="1200" b="1" dirty="0">
                <a:latin typeface="微軟正黑體" panose="020B0604030504040204" pitchFamily="34" charset="-120"/>
                <a:ea typeface="微軟正黑體" panose="020B0604030504040204" pitchFamily="34" charset="-120"/>
              </a:rPr>
              <a:t>附近的價格波動較大，會造成 </a:t>
            </a:r>
            <a:r>
              <a:rPr lang="en-US" altLang="zh-TW" sz="1200" b="1" dirty="0">
                <a:latin typeface="微軟正黑體" panose="020B0604030504040204" pitchFamily="34" charset="-120"/>
                <a:ea typeface="微軟正黑體" panose="020B0604030504040204" pitchFamily="34" charset="-120"/>
              </a:rPr>
              <a:t>ATM </a:t>
            </a:r>
            <a:r>
              <a:rPr lang="zh-TW" altLang="en-US" sz="1200" b="1" dirty="0">
                <a:latin typeface="微軟正黑體" panose="020B0604030504040204" pitchFamily="34" charset="-120"/>
                <a:ea typeface="微軟正黑體" panose="020B0604030504040204" pitchFamily="34" charset="-120"/>
              </a:rPr>
              <a:t>附近的選擇權價格預測失準的機會上升， 進而使 </a:t>
            </a:r>
            <a:r>
              <a:rPr lang="en-US" altLang="zh-TW" sz="1200" b="1" dirty="0">
                <a:latin typeface="微軟正黑體" panose="020B0604030504040204" pitchFamily="34" charset="-120"/>
                <a:ea typeface="微軟正黑體" panose="020B0604030504040204" pitchFamily="34" charset="-120"/>
              </a:rPr>
              <a:t>ITM </a:t>
            </a:r>
            <a:r>
              <a:rPr lang="zh-TW" altLang="en-US" sz="1200" b="1" dirty="0">
                <a:latin typeface="微軟正黑體" panose="020B0604030504040204" pitchFamily="34" charset="-120"/>
                <a:ea typeface="微軟正黑體" panose="020B0604030504040204" pitchFamily="34" charset="-120"/>
              </a:rPr>
              <a:t>的 </a:t>
            </a:r>
            <a:r>
              <a:rPr lang="en-US" altLang="zh-TW" sz="1200" b="1" dirty="0">
                <a:latin typeface="微軟正黑體" panose="020B0604030504040204" pitchFamily="34" charset="-120"/>
                <a:ea typeface="微軟正黑體" panose="020B0604030504040204" pitchFamily="34" charset="-120"/>
              </a:rPr>
              <a:t>MSE </a:t>
            </a:r>
            <a:r>
              <a:rPr lang="zh-TW" altLang="en-US" sz="1200" b="1" dirty="0">
                <a:latin typeface="微軟正黑體" panose="020B0604030504040204" pitchFamily="34" charset="-120"/>
                <a:ea typeface="微軟正黑體" panose="020B0604030504040204" pitchFamily="34" charset="-120"/>
              </a:rPr>
              <a:t>在做每日平均後的數值增加。</a:t>
            </a:r>
          </a:p>
        </p:txBody>
      </p:sp>
      <p:sp>
        <p:nvSpPr>
          <p:cNvPr id="3" name="文字方塊 2">
            <a:extLst>
              <a:ext uri="{FF2B5EF4-FFF2-40B4-BE49-F238E27FC236}">
                <a16:creationId xmlns:a16="http://schemas.microsoft.com/office/drawing/2014/main" id="{0F76BB75-63A5-4F69-AE6E-89459B9D1D4B}"/>
              </a:ext>
            </a:extLst>
          </p:cNvPr>
          <p:cNvSpPr txBox="1"/>
          <p:nvPr/>
        </p:nvSpPr>
        <p:spPr>
          <a:xfrm>
            <a:off x="395536" y="1790695"/>
            <a:ext cx="3558346" cy="276999"/>
          </a:xfrm>
          <a:prstGeom prst="rect">
            <a:avLst/>
          </a:prstGeom>
          <a:noFill/>
        </p:spPr>
        <p:txBody>
          <a:bodyPr wrap="none" rtlCol="0">
            <a:spAutoFit/>
          </a:bodyPr>
          <a:lstStyle/>
          <a:p>
            <a:r>
              <a:rPr lang="en-US" altLang="zh-TW" sz="1200" b="1" dirty="0">
                <a:latin typeface="微軟正黑體" panose="020B0604030504040204" pitchFamily="34" charset="-120"/>
                <a:ea typeface="微軟正黑體" panose="020B0604030504040204" pitchFamily="34" charset="-120"/>
              </a:rPr>
              <a:t>CV model without Supplement with Synthesis</a:t>
            </a:r>
            <a:endParaRPr lang="zh-TW" altLang="en-US" sz="1200" dirty="0"/>
          </a:p>
        </p:txBody>
      </p:sp>
    </p:spTree>
    <p:extLst>
      <p:ext uri="{BB962C8B-B14F-4D97-AF65-F5344CB8AC3E}">
        <p14:creationId xmlns:p14="http://schemas.microsoft.com/office/powerpoint/2010/main" val="39239547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5585" y="191135"/>
            <a:ext cx="8568055" cy="461645"/>
            <a:chOff x="371" y="301"/>
            <a:chExt cx="13493" cy="727"/>
          </a:xfrm>
        </p:grpSpPr>
        <p:sp>
          <p:nvSpPr>
            <p:cNvPr id="4" name="箭头: V 形 3"/>
            <p:cNvSpPr/>
            <p:nvPr/>
          </p:nvSpPr>
          <p:spPr>
            <a:xfrm>
              <a:off x="713" y="514"/>
              <a:ext cx="419" cy="485"/>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 name="箭头: V 形 4"/>
            <p:cNvSpPr/>
            <p:nvPr/>
          </p:nvSpPr>
          <p:spPr>
            <a:xfrm>
              <a:off x="1014"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cxnSp>
          <p:nvCxnSpPr>
            <p:cNvPr id="7" name="直接连接符 6"/>
            <p:cNvCxnSpPr/>
            <p:nvPr/>
          </p:nvCxnSpPr>
          <p:spPr>
            <a:xfrm>
              <a:off x="1609" y="992"/>
              <a:ext cx="1225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609" y="301"/>
              <a:ext cx="3461" cy="727"/>
            </a:xfrm>
            <a:prstGeom prst="rect">
              <a:avLst/>
            </a:prstGeom>
            <a:noFill/>
          </p:spPr>
          <p:txBody>
            <a:bodyPr wrap="none" rtlCol="0" anchor="ctr">
              <a:spAutoFit/>
            </a:bodyPr>
            <a:lstStyle/>
            <a:p>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en-US" altLang="zh-TW"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a:t>
              </a:r>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TW"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選擇權定價</a:t>
              </a:r>
              <a:endParaRPr lang="zh-CN"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9" name="箭头: V 形 8"/>
            <p:cNvSpPr/>
            <p:nvPr/>
          </p:nvSpPr>
          <p:spPr>
            <a:xfrm>
              <a:off x="371"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6" name="文字方塊 5">
            <a:extLst>
              <a:ext uri="{FF2B5EF4-FFF2-40B4-BE49-F238E27FC236}">
                <a16:creationId xmlns:a16="http://schemas.microsoft.com/office/drawing/2014/main" id="{2C246C3A-2135-60F1-8B90-D513E93BC983}"/>
              </a:ext>
            </a:extLst>
          </p:cNvPr>
          <p:cNvSpPr txBox="1"/>
          <p:nvPr/>
        </p:nvSpPr>
        <p:spPr>
          <a:xfrm>
            <a:off x="373842" y="906899"/>
            <a:ext cx="5308137" cy="369332"/>
          </a:xfrm>
          <a:prstGeom prst="rect">
            <a:avLst/>
          </a:prstGeom>
          <a:noFill/>
        </p:spPr>
        <p:txBody>
          <a:bodyPr wrap="square">
            <a:spAutoFit/>
          </a:bodyPr>
          <a:lstStyle/>
          <a:p>
            <a:r>
              <a:rPr lang="en-US" altLang="zh-CN"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iii.</a:t>
            </a:r>
            <a:r>
              <a:rPr lang="zh-TW" altLang="en-US"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TW"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延長許珈瑋 </a:t>
            </a:r>
            <a:r>
              <a:rPr lang="en-US" altLang="zh-TW"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(2023) </a:t>
            </a:r>
            <a:r>
              <a:rPr lang="zh-TW"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文中 </a:t>
            </a:r>
            <a:r>
              <a:rPr lang="en-US" altLang="zh-TW"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Table 3 </a:t>
            </a:r>
            <a:r>
              <a:rPr lang="zh-TW"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的實驗</a:t>
            </a:r>
            <a:endParaRPr lang="zh-CN"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11" name="文字方塊 10">
            <a:extLst>
              <a:ext uri="{FF2B5EF4-FFF2-40B4-BE49-F238E27FC236}">
                <a16:creationId xmlns:a16="http://schemas.microsoft.com/office/drawing/2014/main" id="{8F717185-5438-4525-914E-C66BD5760059}"/>
              </a:ext>
            </a:extLst>
          </p:cNvPr>
          <p:cNvSpPr txBox="1"/>
          <p:nvPr/>
        </p:nvSpPr>
        <p:spPr>
          <a:xfrm>
            <a:off x="4644963" y="1936151"/>
            <a:ext cx="4158677" cy="1754326"/>
          </a:xfrm>
          <a:prstGeom prst="rect">
            <a:avLst/>
          </a:prstGeom>
          <a:noFill/>
        </p:spPr>
        <p:txBody>
          <a:bodyPr wrap="square" rtlCol="0">
            <a:spAutoFit/>
          </a:bodyPr>
          <a:lstStyle/>
          <a:p>
            <a:pPr algn="just"/>
            <a:r>
              <a:rPr lang="zh-TW" altLang="en-US" sz="1200" b="1" dirty="0">
                <a:latin typeface="微軟正黑體" panose="020B0604030504040204" pitchFamily="34" charset="-120"/>
                <a:ea typeface="微軟正黑體" panose="020B0604030504040204" pitchFamily="34" charset="-120"/>
              </a:rPr>
              <a:t>從左側的表格和圖表可以看到，許珈瑋 </a:t>
            </a:r>
            <a:r>
              <a:rPr lang="en-US" altLang="zh-TW" sz="1200" b="1" dirty="0">
                <a:latin typeface="微軟正黑體" panose="020B0604030504040204" pitchFamily="34" charset="-120"/>
                <a:ea typeface="微軟正黑體" panose="020B0604030504040204" pitchFamily="34" charset="-120"/>
              </a:rPr>
              <a:t>(2023) </a:t>
            </a:r>
            <a:r>
              <a:rPr lang="zh-TW" altLang="en-US" sz="1200" b="1" dirty="0">
                <a:latin typeface="微軟正黑體" panose="020B0604030504040204" pitchFamily="34" charset="-120"/>
                <a:ea typeface="微軟正黑體" panose="020B0604030504040204" pitchFamily="34" charset="-120"/>
              </a:rPr>
              <a:t>文中 </a:t>
            </a:r>
            <a:r>
              <a:rPr lang="en-US" altLang="zh-TW" sz="1200" b="1" dirty="0">
                <a:latin typeface="微軟正黑體" panose="020B0604030504040204" pitchFamily="34" charset="-120"/>
                <a:ea typeface="微軟正黑體" panose="020B0604030504040204" pitchFamily="34" charset="-120"/>
              </a:rPr>
              <a:t>Table 3 </a:t>
            </a:r>
            <a:r>
              <a:rPr lang="zh-TW" altLang="en-US" sz="1200" b="1" dirty="0">
                <a:latin typeface="微軟正黑體" panose="020B0604030504040204" pitchFamily="34" charset="-120"/>
                <a:ea typeface="微軟正黑體" panose="020B0604030504040204" pitchFamily="34" charset="-120"/>
              </a:rPr>
              <a:t>的實驗時段中，包含了 </a:t>
            </a:r>
            <a:r>
              <a:rPr lang="en-US" altLang="zh-TW" sz="1200" b="1" dirty="0">
                <a:latin typeface="微軟正黑體" panose="020B0604030504040204" pitchFamily="34" charset="-120"/>
                <a:ea typeface="微軟正黑體" panose="020B0604030504040204" pitchFamily="34" charset="-120"/>
              </a:rPr>
              <a:t>VIX </a:t>
            </a:r>
            <a:r>
              <a:rPr lang="zh-TW" altLang="en-US" sz="1200" b="1" dirty="0">
                <a:latin typeface="微軟正黑體" panose="020B0604030504040204" pitchFamily="34" charset="-120"/>
                <a:ea typeface="微軟正黑體" panose="020B0604030504040204" pitchFamily="34" charset="-120"/>
              </a:rPr>
              <a:t>較大的時間段，根據前述對 </a:t>
            </a:r>
            <a:r>
              <a:rPr lang="en-US" altLang="zh-TW" sz="1200" b="1" dirty="0">
                <a:latin typeface="微軟正黑體" panose="020B0604030504040204" pitchFamily="34" charset="-120"/>
                <a:ea typeface="微軟正黑體" panose="020B0604030504040204" pitchFamily="34" charset="-120"/>
              </a:rPr>
              <a:t>VIX </a:t>
            </a:r>
            <a:r>
              <a:rPr lang="zh-TW" altLang="en-US" sz="1200" b="1" dirty="0">
                <a:latin typeface="微軟正黑體" panose="020B0604030504040204" pitchFamily="34" charset="-120"/>
                <a:ea typeface="微軟正黑體" panose="020B0604030504040204" pitchFamily="34" charset="-120"/>
              </a:rPr>
              <a:t>與 </a:t>
            </a:r>
            <a:r>
              <a:rPr lang="en-US" altLang="zh-TW" sz="1200" b="1" dirty="0">
                <a:latin typeface="微軟正黑體" panose="020B0604030504040204" pitchFamily="34" charset="-120"/>
                <a:ea typeface="微軟正黑體" panose="020B0604030504040204" pitchFamily="34" charset="-120"/>
              </a:rPr>
              <a:t>ITM MSE </a:t>
            </a:r>
            <a:r>
              <a:rPr lang="zh-TW" altLang="en-US" sz="1200" b="1" dirty="0">
                <a:latin typeface="微軟正黑體" panose="020B0604030504040204" pitchFamily="34" charset="-120"/>
                <a:ea typeface="微軟正黑體" panose="020B0604030504040204" pitchFamily="34" charset="-120"/>
              </a:rPr>
              <a:t>之關聯性的結果，可以推得 </a:t>
            </a:r>
            <a:r>
              <a:rPr lang="en-US" altLang="zh-TW" sz="1200" b="1" dirty="0">
                <a:latin typeface="微軟正黑體" panose="020B0604030504040204" pitchFamily="34" charset="-120"/>
                <a:ea typeface="微軟正黑體" panose="020B0604030504040204" pitchFamily="34" charset="-120"/>
              </a:rPr>
              <a:t>2010 </a:t>
            </a:r>
            <a:r>
              <a:rPr lang="zh-TW" altLang="en-US" sz="1200" b="1" dirty="0">
                <a:latin typeface="微軟正黑體" panose="020B0604030504040204" pitchFamily="34" charset="-120"/>
                <a:ea typeface="微軟正黑體" panose="020B0604030504040204" pitchFamily="34" charset="-120"/>
              </a:rPr>
              <a:t>年 </a:t>
            </a:r>
            <a:r>
              <a:rPr lang="en-US" altLang="zh-TW" sz="1200" b="1" dirty="0">
                <a:latin typeface="微軟正黑體" panose="020B0604030504040204" pitchFamily="34" charset="-120"/>
                <a:ea typeface="微軟正黑體" panose="020B0604030504040204" pitchFamily="34" charset="-120"/>
              </a:rPr>
              <a:t>~</a:t>
            </a:r>
            <a:r>
              <a:rPr lang="zh-TW" altLang="en-US" sz="1200" b="1" dirty="0">
                <a:latin typeface="微軟正黑體" panose="020B0604030504040204" pitchFamily="34" charset="-120"/>
                <a:ea typeface="微軟正黑體" panose="020B0604030504040204" pitchFamily="34" charset="-120"/>
              </a:rPr>
              <a:t> </a:t>
            </a:r>
            <a:r>
              <a:rPr lang="en-US" altLang="zh-TW" sz="1200" b="1" dirty="0">
                <a:latin typeface="微軟正黑體" panose="020B0604030504040204" pitchFamily="34" charset="-120"/>
                <a:ea typeface="微軟正黑體" panose="020B0604030504040204" pitchFamily="34" charset="-120"/>
              </a:rPr>
              <a:t>2012 </a:t>
            </a:r>
            <a:r>
              <a:rPr lang="zh-TW" altLang="en-US" sz="1200" b="1" dirty="0">
                <a:latin typeface="微軟正黑體" panose="020B0604030504040204" pitchFamily="34" charset="-120"/>
                <a:ea typeface="微軟正黑體" panose="020B0604030504040204" pitchFamily="34" charset="-120"/>
              </a:rPr>
              <a:t>年之間長期維持高水平的 </a:t>
            </a:r>
            <a:r>
              <a:rPr lang="en-US" altLang="zh-TW" sz="1200" b="1" dirty="0">
                <a:latin typeface="微軟正黑體" panose="020B0604030504040204" pitchFamily="34" charset="-120"/>
                <a:ea typeface="微軟正黑體" panose="020B0604030504040204" pitchFamily="34" charset="-120"/>
              </a:rPr>
              <a:t>VIX</a:t>
            </a:r>
            <a:r>
              <a:rPr lang="zh-TW" altLang="en-US" sz="1200" b="1" dirty="0">
                <a:latin typeface="微軟正黑體" panose="020B0604030504040204" pitchFamily="34" charset="-120"/>
                <a:ea typeface="微軟正黑體" panose="020B0604030504040204" pitchFamily="34" charset="-120"/>
              </a:rPr>
              <a:t>，使得許珈瑋 </a:t>
            </a:r>
            <a:r>
              <a:rPr lang="en-US" altLang="zh-TW" sz="1200" b="1" dirty="0">
                <a:latin typeface="微軟正黑體" panose="020B0604030504040204" pitchFamily="34" charset="-120"/>
                <a:ea typeface="微軟正黑體" panose="020B0604030504040204" pitchFamily="34" charset="-120"/>
              </a:rPr>
              <a:t>(2023) </a:t>
            </a:r>
            <a:r>
              <a:rPr lang="zh-TW" altLang="en-US" sz="1200" b="1" dirty="0">
                <a:latin typeface="微軟正黑體" panose="020B0604030504040204" pitchFamily="34" charset="-120"/>
                <a:ea typeface="微軟正黑體" panose="020B0604030504040204" pitchFamily="34" charset="-120"/>
              </a:rPr>
              <a:t>文中 </a:t>
            </a:r>
            <a:r>
              <a:rPr lang="en-US" altLang="zh-TW" sz="1200" b="1" dirty="0">
                <a:latin typeface="微軟正黑體" panose="020B0604030504040204" pitchFamily="34" charset="-120"/>
                <a:ea typeface="微軟正黑體" panose="020B0604030504040204" pitchFamily="34" charset="-120"/>
              </a:rPr>
              <a:t>Table 3 </a:t>
            </a:r>
            <a:r>
              <a:rPr lang="zh-TW" altLang="en-US" sz="1200" b="1" dirty="0">
                <a:latin typeface="微軟正黑體" panose="020B0604030504040204" pitchFamily="34" charset="-120"/>
                <a:ea typeface="微軟正黑體" panose="020B0604030504040204" pitchFamily="34" charset="-120"/>
              </a:rPr>
              <a:t>的 </a:t>
            </a:r>
            <a:r>
              <a:rPr lang="en-US" altLang="zh-TW" sz="1200" b="1" dirty="0">
                <a:latin typeface="微軟正黑體" panose="020B0604030504040204" pitchFamily="34" charset="-120"/>
                <a:ea typeface="微軟正黑體" panose="020B0604030504040204" pitchFamily="34" charset="-120"/>
              </a:rPr>
              <a:t>CV model without Supplement with Synthesis </a:t>
            </a:r>
            <a:r>
              <a:rPr lang="zh-TW" altLang="en-US" sz="1200" b="1" dirty="0">
                <a:latin typeface="微軟正黑體" panose="020B0604030504040204" pitchFamily="34" charset="-120"/>
                <a:ea typeface="微軟正黑體" panose="020B0604030504040204" pitchFamily="34" charset="-120"/>
              </a:rPr>
              <a:t>當中，</a:t>
            </a:r>
            <a:r>
              <a:rPr lang="en-US" altLang="zh-TW" sz="1200" b="1" dirty="0">
                <a:latin typeface="微軟正黑體" panose="020B0604030504040204" pitchFamily="34" charset="-120"/>
                <a:ea typeface="微軟正黑體" panose="020B0604030504040204" pitchFamily="34" charset="-120"/>
              </a:rPr>
              <a:t>Testing set ITM data </a:t>
            </a:r>
            <a:r>
              <a:rPr lang="zh-TW" altLang="en-US" sz="1200" b="1" dirty="0">
                <a:latin typeface="微軟正黑體" panose="020B0604030504040204" pitchFamily="34" charset="-120"/>
                <a:ea typeface="微軟正黑體" panose="020B0604030504040204" pitchFamily="34" charset="-120"/>
              </a:rPr>
              <a:t>的 </a:t>
            </a:r>
            <a:r>
              <a:rPr lang="en-US" altLang="zh-TW" sz="1200" b="1" dirty="0">
                <a:latin typeface="微軟正黑體" panose="020B0604030504040204" pitchFamily="34" charset="-120"/>
                <a:ea typeface="微軟正黑體" panose="020B0604030504040204" pitchFamily="34" charset="-120"/>
              </a:rPr>
              <a:t>MSE </a:t>
            </a:r>
            <a:r>
              <a:rPr lang="zh-TW" altLang="en-US" sz="1200" b="1" dirty="0">
                <a:latin typeface="微軟正黑體" panose="020B0604030504040204" pitchFamily="34" charset="-120"/>
                <a:ea typeface="微軟正黑體" panose="020B0604030504040204" pitchFamily="34" charset="-120"/>
              </a:rPr>
              <a:t>呈現出比後續 </a:t>
            </a:r>
            <a:r>
              <a:rPr lang="en-US" altLang="zh-TW" sz="1200" b="1" dirty="0">
                <a:latin typeface="微軟正黑體" panose="020B0604030504040204" pitchFamily="34" charset="-120"/>
                <a:ea typeface="微軟正黑體" panose="020B0604030504040204" pitchFamily="34" charset="-120"/>
              </a:rPr>
              <a:t>2016 </a:t>
            </a:r>
            <a:r>
              <a:rPr lang="zh-TW" altLang="en-US" sz="1200" b="1" dirty="0">
                <a:latin typeface="微軟正黑體" panose="020B0604030504040204" pitchFamily="34" charset="-120"/>
                <a:ea typeface="微軟正黑體" panose="020B0604030504040204" pitchFamily="34" charset="-120"/>
              </a:rPr>
              <a:t>年 </a:t>
            </a:r>
            <a:r>
              <a:rPr lang="en-US" altLang="zh-TW" sz="1200" b="1" dirty="0">
                <a:latin typeface="微軟正黑體" panose="020B0604030504040204" pitchFamily="34" charset="-120"/>
                <a:ea typeface="微軟正黑體" panose="020B0604030504040204" pitchFamily="34" charset="-120"/>
              </a:rPr>
              <a:t>6 </a:t>
            </a:r>
            <a:r>
              <a:rPr lang="zh-TW" altLang="en-US" sz="1200" b="1" dirty="0">
                <a:latin typeface="微軟正黑體" panose="020B0604030504040204" pitchFamily="34" charset="-120"/>
                <a:ea typeface="微軟正黑體" panose="020B0604030504040204" pitchFamily="34" charset="-120"/>
              </a:rPr>
              <a:t>月 </a:t>
            </a:r>
            <a:r>
              <a:rPr lang="en-US" altLang="zh-TW" sz="1200" b="1" dirty="0">
                <a:latin typeface="微軟正黑體" panose="020B0604030504040204" pitchFamily="34" charset="-120"/>
                <a:ea typeface="微軟正黑體" panose="020B0604030504040204" pitchFamily="34" charset="-120"/>
              </a:rPr>
              <a:t>~</a:t>
            </a:r>
            <a:r>
              <a:rPr lang="zh-TW" altLang="en-US" sz="1200" b="1" dirty="0">
                <a:latin typeface="微軟正黑體" panose="020B0604030504040204" pitchFamily="34" charset="-120"/>
                <a:ea typeface="微軟正黑體" panose="020B0604030504040204" pitchFamily="34" charset="-120"/>
              </a:rPr>
              <a:t> </a:t>
            </a:r>
            <a:r>
              <a:rPr lang="en-US" altLang="zh-TW" sz="1200" b="1" dirty="0">
                <a:latin typeface="微軟正黑體" panose="020B0604030504040204" pitchFamily="34" charset="-120"/>
                <a:ea typeface="微軟正黑體" panose="020B0604030504040204" pitchFamily="34" charset="-120"/>
              </a:rPr>
              <a:t>2016 </a:t>
            </a:r>
            <a:r>
              <a:rPr lang="zh-TW" altLang="en-US" sz="1200" b="1" dirty="0">
                <a:latin typeface="微軟正黑體" panose="020B0604030504040204" pitchFamily="34" charset="-120"/>
                <a:ea typeface="微軟正黑體" panose="020B0604030504040204" pitchFamily="34" charset="-120"/>
              </a:rPr>
              <a:t>年 </a:t>
            </a:r>
            <a:r>
              <a:rPr lang="en-US" altLang="zh-TW" sz="1200" b="1" dirty="0">
                <a:latin typeface="微軟正黑體" panose="020B0604030504040204" pitchFamily="34" charset="-120"/>
                <a:ea typeface="微軟正黑體" panose="020B0604030504040204" pitchFamily="34" charset="-120"/>
              </a:rPr>
              <a:t>12 </a:t>
            </a:r>
            <a:r>
              <a:rPr lang="zh-TW" altLang="en-US" sz="1200" b="1" dirty="0">
                <a:latin typeface="微軟正黑體" panose="020B0604030504040204" pitchFamily="34" charset="-120"/>
                <a:ea typeface="微軟正黑體" panose="020B0604030504040204" pitchFamily="34" charset="-120"/>
              </a:rPr>
              <a:t>月與 </a:t>
            </a:r>
            <a:r>
              <a:rPr lang="en-US" altLang="zh-TW" sz="1200" b="1" dirty="0">
                <a:latin typeface="微軟正黑體" panose="020B0604030504040204" pitchFamily="34" charset="-120"/>
                <a:ea typeface="微軟正黑體" panose="020B0604030504040204" pitchFamily="34" charset="-120"/>
              </a:rPr>
              <a:t>2017 </a:t>
            </a:r>
            <a:r>
              <a:rPr lang="zh-TW" altLang="en-US" sz="1200" b="1" dirty="0">
                <a:latin typeface="微軟正黑體" panose="020B0604030504040204" pitchFamily="34" charset="-120"/>
                <a:ea typeface="微軟正黑體" panose="020B0604030504040204" pitchFamily="34" charset="-120"/>
              </a:rPr>
              <a:t>年 </a:t>
            </a:r>
            <a:r>
              <a:rPr lang="en-US" altLang="zh-TW" sz="1200" b="1" dirty="0">
                <a:latin typeface="微軟正黑體" panose="020B0604030504040204" pitchFamily="34" charset="-120"/>
                <a:ea typeface="微軟正黑體" panose="020B0604030504040204" pitchFamily="34" charset="-120"/>
              </a:rPr>
              <a:t>1 </a:t>
            </a:r>
            <a:r>
              <a:rPr lang="zh-TW" altLang="en-US" sz="1200" b="1" dirty="0">
                <a:latin typeface="微軟正黑體" panose="020B0604030504040204" pitchFamily="34" charset="-120"/>
                <a:ea typeface="微軟正黑體" panose="020B0604030504040204" pitchFamily="34" charset="-120"/>
              </a:rPr>
              <a:t>月 </a:t>
            </a:r>
            <a:r>
              <a:rPr lang="en-US" altLang="zh-TW" sz="1200" b="1" dirty="0">
                <a:latin typeface="微軟正黑體" panose="020B0604030504040204" pitchFamily="34" charset="-120"/>
                <a:ea typeface="微軟正黑體" panose="020B0604030504040204" pitchFamily="34" charset="-120"/>
              </a:rPr>
              <a:t>~</a:t>
            </a:r>
            <a:r>
              <a:rPr lang="zh-TW" altLang="en-US" sz="1200" b="1" dirty="0">
                <a:latin typeface="微軟正黑體" panose="020B0604030504040204" pitchFamily="34" charset="-120"/>
                <a:ea typeface="微軟正黑體" panose="020B0604030504040204" pitchFamily="34" charset="-120"/>
              </a:rPr>
              <a:t> </a:t>
            </a:r>
            <a:r>
              <a:rPr lang="en-US" altLang="zh-TW" sz="1200" b="1" dirty="0">
                <a:latin typeface="微軟正黑體" panose="020B0604030504040204" pitchFamily="34" charset="-120"/>
                <a:ea typeface="微軟正黑體" panose="020B0604030504040204" pitchFamily="34" charset="-120"/>
              </a:rPr>
              <a:t>2017 </a:t>
            </a:r>
            <a:r>
              <a:rPr lang="zh-TW" altLang="en-US" sz="1200" b="1" dirty="0">
                <a:latin typeface="微軟正黑體" panose="020B0604030504040204" pitchFamily="34" charset="-120"/>
                <a:ea typeface="微軟正黑體" panose="020B0604030504040204" pitchFamily="34" charset="-120"/>
              </a:rPr>
              <a:t>年 </a:t>
            </a:r>
            <a:r>
              <a:rPr lang="en-US" altLang="zh-TW" sz="1200" b="1" dirty="0">
                <a:latin typeface="微軟正黑體" panose="020B0604030504040204" pitchFamily="34" charset="-120"/>
                <a:ea typeface="微軟正黑體" panose="020B0604030504040204" pitchFamily="34" charset="-120"/>
              </a:rPr>
              <a:t>7 </a:t>
            </a:r>
            <a:r>
              <a:rPr lang="zh-TW" altLang="en-US" sz="1200" b="1" dirty="0">
                <a:latin typeface="微軟正黑體" panose="020B0604030504040204" pitchFamily="34" charset="-120"/>
                <a:ea typeface="微軟正黑體" panose="020B0604030504040204" pitchFamily="34" charset="-120"/>
              </a:rPr>
              <a:t>月 </a:t>
            </a:r>
            <a:r>
              <a:rPr lang="en-US" altLang="zh-TW" sz="1200" b="1" dirty="0">
                <a:latin typeface="微軟正黑體" panose="020B0604030504040204" pitchFamily="34" charset="-120"/>
                <a:ea typeface="微軟正黑體" panose="020B0604030504040204" pitchFamily="34" charset="-120"/>
              </a:rPr>
              <a:t>Testing set ITM data </a:t>
            </a:r>
            <a:r>
              <a:rPr lang="zh-TW" altLang="en-US" sz="1200" b="1" dirty="0">
                <a:latin typeface="微軟正黑體" panose="020B0604030504040204" pitchFamily="34" charset="-120"/>
                <a:ea typeface="微軟正黑體" panose="020B0604030504040204" pitchFamily="34" charset="-120"/>
              </a:rPr>
              <a:t>的 </a:t>
            </a:r>
            <a:r>
              <a:rPr lang="en-US" altLang="zh-TW" sz="1200" b="1" dirty="0">
                <a:latin typeface="微軟正黑體" panose="020B0604030504040204" pitchFamily="34" charset="-120"/>
                <a:ea typeface="微軟正黑體" panose="020B0604030504040204" pitchFamily="34" charset="-120"/>
              </a:rPr>
              <a:t>MSE</a:t>
            </a:r>
            <a:r>
              <a:rPr lang="zh-TW" altLang="en-US" sz="1200" b="1" dirty="0">
                <a:latin typeface="微軟正黑體" panose="020B0604030504040204" pitchFamily="34" charset="-120"/>
                <a:ea typeface="微軟正黑體" panose="020B0604030504040204" pitchFamily="34" charset="-120"/>
              </a:rPr>
              <a:t> 大出不少的結果。</a:t>
            </a:r>
          </a:p>
        </p:txBody>
      </p:sp>
      <p:pic>
        <p:nvPicPr>
          <p:cNvPr id="3" name="圖片 2">
            <a:extLst>
              <a:ext uri="{FF2B5EF4-FFF2-40B4-BE49-F238E27FC236}">
                <a16:creationId xmlns:a16="http://schemas.microsoft.com/office/drawing/2014/main" id="{9998204C-CACA-4A93-BE13-9C3B8DD2E42E}"/>
              </a:ext>
            </a:extLst>
          </p:cNvPr>
          <p:cNvPicPr>
            <a:picLocks noChangeAspect="1"/>
          </p:cNvPicPr>
          <p:nvPr/>
        </p:nvPicPr>
        <p:blipFill>
          <a:blip r:embed="rId3"/>
          <a:stretch>
            <a:fillRect/>
          </a:stretch>
        </p:blipFill>
        <p:spPr>
          <a:xfrm>
            <a:off x="373842" y="1548765"/>
            <a:ext cx="4053005" cy="1537083"/>
          </a:xfrm>
          <a:prstGeom prst="rect">
            <a:avLst/>
          </a:prstGeom>
        </p:spPr>
      </p:pic>
      <p:pic>
        <p:nvPicPr>
          <p:cNvPr id="12" name="圖片 11">
            <a:extLst>
              <a:ext uri="{FF2B5EF4-FFF2-40B4-BE49-F238E27FC236}">
                <a16:creationId xmlns:a16="http://schemas.microsoft.com/office/drawing/2014/main" id="{88D2C064-C1FB-4685-B630-9416E97A8938}"/>
              </a:ext>
            </a:extLst>
          </p:cNvPr>
          <p:cNvPicPr>
            <a:picLocks noChangeAspect="1"/>
          </p:cNvPicPr>
          <p:nvPr/>
        </p:nvPicPr>
        <p:blipFill>
          <a:blip r:embed="rId4"/>
          <a:stretch>
            <a:fillRect/>
          </a:stretch>
        </p:blipFill>
        <p:spPr>
          <a:xfrm>
            <a:off x="373842" y="2845347"/>
            <a:ext cx="4053005" cy="2156315"/>
          </a:xfrm>
          <a:prstGeom prst="rect">
            <a:avLst/>
          </a:prstGeom>
        </p:spPr>
      </p:pic>
      <p:sp>
        <p:nvSpPr>
          <p:cNvPr id="13" name="文字方塊 12">
            <a:extLst>
              <a:ext uri="{FF2B5EF4-FFF2-40B4-BE49-F238E27FC236}">
                <a16:creationId xmlns:a16="http://schemas.microsoft.com/office/drawing/2014/main" id="{BA7DCCE3-25BA-4FCD-83BA-12465E0252C1}"/>
              </a:ext>
            </a:extLst>
          </p:cNvPr>
          <p:cNvSpPr txBox="1"/>
          <p:nvPr/>
        </p:nvSpPr>
        <p:spPr>
          <a:xfrm>
            <a:off x="672410" y="1280423"/>
            <a:ext cx="3558346" cy="276999"/>
          </a:xfrm>
          <a:prstGeom prst="rect">
            <a:avLst/>
          </a:prstGeom>
          <a:noFill/>
        </p:spPr>
        <p:txBody>
          <a:bodyPr wrap="none" rtlCol="0">
            <a:spAutoFit/>
          </a:bodyPr>
          <a:lstStyle/>
          <a:p>
            <a:r>
              <a:rPr lang="en-US" altLang="zh-TW" sz="1200" b="1" dirty="0">
                <a:latin typeface="微軟正黑體" panose="020B0604030504040204" pitchFamily="34" charset="-120"/>
                <a:ea typeface="微軟正黑體" panose="020B0604030504040204" pitchFamily="34" charset="-120"/>
              </a:rPr>
              <a:t>CV model without Supplement with Synthesis</a:t>
            </a:r>
            <a:endParaRPr lang="zh-TW" altLang="en-US" sz="1200" dirty="0"/>
          </a:p>
        </p:txBody>
      </p:sp>
    </p:spTree>
    <p:extLst>
      <p:ext uri="{BB962C8B-B14F-4D97-AF65-F5344CB8AC3E}">
        <p14:creationId xmlns:p14="http://schemas.microsoft.com/office/powerpoint/2010/main" val="16612914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A673B2E2-D866-4EAF-8FC7-AE7577D3889F}"/>
              </a:ext>
            </a:extLst>
          </p:cNvPr>
          <p:cNvPicPr>
            <a:picLocks noChangeAspect="1"/>
          </p:cNvPicPr>
          <p:nvPr/>
        </p:nvPicPr>
        <p:blipFill rotWithShape="1">
          <a:blip r:embed="rId3">
            <a:extLst>
              <a:ext uri="{28A0092B-C50C-407E-A947-70E740481C1C}">
                <a14:useLocalDpi xmlns:a14="http://schemas.microsoft.com/office/drawing/2010/main" val="0"/>
              </a:ext>
            </a:extLst>
          </a:blip>
          <a:srcRect l="4454" t="7457" r="14512" b="19561"/>
          <a:stretch/>
        </p:blipFill>
        <p:spPr>
          <a:xfrm flipH="1">
            <a:off x="-1" y="0"/>
            <a:ext cx="9144001" cy="5143500"/>
          </a:xfrm>
          <a:prstGeom prst="rect">
            <a:avLst/>
          </a:prstGeom>
        </p:spPr>
      </p:pic>
      <p:grpSp>
        <p:nvGrpSpPr>
          <p:cNvPr id="3" name="群組 2">
            <a:extLst>
              <a:ext uri="{FF2B5EF4-FFF2-40B4-BE49-F238E27FC236}">
                <a16:creationId xmlns:a16="http://schemas.microsoft.com/office/drawing/2014/main" id="{0642F497-4DB0-F606-07A0-CE76DD75DDCF}"/>
              </a:ext>
            </a:extLst>
          </p:cNvPr>
          <p:cNvGrpSpPr/>
          <p:nvPr/>
        </p:nvGrpSpPr>
        <p:grpSpPr>
          <a:xfrm>
            <a:off x="3419872" y="2248584"/>
            <a:ext cx="3327469" cy="646332"/>
            <a:chOff x="3347864" y="2303515"/>
            <a:chExt cx="3327469" cy="646332"/>
          </a:xfrm>
        </p:grpSpPr>
        <p:sp>
          <p:nvSpPr>
            <p:cNvPr id="8" name="TextBox 28"/>
            <p:cNvSpPr txBox="1"/>
            <p:nvPr/>
          </p:nvSpPr>
          <p:spPr>
            <a:xfrm>
              <a:off x="3347864" y="2303515"/>
              <a:ext cx="1505643" cy="646331"/>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r>
                <a:rPr lang="en-US" altLang="zh-CN" sz="3600" b="1" kern="0" dirty="0">
                  <a:ln w="18415" cmpd="sng">
                    <a:noFill/>
                    <a:prstDash val="solid"/>
                  </a:ln>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0</a:t>
              </a:r>
              <a:r>
                <a:rPr lang="en-US" altLang="zh-TW" sz="3600" b="1" kern="0" dirty="0">
                  <a:ln w="18415" cmpd="sng">
                    <a:noFill/>
                    <a:prstDash val="solid"/>
                  </a:ln>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3</a:t>
              </a:r>
              <a:r>
                <a:rPr lang="en-US" altLang="zh-CN" sz="3600" b="1" kern="0" dirty="0">
                  <a:ln w="18415" cmpd="sng">
                    <a:noFill/>
                    <a:prstDash val="solid"/>
                  </a:ln>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p>
          </p:txBody>
        </p:sp>
        <p:sp>
          <p:nvSpPr>
            <p:cNvPr id="2" name="文字方塊 1">
              <a:extLst>
                <a:ext uri="{FF2B5EF4-FFF2-40B4-BE49-F238E27FC236}">
                  <a16:creationId xmlns:a16="http://schemas.microsoft.com/office/drawing/2014/main" id="{380B8086-7D9F-7042-90BB-82E1953D5F23}"/>
                </a:ext>
              </a:extLst>
            </p:cNvPr>
            <p:cNvSpPr txBox="1"/>
            <p:nvPr/>
          </p:nvSpPr>
          <p:spPr>
            <a:xfrm>
              <a:off x="4644008" y="2303516"/>
              <a:ext cx="2031325" cy="646331"/>
            </a:xfrm>
            <a:prstGeom prst="rect">
              <a:avLst/>
            </a:prstGeom>
            <a:noFill/>
          </p:spPr>
          <p:txBody>
            <a:bodyPr wrap="none" rtlCol="0">
              <a:spAutoFit/>
            </a:bodyPr>
            <a:lstStyle/>
            <a:p>
              <a:r>
                <a:rPr lang="zh-CN" altLang="en-US" sz="36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未來研究</a:t>
              </a:r>
            </a:p>
          </p:txBody>
        </p:sp>
      </p:grpSp>
    </p:spTree>
    <p:extLst>
      <p:ext uri="{BB962C8B-B14F-4D97-AF65-F5344CB8AC3E}">
        <p14:creationId xmlns:p14="http://schemas.microsoft.com/office/powerpoint/2010/main" val="13877835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5585" y="191135"/>
            <a:ext cx="8568055" cy="461645"/>
            <a:chOff x="371" y="301"/>
            <a:chExt cx="13493" cy="727"/>
          </a:xfrm>
        </p:grpSpPr>
        <p:sp>
          <p:nvSpPr>
            <p:cNvPr id="4" name="箭头: V 形 3"/>
            <p:cNvSpPr/>
            <p:nvPr/>
          </p:nvSpPr>
          <p:spPr>
            <a:xfrm>
              <a:off x="713" y="514"/>
              <a:ext cx="419" cy="485"/>
            </a:xfrm>
            <a:prstGeom prst="chevron">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 name="箭头: V 形 4"/>
            <p:cNvSpPr/>
            <p:nvPr/>
          </p:nvSpPr>
          <p:spPr>
            <a:xfrm>
              <a:off x="1014" y="507"/>
              <a:ext cx="419" cy="485"/>
            </a:xfrm>
            <a:prstGeom prst="chevron">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cxnSp>
          <p:nvCxnSpPr>
            <p:cNvPr id="7" name="直接连接符 6"/>
            <p:cNvCxnSpPr/>
            <p:nvPr/>
          </p:nvCxnSpPr>
          <p:spPr>
            <a:xfrm>
              <a:off x="1609" y="992"/>
              <a:ext cx="1225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609" y="301"/>
              <a:ext cx="4916" cy="727"/>
            </a:xfrm>
            <a:prstGeom prst="rect">
              <a:avLst/>
            </a:prstGeom>
            <a:noFill/>
          </p:spPr>
          <p:txBody>
            <a:bodyPr wrap="none" rtlCol="0" anchor="ctr">
              <a:spAutoFit/>
            </a:bodyPr>
            <a:lstStyle/>
            <a:p>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(1) </a:t>
              </a:r>
              <a:r>
                <a:rPr lang="zh-TW"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單檔股票當沖交易</a:t>
              </a:r>
              <a:endParaRPr lang="zh-CN"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9" name="箭头: V 形 8"/>
            <p:cNvSpPr/>
            <p:nvPr/>
          </p:nvSpPr>
          <p:spPr>
            <a:xfrm>
              <a:off x="371"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3" name="文字方塊 2">
            <a:extLst>
              <a:ext uri="{FF2B5EF4-FFF2-40B4-BE49-F238E27FC236}">
                <a16:creationId xmlns:a16="http://schemas.microsoft.com/office/drawing/2014/main" id="{C0E92E29-0231-599A-D62E-5AFB109A9B4D}"/>
              </a:ext>
            </a:extLst>
          </p:cNvPr>
          <p:cNvSpPr txBox="1"/>
          <p:nvPr/>
        </p:nvSpPr>
        <p:spPr>
          <a:xfrm>
            <a:off x="501650" y="793890"/>
            <a:ext cx="8246814" cy="1720407"/>
          </a:xfrm>
          <a:prstGeom prst="rect">
            <a:avLst/>
          </a:prstGeom>
          <a:noFill/>
        </p:spPr>
        <p:txBody>
          <a:bodyPr wrap="square">
            <a:spAutoFit/>
          </a:bodyPr>
          <a:lstStyle/>
          <a:p>
            <a:pPr marL="342900" indent="-342900" algn="just">
              <a:lnSpc>
                <a:spcPct val="150000"/>
              </a:lnSpc>
              <a:buFont typeface="+mj-lt"/>
              <a:buAutoNum type="arabicPeriod"/>
            </a:pP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對於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S&amp;P500 </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成分股資料集來說，透過情緒指標捕捉並分析盤中或盤前出現會造成市場上股票產生結構改變之新聞，在成功偵測到新聞出現後即時停損，減少因結構改變造成在少數日子中出現巨大虧損的情形。</a:t>
            </a:r>
            <a:endPar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marL="342900" indent="-342900" algn="just">
              <a:lnSpc>
                <a:spcPct val="150000"/>
              </a:lnSpc>
              <a:buFont typeface="+mj-lt"/>
              <a:buAutoNum type="arabicPeriod"/>
            </a:pP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單獨檢查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S&amp;P500 </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成分股資料集當中績效較差的日子，在加入了 </a:t>
            </a:r>
            <a:r>
              <a:rPr lang="en-US" altLang="zh-TW" sz="1200" b="1" dirty="0" err="1">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Frobenius</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範數檢驗法後是否可以提升績效。</a:t>
            </a:r>
            <a:endPar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marL="342900" indent="-342900" algn="just">
              <a:lnSpc>
                <a:spcPct val="150000"/>
              </a:lnSpc>
              <a:buFont typeface="+mj-lt"/>
              <a:buAutoNum type="arabicPeriod"/>
            </a:pP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在加入 </a:t>
            </a:r>
            <a:r>
              <a:rPr lang="en-US" altLang="zh-TW" sz="1200" b="1" dirty="0" err="1">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Frobenius</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範數檢驗法的獲利性績效比較上，</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0050</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0051</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成分股和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0050 </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部分高流動成分股兩個資料集在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Model 2 </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時，若消除了價格較高成分股的影響後，</a:t>
            </a:r>
            <a:r>
              <a:rPr lang="en-US" altLang="zh-TW" sz="1200" b="1" dirty="0" err="1">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Frobenius</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範數檢驗法都可以提升此策略的獲利性，因此可以嘗試控制每次交易的動用資金，消除價格較高成分股的影響。</a:t>
            </a:r>
            <a:endPar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grpSp>
        <p:nvGrpSpPr>
          <p:cNvPr id="10" name="组合 1">
            <a:extLst>
              <a:ext uri="{FF2B5EF4-FFF2-40B4-BE49-F238E27FC236}">
                <a16:creationId xmlns:a16="http://schemas.microsoft.com/office/drawing/2014/main" id="{6311623B-E360-EBD7-511A-39465CE3875B}"/>
              </a:ext>
            </a:extLst>
          </p:cNvPr>
          <p:cNvGrpSpPr/>
          <p:nvPr/>
        </p:nvGrpSpPr>
        <p:grpSpPr>
          <a:xfrm>
            <a:off x="235585" y="2855431"/>
            <a:ext cx="8568055" cy="461645"/>
            <a:chOff x="371" y="301"/>
            <a:chExt cx="13493" cy="727"/>
          </a:xfrm>
        </p:grpSpPr>
        <p:sp>
          <p:nvSpPr>
            <p:cNvPr id="11" name="箭头: V 形 3">
              <a:extLst>
                <a:ext uri="{FF2B5EF4-FFF2-40B4-BE49-F238E27FC236}">
                  <a16:creationId xmlns:a16="http://schemas.microsoft.com/office/drawing/2014/main" id="{023C8633-D434-8FF0-75A7-EEE5C315CBD4}"/>
                </a:ext>
              </a:extLst>
            </p:cNvPr>
            <p:cNvSpPr/>
            <p:nvPr/>
          </p:nvSpPr>
          <p:spPr>
            <a:xfrm>
              <a:off x="713" y="514"/>
              <a:ext cx="419" cy="485"/>
            </a:xfrm>
            <a:prstGeom prst="chevron">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12" name="箭头: V 形 4">
              <a:extLst>
                <a:ext uri="{FF2B5EF4-FFF2-40B4-BE49-F238E27FC236}">
                  <a16:creationId xmlns:a16="http://schemas.microsoft.com/office/drawing/2014/main" id="{D819C64C-12F2-AD72-704C-4C578E7C4D46}"/>
                </a:ext>
              </a:extLst>
            </p:cNvPr>
            <p:cNvSpPr/>
            <p:nvPr/>
          </p:nvSpPr>
          <p:spPr>
            <a:xfrm>
              <a:off x="1014" y="507"/>
              <a:ext cx="419" cy="485"/>
            </a:xfrm>
            <a:prstGeom prst="chevron">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cxnSp>
          <p:nvCxnSpPr>
            <p:cNvPr id="13" name="直接连接符 6">
              <a:extLst>
                <a:ext uri="{FF2B5EF4-FFF2-40B4-BE49-F238E27FC236}">
                  <a16:creationId xmlns:a16="http://schemas.microsoft.com/office/drawing/2014/main" id="{35D0B7C5-49FF-9D89-7003-FAF96708E0E4}"/>
                </a:ext>
              </a:extLst>
            </p:cNvPr>
            <p:cNvCxnSpPr/>
            <p:nvPr/>
          </p:nvCxnSpPr>
          <p:spPr>
            <a:xfrm>
              <a:off x="1609" y="992"/>
              <a:ext cx="1225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14" name="文本框 7">
              <a:extLst>
                <a:ext uri="{FF2B5EF4-FFF2-40B4-BE49-F238E27FC236}">
                  <a16:creationId xmlns:a16="http://schemas.microsoft.com/office/drawing/2014/main" id="{13CA3E0D-ACE7-401A-AD49-1A4123FEF745}"/>
                </a:ext>
              </a:extLst>
            </p:cNvPr>
            <p:cNvSpPr txBox="1"/>
            <p:nvPr/>
          </p:nvSpPr>
          <p:spPr>
            <a:xfrm>
              <a:off x="1609" y="301"/>
              <a:ext cx="3461" cy="727"/>
            </a:xfrm>
            <a:prstGeom prst="rect">
              <a:avLst/>
            </a:prstGeom>
            <a:noFill/>
          </p:spPr>
          <p:txBody>
            <a:bodyPr wrap="none" rtlCol="0">
              <a:spAutoFit/>
            </a:bodyPr>
            <a:lstStyle/>
            <a:p>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en-US" altLang="zh-TW"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a:t>
              </a:r>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TW"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選擇權定價</a:t>
              </a:r>
              <a:endParaRPr lang="zh-CN"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15" name="箭头: V 形 8">
              <a:extLst>
                <a:ext uri="{FF2B5EF4-FFF2-40B4-BE49-F238E27FC236}">
                  <a16:creationId xmlns:a16="http://schemas.microsoft.com/office/drawing/2014/main" id="{E8569E87-15E4-DD84-5ACD-8DC40B287A17}"/>
                </a:ext>
              </a:extLst>
            </p:cNvPr>
            <p:cNvSpPr/>
            <p:nvPr/>
          </p:nvSpPr>
          <p:spPr>
            <a:xfrm>
              <a:off x="371"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16" name="文字方塊 15">
            <a:extLst>
              <a:ext uri="{FF2B5EF4-FFF2-40B4-BE49-F238E27FC236}">
                <a16:creationId xmlns:a16="http://schemas.microsoft.com/office/drawing/2014/main" id="{FC36FB25-C04D-5CFA-A5CB-C8B8003380B5}"/>
              </a:ext>
            </a:extLst>
          </p:cNvPr>
          <p:cNvSpPr txBox="1"/>
          <p:nvPr/>
        </p:nvSpPr>
        <p:spPr>
          <a:xfrm>
            <a:off x="501650" y="3579862"/>
            <a:ext cx="8246814" cy="889411"/>
          </a:xfrm>
          <a:prstGeom prst="rect">
            <a:avLst/>
          </a:prstGeom>
          <a:noFill/>
        </p:spPr>
        <p:txBody>
          <a:bodyPr wrap="square">
            <a:spAutoFit/>
          </a:bodyPr>
          <a:lstStyle/>
          <a:p>
            <a:pPr marL="342900" indent="-342900" algn="just">
              <a:lnSpc>
                <a:spcPct val="150000"/>
              </a:lnSpc>
              <a:buFont typeface="+mj-lt"/>
              <a:buAutoNum type="arabicPeriod"/>
            </a:pP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繼續延長許珈瑋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(2023)</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文中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Table 3 </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的實驗至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2020</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年的資料，並觀察後續模型的預測效果是否仍然穩健。</a:t>
            </a:r>
            <a:endPar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marL="342900" indent="-342900" algn="just">
              <a:lnSpc>
                <a:spcPct val="150000"/>
              </a:lnSpc>
              <a:buFont typeface="+mj-lt"/>
              <a:buAutoNum type="arabicPeriod"/>
            </a:pP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更深入的探討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VIX </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與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CV model </a:t>
            </a:r>
            <a:r>
              <a:rPr lang="en-US" altLang="zh-TW" sz="1200" b="1" dirty="0">
                <a:latin typeface="微軟正黑體" panose="020B0604030504040204" pitchFamily="34" charset="-120"/>
                <a:ea typeface="微軟正黑體" panose="020B0604030504040204" pitchFamily="34" charset="-120"/>
              </a:rPr>
              <a:t>without Supplement with Synthesis </a:t>
            </a:r>
            <a:r>
              <a:rPr lang="zh-TW" altLang="en-US" sz="1200" b="1" dirty="0">
                <a:latin typeface="微軟正黑體" panose="020B0604030504040204" pitchFamily="34" charset="-120"/>
                <a:ea typeface="微軟正黑體" panose="020B0604030504040204" pitchFamily="34" charset="-120"/>
              </a:rPr>
              <a:t>模型的關係。</a:t>
            </a:r>
            <a:endParaRPr lang="en-US" altLang="zh-TW" sz="1200" b="1" dirty="0">
              <a:latin typeface="微軟正黑體" panose="020B0604030504040204" pitchFamily="34" charset="-120"/>
              <a:ea typeface="微軟正黑體" panose="020B0604030504040204" pitchFamily="34" charset="-120"/>
            </a:endParaRPr>
          </a:p>
          <a:p>
            <a:pPr marL="342900" indent="-342900" algn="just">
              <a:lnSpc>
                <a:spcPct val="150000"/>
              </a:lnSpc>
              <a:buFont typeface="+mj-lt"/>
              <a:buAutoNum type="arabicPeriod"/>
            </a:pPr>
            <a:r>
              <a:rPr lang="zh-TW" altLang="en-US" sz="1200" b="1" dirty="0">
                <a:latin typeface="微軟正黑體" panose="020B0604030504040204" pitchFamily="34" charset="-120"/>
                <a:ea typeface="微軟正黑體" panose="020B0604030504040204" pitchFamily="34" charset="-120"/>
                <a:cs typeface="+mn-ea"/>
                <a:sym typeface="思源宋体 CN Light" panose="02020300000000000000" pitchFamily="18" charset="-122"/>
              </a:rPr>
              <a:t>探討卷積長短期記憶網絡 </a:t>
            </a:r>
            <a:r>
              <a:rPr lang="en-US" altLang="zh-TW" sz="1200" b="1" dirty="0">
                <a:latin typeface="微軟正黑體" panose="020B0604030504040204" pitchFamily="34" charset="-120"/>
                <a:ea typeface="微軟正黑體" panose="020B0604030504040204" pitchFamily="34" charset="-120"/>
                <a:cs typeface="+mn-ea"/>
                <a:sym typeface="思源宋体 CN Light" panose="02020300000000000000" pitchFamily="18" charset="-122"/>
              </a:rPr>
              <a:t>(</a:t>
            </a:r>
            <a:r>
              <a:rPr lang="zh-TW" altLang="en-US" sz="1200" b="1" dirty="0">
                <a:latin typeface="微軟正黑體" panose="020B0604030504040204" pitchFamily="34" charset="-120"/>
                <a:ea typeface="微軟正黑體" panose="020B0604030504040204" pitchFamily="34" charset="-120"/>
                <a:cs typeface="+mn-ea"/>
                <a:sym typeface="思源宋体 CN Light" panose="02020300000000000000" pitchFamily="18" charset="-122"/>
              </a:rPr>
              <a:t> </a:t>
            </a:r>
            <a:r>
              <a:rPr lang="en-US" altLang="zh-TW" sz="1200" b="1" dirty="0">
                <a:latin typeface="微軟正黑體" panose="020B0604030504040204" pitchFamily="34" charset="-120"/>
                <a:ea typeface="微軟正黑體" panose="020B0604030504040204" pitchFamily="34" charset="-120"/>
                <a:cs typeface="+mn-ea"/>
                <a:sym typeface="思源宋体 CN Light" panose="02020300000000000000" pitchFamily="18" charset="-122"/>
              </a:rPr>
              <a:t>Conv-LSTM</a:t>
            </a:r>
            <a:r>
              <a:rPr lang="zh-TW" altLang="en-US" sz="1200" b="1" dirty="0">
                <a:latin typeface="微軟正黑體" panose="020B0604030504040204" pitchFamily="34" charset="-120"/>
                <a:ea typeface="微軟正黑體" panose="020B0604030504040204" pitchFamily="34" charset="-120"/>
                <a:cs typeface="+mn-ea"/>
                <a:sym typeface="思源宋体 CN Light" panose="02020300000000000000" pitchFamily="18" charset="-122"/>
              </a:rPr>
              <a:t> </a:t>
            </a:r>
            <a:r>
              <a:rPr lang="en-US" altLang="zh-TW" sz="1200" b="1" dirty="0">
                <a:latin typeface="微軟正黑體" panose="020B0604030504040204" pitchFamily="34" charset="-120"/>
                <a:ea typeface="微軟正黑體" panose="020B0604030504040204" pitchFamily="34" charset="-120"/>
                <a:cs typeface="+mn-ea"/>
                <a:sym typeface="思源宋体 CN Light" panose="02020300000000000000" pitchFamily="18" charset="-122"/>
              </a:rPr>
              <a:t>)</a:t>
            </a:r>
            <a:r>
              <a:rPr lang="zh-TW" altLang="en-US" sz="1200" b="1" dirty="0">
                <a:latin typeface="微軟正黑體" panose="020B0604030504040204" pitchFamily="34" charset="-120"/>
                <a:ea typeface="微軟正黑體" panose="020B0604030504040204" pitchFamily="34" charset="-120"/>
                <a:cs typeface="+mn-ea"/>
                <a:sym typeface="思源宋体 CN Light" panose="02020300000000000000" pitchFamily="18" charset="-122"/>
              </a:rPr>
              <a:t> 在預測期權價格的應用。</a:t>
            </a:r>
            <a:r>
              <a:rPr lang="en-US" altLang="zh-TW" sz="1200" b="1" dirty="0">
                <a:latin typeface="微軟正黑體" panose="020B0604030504040204" pitchFamily="34" charset="-120"/>
                <a:ea typeface="微軟正黑體" panose="020B0604030504040204" pitchFamily="34" charset="-120"/>
                <a:cs typeface="+mn-ea"/>
                <a:sym typeface="思源宋体 CN Light" panose="02020300000000000000" pitchFamily="18" charset="-122"/>
                <a:hlinkClick r:id="rId3" action="ppaction://hlinksldjump"/>
              </a:rPr>
              <a:t>&gt;&gt;</a:t>
            </a:r>
            <a:r>
              <a:rPr lang="zh-TW" altLang="en-US" sz="1200" b="1" dirty="0">
                <a:latin typeface="微軟正黑體" panose="020B0604030504040204" pitchFamily="34" charset="-120"/>
                <a:ea typeface="微軟正黑體" panose="020B0604030504040204" pitchFamily="34" charset="-120"/>
                <a:cs typeface="+mn-ea"/>
                <a:sym typeface="思源宋体 CN Light" panose="02020300000000000000" pitchFamily="18" charset="-122"/>
                <a:hlinkClick r:id="rId3" action="ppaction://hlinksldjump"/>
              </a:rPr>
              <a:t>前往附錄</a:t>
            </a:r>
            <a:endPar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Tree>
    <p:extLst>
      <p:ext uri="{BB962C8B-B14F-4D97-AF65-F5344CB8AC3E}">
        <p14:creationId xmlns:p14="http://schemas.microsoft.com/office/powerpoint/2010/main" val="32916285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A673B2E2-D866-4EAF-8FC7-AE7577D3889F}"/>
              </a:ext>
            </a:extLst>
          </p:cNvPr>
          <p:cNvPicPr>
            <a:picLocks noChangeAspect="1"/>
          </p:cNvPicPr>
          <p:nvPr/>
        </p:nvPicPr>
        <p:blipFill rotWithShape="1">
          <a:blip r:embed="rId3">
            <a:extLst>
              <a:ext uri="{28A0092B-C50C-407E-A947-70E740481C1C}">
                <a14:useLocalDpi xmlns:a14="http://schemas.microsoft.com/office/drawing/2010/main" val="0"/>
              </a:ext>
            </a:extLst>
          </a:blip>
          <a:srcRect l="4454" t="7457" r="14512" b="19561"/>
          <a:stretch/>
        </p:blipFill>
        <p:spPr>
          <a:xfrm flipH="1">
            <a:off x="-1" y="0"/>
            <a:ext cx="9144001" cy="5143500"/>
          </a:xfrm>
          <a:prstGeom prst="rect">
            <a:avLst/>
          </a:prstGeom>
        </p:spPr>
      </p:pic>
      <p:grpSp>
        <p:nvGrpSpPr>
          <p:cNvPr id="3" name="群組 2">
            <a:extLst>
              <a:ext uri="{FF2B5EF4-FFF2-40B4-BE49-F238E27FC236}">
                <a16:creationId xmlns:a16="http://schemas.microsoft.com/office/drawing/2014/main" id="{0642F497-4DB0-F606-07A0-CE76DD75DDCF}"/>
              </a:ext>
            </a:extLst>
          </p:cNvPr>
          <p:cNvGrpSpPr/>
          <p:nvPr/>
        </p:nvGrpSpPr>
        <p:grpSpPr>
          <a:xfrm>
            <a:off x="3419872" y="2248584"/>
            <a:ext cx="2404140" cy="646332"/>
            <a:chOff x="3347864" y="2303515"/>
            <a:chExt cx="2404140" cy="646332"/>
          </a:xfrm>
        </p:grpSpPr>
        <p:sp>
          <p:nvSpPr>
            <p:cNvPr id="8" name="TextBox 28"/>
            <p:cNvSpPr txBox="1"/>
            <p:nvPr/>
          </p:nvSpPr>
          <p:spPr>
            <a:xfrm>
              <a:off x="3347864" y="2303515"/>
              <a:ext cx="1505643" cy="646331"/>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r>
                <a:rPr lang="en-US" altLang="zh-CN" sz="3600" b="1" kern="0" dirty="0">
                  <a:ln w="18415" cmpd="sng">
                    <a:noFill/>
                    <a:prstDash val="solid"/>
                  </a:ln>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0</a:t>
              </a:r>
              <a:r>
                <a:rPr lang="en-US" altLang="zh-TW" sz="3600" b="1" kern="0" dirty="0">
                  <a:ln w="18415" cmpd="sng">
                    <a:noFill/>
                    <a:prstDash val="solid"/>
                  </a:ln>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4</a:t>
              </a:r>
              <a:r>
                <a:rPr lang="en-US" altLang="zh-CN" sz="3600" b="1" kern="0" dirty="0">
                  <a:ln w="18415" cmpd="sng">
                    <a:noFill/>
                    <a:prstDash val="solid"/>
                  </a:ln>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p>
          </p:txBody>
        </p:sp>
        <p:sp>
          <p:nvSpPr>
            <p:cNvPr id="2" name="文字方塊 1">
              <a:extLst>
                <a:ext uri="{FF2B5EF4-FFF2-40B4-BE49-F238E27FC236}">
                  <a16:creationId xmlns:a16="http://schemas.microsoft.com/office/drawing/2014/main" id="{380B8086-7D9F-7042-90BB-82E1953D5F23}"/>
                </a:ext>
              </a:extLst>
            </p:cNvPr>
            <p:cNvSpPr txBox="1"/>
            <p:nvPr/>
          </p:nvSpPr>
          <p:spPr>
            <a:xfrm>
              <a:off x="4644008" y="2303516"/>
              <a:ext cx="1107996" cy="646331"/>
            </a:xfrm>
            <a:prstGeom prst="rect">
              <a:avLst/>
            </a:prstGeom>
            <a:noFill/>
          </p:spPr>
          <p:txBody>
            <a:bodyPr wrap="none" rtlCol="0">
              <a:spAutoFit/>
            </a:bodyPr>
            <a:lstStyle/>
            <a:p>
              <a:r>
                <a:rPr lang="zh-TW" altLang="en-US" sz="36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附錄</a:t>
              </a:r>
              <a:endParaRPr lang="zh-CN" altLang="en-US" sz="36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grpSp>
    </p:spTree>
    <p:extLst>
      <p:ext uri="{BB962C8B-B14F-4D97-AF65-F5344CB8AC3E}">
        <p14:creationId xmlns:p14="http://schemas.microsoft.com/office/powerpoint/2010/main" val="39281621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5585" y="191135"/>
            <a:ext cx="8568055" cy="461645"/>
            <a:chOff x="371" y="301"/>
            <a:chExt cx="13493" cy="727"/>
          </a:xfrm>
        </p:grpSpPr>
        <p:sp>
          <p:nvSpPr>
            <p:cNvPr id="4" name="箭头: V 形 3"/>
            <p:cNvSpPr/>
            <p:nvPr/>
          </p:nvSpPr>
          <p:spPr>
            <a:xfrm>
              <a:off x="713" y="514"/>
              <a:ext cx="419" cy="485"/>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 name="箭头: V 形 4"/>
            <p:cNvSpPr/>
            <p:nvPr/>
          </p:nvSpPr>
          <p:spPr>
            <a:xfrm>
              <a:off x="1014"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cxnSp>
          <p:nvCxnSpPr>
            <p:cNvPr id="7" name="直接连接符 6"/>
            <p:cNvCxnSpPr/>
            <p:nvPr/>
          </p:nvCxnSpPr>
          <p:spPr>
            <a:xfrm>
              <a:off x="1609" y="992"/>
              <a:ext cx="1225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609" y="301"/>
              <a:ext cx="3461" cy="727"/>
            </a:xfrm>
            <a:prstGeom prst="rect">
              <a:avLst/>
            </a:prstGeom>
            <a:noFill/>
          </p:spPr>
          <p:txBody>
            <a:bodyPr wrap="none" rtlCol="0" anchor="ctr">
              <a:spAutoFit/>
            </a:bodyPr>
            <a:lstStyle/>
            <a:p>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en-US" altLang="zh-TW"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a:t>
              </a:r>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TW"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選擇權定價</a:t>
              </a:r>
              <a:endParaRPr lang="zh-CN"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9" name="箭头: V 形 8"/>
            <p:cNvSpPr/>
            <p:nvPr/>
          </p:nvSpPr>
          <p:spPr>
            <a:xfrm>
              <a:off x="371"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6" name="文字方塊 5">
            <a:extLst>
              <a:ext uri="{FF2B5EF4-FFF2-40B4-BE49-F238E27FC236}">
                <a16:creationId xmlns:a16="http://schemas.microsoft.com/office/drawing/2014/main" id="{2C246C3A-2135-60F1-8B90-D513E93BC983}"/>
              </a:ext>
            </a:extLst>
          </p:cNvPr>
          <p:cNvSpPr txBox="1"/>
          <p:nvPr/>
        </p:nvSpPr>
        <p:spPr>
          <a:xfrm>
            <a:off x="373842" y="906899"/>
            <a:ext cx="5422293" cy="369332"/>
          </a:xfrm>
          <a:prstGeom prst="rect">
            <a:avLst/>
          </a:prstGeom>
          <a:noFill/>
        </p:spPr>
        <p:txBody>
          <a:bodyPr wrap="square">
            <a:spAutoFit/>
          </a:bodyPr>
          <a:lstStyle/>
          <a:p>
            <a:r>
              <a:rPr lang="en-US" altLang="zh-TW"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a:t>
            </a:r>
            <a:r>
              <a:rPr lang="en-US" altLang="zh-CN"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TW"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利用卷積長短期記憶網絡預測期權價格</a:t>
            </a:r>
            <a:endParaRPr lang="zh-CN"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14" name="文字方塊 13">
            <a:extLst>
              <a:ext uri="{FF2B5EF4-FFF2-40B4-BE49-F238E27FC236}">
                <a16:creationId xmlns:a16="http://schemas.microsoft.com/office/drawing/2014/main" id="{60811D0E-A91E-4AE9-803F-611F92E02A3F}"/>
              </a:ext>
            </a:extLst>
          </p:cNvPr>
          <p:cNvSpPr txBox="1"/>
          <p:nvPr/>
        </p:nvSpPr>
        <p:spPr>
          <a:xfrm>
            <a:off x="624969" y="1400827"/>
            <a:ext cx="7894062" cy="2274405"/>
          </a:xfrm>
          <a:prstGeom prst="rect">
            <a:avLst/>
          </a:prstGeom>
          <a:noFill/>
        </p:spPr>
        <p:txBody>
          <a:bodyPr wrap="square">
            <a:spAutoFit/>
          </a:bodyPr>
          <a:lstStyle/>
          <a:p>
            <a:pPr algn="just">
              <a:lnSpc>
                <a:spcPct val="150000"/>
              </a:lnSpc>
            </a:pP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研究背景及動機：過去研究常將多個資料源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或模式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的特徵串聯成一个複合特徵向量，忽略了不同來源的市場資訊的相關性，因此本研究建立了一個整合不同數據源的三維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Tensor </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數據結構，考慮不同數據源間的空間和時間關聯性。</a:t>
            </a:r>
            <a:endPar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marL="342900" indent="-342900" algn="just">
              <a:lnSpc>
                <a:spcPct val="150000"/>
              </a:lnSpc>
              <a:buFontTx/>
              <a:buAutoNum type="arabicPeriod"/>
            </a:pPr>
            <a:endPar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algn="just">
              <a:lnSpc>
                <a:spcPct val="150000"/>
              </a:lnSpc>
            </a:pP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模型結構：</a:t>
            </a:r>
            <a:endPar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marL="228600" indent="-228600" algn="just">
              <a:lnSpc>
                <a:spcPct val="150000"/>
              </a:lnSpc>
              <a:buAutoNum type="arabicPeriod"/>
            </a:pP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空間模組：透過一維卷積塊提取跨多個數據源的特徵。</a:t>
            </a:r>
            <a:endPar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marL="228600" indent="-228600" algn="just">
              <a:lnSpc>
                <a:spcPct val="150000"/>
              </a:lnSpc>
              <a:buAutoNum type="arabicPeriod"/>
            </a:pP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時間模組：</a:t>
            </a:r>
            <a:r>
              <a:rPr lang="zh-TW" altLang="en-US" sz="1200" b="1" dirty="0">
                <a:latin typeface="Microsoft JhengHei" panose="020B0604030504040204" pitchFamily="34" charset="-120"/>
                <a:ea typeface="Microsoft JhengHei" panose="020B0604030504040204" pitchFamily="34" charset="-120"/>
                <a:cs typeface="+mn-ea"/>
              </a:rPr>
              <a:t>利用 </a:t>
            </a:r>
            <a:r>
              <a:rPr lang="en-US" altLang="zh-TW" sz="1200" b="1" dirty="0">
                <a:latin typeface="Microsoft JhengHei" panose="020B0604030504040204" pitchFamily="34" charset="-120"/>
                <a:ea typeface="Microsoft JhengHei" panose="020B0604030504040204" pitchFamily="34" charset="-120"/>
                <a:cs typeface="+mn-ea"/>
              </a:rPr>
              <a:t>GRU </a:t>
            </a:r>
            <a:r>
              <a:rPr lang="zh-TW" altLang="en-US" sz="1200" b="1" dirty="0">
                <a:latin typeface="Microsoft JhengHei" panose="020B0604030504040204" pitchFamily="34" charset="-120"/>
                <a:ea typeface="Microsoft JhengHei" panose="020B0604030504040204" pitchFamily="34" charset="-120"/>
                <a:cs typeface="+mn-ea"/>
              </a:rPr>
              <a:t>單元處理時間序列數據。</a:t>
            </a:r>
            <a:endParaRPr lang="en-US" altLang="zh-TW" sz="1200" b="1" dirty="0">
              <a:latin typeface="Microsoft JhengHei" panose="020B0604030504040204" pitchFamily="34" charset="-120"/>
              <a:ea typeface="Microsoft JhengHei" panose="020B0604030504040204" pitchFamily="34" charset="-120"/>
              <a:cs typeface="+mn-ea"/>
            </a:endParaRPr>
          </a:p>
          <a:p>
            <a:pPr marL="228600" indent="-228600" algn="just">
              <a:lnSpc>
                <a:spcPct val="150000"/>
              </a:lnSpc>
              <a:buAutoNum type="arabicPeriod"/>
            </a:pP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回歸模組：將模型輸出轉換為預測期權價格。</a:t>
            </a:r>
            <a:endPar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Tree>
    <p:extLst>
      <p:ext uri="{BB962C8B-B14F-4D97-AF65-F5344CB8AC3E}">
        <p14:creationId xmlns:p14="http://schemas.microsoft.com/office/powerpoint/2010/main" val="3529144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A673B2E2-D866-4EAF-8FC7-AE7577D3889F}"/>
              </a:ext>
            </a:extLst>
          </p:cNvPr>
          <p:cNvPicPr>
            <a:picLocks noChangeAspect="1"/>
          </p:cNvPicPr>
          <p:nvPr/>
        </p:nvPicPr>
        <p:blipFill rotWithShape="1">
          <a:blip r:embed="rId3">
            <a:extLst>
              <a:ext uri="{28A0092B-C50C-407E-A947-70E740481C1C}">
                <a14:useLocalDpi xmlns:a14="http://schemas.microsoft.com/office/drawing/2010/main" val="0"/>
              </a:ext>
            </a:extLst>
          </a:blip>
          <a:srcRect l="4454" t="7457" r="14512" b="19561"/>
          <a:stretch/>
        </p:blipFill>
        <p:spPr>
          <a:xfrm flipH="1">
            <a:off x="-1" y="0"/>
            <a:ext cx="9144001" cy="5143500"/>
          </a:xfrm>
          <a:prstGeom prst="rect">
            <a:avLst/>
          </a:prstGeom>
        </p:spPr>
      </p:pic>
      <p:grpSp>
        <p:nvGrpSpPr>
          <p:cNvPr id="3" name="群組 2">
            <a:extLst>
              <a:ext uri="{FF2B5EF4-FFF2-40B4-BE49-F238E27FC236}">
                <a16:creationId xmlns:a16="http://schemas.microsoft.com/office/drawing/2014/main" id="{0642F497-4DB0-F606-07A0-CE76DD75DDCF}"/>
              </a:ext>
            </a:extLst>
          </p:cNvPr>
          <p:cNvGrpSpPr/>
          <p:nvPr/>
        </p:nvGrpSpPr>
        <p:grpSpPr>
          <a:xfrm>
            <a:off x="3419872" y="2248584"/>
            <a:ext cx="5174129" cy="646332"/>
            <a:chOff x="3347864" y="2303515"/>
            <a:chExt cx="5174129" cy="646332"/>
          </a:xfrm>
        </p:grpSpPr>
        <p:sp>
          <p:nvSpPr>
            <p:cNvPr id="8" name="TextBox 28"/>
            <p:cNvSpPr txBox="1"/>
            <p:nvPr/>
          </p:nvSpPr>
          <p:spPr>
            <a:xfrm>
              <a:off x="3347864" y="2303515"/>
              <a:ext cx="1505643" cy="646331"/>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r>
                <a:rPr lang="en-US" altLang="zh-CN" sz="3600" b="1" kern="0" dirty="0">
                  <a:ln w="18415" cmpd="sng">
                    <a:noFill/>
                    <a:prstDash val="solid"/>
                  </a:ln>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01.</a:t>
              </a:r>
            </a:p>
          </p:txBody>
        </p:sp>
        <p:sp>
          <p:nvSpPr>
            <p:cNvPr id="2" name="文字方塊 1">
              <a:extLst>
                <a:ext uri="{FF2B5EF4-FFF2-40B4-BE49-F238E27FC236}">
                  <a16:creationId xmlns:a16="http://schemas.microsoft.com/office/drawing/2014/main" id="{380B8086-7D9F-7042-90BB-82E1953D5F23}"/>
                </a:ext>
              </a:extLst>
            </p:cNvPr>
            <p:cNvSpPr txBox="1"/>
            <p:nvPr/>
          </p:nvSpPr>
          <p:spPr>
            <a:xfrm>
              <a:off x="4644008" y="2303516"/>
              <a:ext cx="3877985" cy="646331"/>
            </a:xfrm>
            <a:prstGeom prst="rect">
              <a:avLst/>
            </a:prstGeom>
            <a:noFill/>
          </p:spPr>
          <p:txBody>
            <a:bodyPr wrap="none" rtlCol="0">
              <a:spAutoFit/>
            </a:bodyPr>
            <a:lstStyle/>
            <a:p>
              <a:r>
                <a:rPr kumimoji="1" lang="zh-TW" altLang="en-US" sz="3600" b="1" dirty="0">
                  <a:solidFill>
                    <a:schemeClr val="accent2"/>
                  </a:solidFill>
                  <a:latin typeface="Microsoft JhengHei" panose="020B0604030504040204" pitchFamily="34" charset="-120"/>
                  <a:ea typeface="Microsoft JhengHei" panose="020B0604030504040204" pitchFamily="34" charset="-120"/>
                </a:rPr>
                <a:t>單檔股票當沖交易</a:t>
              </a:r>
            </a:p>
          </p:txBody>
        </p:sp>
      </p:grpSp>
    </p:spTree>
    <p:extLst>
      <p:ext uri="{BB962C8B-B14F-4D97-AF65-F5344CB8AC3E}">
        <p14:creationId xmlns:p14="http://schemas.microsoft.com/office/powerpoint/2010/main" val="9175943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5585" y="191135"/>
            <a:ext cx="8568055" cy="461645"/>
            <a:chOff x="371" y="301"/>
            <a:chExt cx="13493" cy="727"/>
          </a:xfrm>
        </p:grpSpPr>
        <p:sp>
          <p:nvSpPr>
            <p:cNvPr id="4" name="箭头: V 形 3"/>
            <p:cNvSpPr/>
            <p:nvPr/>
          </p:nvSpPr>
          <p:spPr>
            <a:xfrm>
              <a:off x="713" y="514"/>
              <a:ext cx="419" cy="485"/>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 name="箭头: V 形 4"/>
            <p:cNvSpPr/>
            <p:nvPr/>
          </p:nvSpPr>
          <p:spPr>
            <a:xfrm>
              <a:off x="1014"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cxnSp>
          <p:nvCxnSpPr>
            <p:cNvPr id="7" name="直接连接符 6"/>
            <p:cNvCxnSpPr/>
            <p:nvPr/>
          </p:nvCxnSpPr>
          <p:spPr>
            <a:xfrm>
              <a:off x="1609" y="992"/>
              <a:ext cx="1225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609" y="301"/>
              <a:ext cx="3461" cy="727"/>
            </a:xfrm>
            <a:prstGeom prst="rect">
              <a:avLst/>
            </a:prstGeom>
            <a:noFill/>
          </p:spPr>
          <p:txBody>
            <a:bodyPr wrap="none" rtlCol="0" anchor="ctr">
              <a:spAutoFit/>
            </a:bodyPr>
            <a:lstStyle/>
            <a:p>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en-US" altLang="zh-TW"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a:t>
              </a:r>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TW"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選擇權定價</a:t>
              </a:r>
              <a:endParaRPr lang="zh-CN"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9" name="箭头: V 形 8"/>
            <p:cNvSpPr/>
            <p:nvPr/>
          </p:nvSpPr>
          <p:spPr>
            <a:xfrm>
              <a:off x="371"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6" name="文字方塊 5">
            <a:extLst>
              <a:ext uri="{FF2B5EF4-FFF2-40B4-BE49-F238E27FC236}">
                <a16:creationId xmlns:a16="http://schemas.microsoft.com/office/drawing/2014/main" id="{2C246C3A-2135-60F1-8B90-D513E93BC983}"/>
              </a:ext>
            </a:extLst>
          </p:cNvPr>
          <p:cNvSpPr txBox="1"/>
          <p:nvPr/>
        </p:nvSpPr>
        <p:spPr>
          <a:xfrm>
            <a:off x="373842" y="906899"/>
            <a:ext cx="5422293" cy="369332"/>
          </a:xfrm>
          <a:prstGeom prst="rect">
            <a:avLst/>
          </a:prstGeom>
          <a:noFill/>
        </p:spPr>
        <p:txBody>
          <a:bodyPr wrap="square">
            <a:spAutoFit/>
          </a:bodyPr>
          <a:lstStyle/>
          <a:p>
            <a:r>
              <a:rPr lang="en-US" altLang="zh-TW"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a:t>
            </a:r>
            <a:r>
              <a:rPr lang="en-US" altLang="zh-CN"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TW"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利用卷積長短期記憶網絡預測期權價格</a:t>
            </a:r>
            <a:endParaRPr lang="zh-CN"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14" name="文字方塊 13">
            <a:extLst>
              <a:ext uri="{FF2B5EF4-FFF2-40B4-BE49-F238E27FC236}">
                <a16:creationId xmlns:a16="http://schemas.microsoft.com/office/drawing/2014/main" id="{60811D0E-A91E-4AE9-803F-611F92E02A3F}"/>
              </a:ext>
            </a:extLst>
          </p:cNvPr>
          <p:cNvSpPr txBox="1"/>
          <p:nvPr/>
        </p:nvSpPr>
        <p:spPr>
          <a:xfrm>
            <a:off x="624969" y="1400827"/>
            <a:ext cx="7894062" cy="1997406"/>
          </a:xfrm>
          <a:prstGeom prst="rect">
            <a:avLst/>
          </a:prstGeom>
          <a:noFill/>
        </p:spPr>
        <p:txBody>
          <a:bodyPr wrap="square">
            <a:spAutoFit/>
          </a:bodyPr>
          <a:lstStyle/>
          <a:p>
            <a:pPr algn="just">
              <a:lnSpc>
                <a:spcPct val="150000"/>
              </a:lnSpc>
            </a:pP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回測資料集：</a:t>
            </a:r>
            <a:endPar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marL="228600" indent="-228600" algn="just">
              <a:lnSpc>
                <a:spcPct val="150000"/>
              </a:lnSpc>
              <a:buAutoNum type="arabicPeriod"/>
            </a:pP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2018</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年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4 </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月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2020</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年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6</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月的中國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ETF50 </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選擇權</a:t>
            </a:r>
            <a:endPar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marL="228600" indent="-228600" algn="just">
              <a:lnSpc>
                <a:spcPct val="150000"/>
              </a:lnSpc>
              <a:buAutoNum type="arabicPeriod"/>
            </a:pP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台指期權</a:t>
            </a:r>
            <a:endPar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algn="just">
              <a:lnSpc>
                <a:spcPct val="150000"/>
              </a:lnSpc>
            </a:pPr>
            <a:endPar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algn="just">
              <a:lnSpc>
                <a:spcPct val="150000"/>
              </a:lnSpc>
            </a:pP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資料前處理：實驗所用之數據包括基本面數據、價格信息及希臘字母</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等指標，所有數據在模型訓練前均經過歸一化處理。對資料前處理過後的三維張量使用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Z-score </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正規化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將數據均值調整為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0</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，標準會調整為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1</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，達到模型快速收斂的目的。</a:t>
            </a:r>
            <a:endPar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Tree>
    <p:extLst>
      <p:ext uri="{BB962C8B-B14F-4D97-AF65-F5344CB8AC3E}">
        <p14:creationId xmlns:p14="http://schemas.microsoft.com/office/powerpoint/2010/main" val="22015525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5585" y="191135"/>
            <a:ext cx="8568055" cy="461645"/>
            <a:chOff x="371" y="301"/>
            <a:chExt cx="13493" cy="727"/>
          </a:xfrm>
        </p:grpSpPr>
        <p:sp>
          <p:nvSpPr>
            <p:cNvPr id="4" name="箭头: V 形 3"/>
            <p:cNvSpPr/>
            <p:nvPr/>
          </p:nvSpPr>
          <p:spPr>
            <a:xfrm>
              <a:off x="713" y="514"/>
              <a:ext cx="419" cy="485"/>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 name="箭头: V 形 4"/>
            <p:cNvSpPr/>
            <p:nvPr/>
          </p:nvSpPr>
          <p:spPr>
            <a:xfrm>
              <a:off x="1014"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cxnSp>
          <p:nvCxnSpPr>
            <p:cNvPr id="7" name="直接连接符 6"/>
            <p:cNvCxnSpPr/>
            <p:nvPr/>
          </p:nvCxnSpPr>
          <p:spPr>
            <a:xfrm>
              <a:off x="1609" y="992"/>
              <a:ext cx="1225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609" y="301"/>
              <a:ext cx="3461" cy="727"/>
            </a:xfrm>
            <a:prstGeom prst="rect">
              <a:avLst/>
            </a:prstGeom>
            <a:noFill/>
          </p:spPr>
          <p:txBody>
            <a:bodyPr wrap="none" rtlCol="0" anchor="ctr">
              <a:spAutoFit/>
            </a:bodyPr>
            <a:lstStyle/>
            <a:p>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en-US" altLang="zh-TW"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a:t>
              </a:r>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TW"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選擇權定價</a:t>
              </a:r>
              <a:endParaRPr lang="zh-CN"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9" name="箭头: V 形 8"/>
            <p:cNvSpPr/>
            <p:nvPr/>
          </p:nvSpPr>
          <p:spPr>
            <a:xfrm>
              <a:off x="371"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6" name="文字方塊 5">
            <a:extLst>
              <a:ext uri="{FF2B5EF4-FFF2-40B4-BE49-F238E27FC236}">
                <a16:creationId xmlns:a16="http://schemas.microsoft.com/office/drawing/2014/main" id="{2C246C3A-2135-60F1-8B90-D513E93BC983}"/>
              </a:ext>
            </a:extLst>
          </p:cNvPr>
          <p:cNvSpPr txBox="1"/>
          <p:nvPr/>
        </p:nvSpPr>
        <p:spPr>
          <a:xfrm>
            <a:off x="373842" y="906899"/>
            <a:ext cx="5422293" cy="369332"/>
          </a:xfrm>
          <a:prstGeom prst="rect">
            <a:avLst/>
          </a:prstGeom>
          <a:noFill/>
        </p:spPr>
        <p:txBody>
          <a:bodyPr wrap="square">
            <a:spAutoFit/>
          </a:bodyPr>
          <a:lstStyle/>
          <a:p>
            <a:r>
              <a:rPr lang="en-US" altLang="zh-TW"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a:t>
            </a:r>
            <a:r>
              <a:rPr lang="en-US" altLang="zh-CN"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TW"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利用卷積長短期記憶網絡預測期權價格</a:t>
            </a:r>
            <a:endParaRPr lang="zh-CN"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14" name="文字方塊 13">
            <a:extLst>
              <a:ext uri="{FF2B5EF4-FFF2-40B4-BE49-F238E27FC236}">
                <a16:creationId xmlns:a16="http://schemas.microsoft.com/office/drawing/2014/main" id="{60811D0E-A91E-4AE9-803F-611F92E02A3F}"/>
              </a:ext>
            </a:extLst>
          </p:cNvPr>
          <p:cNvSpPr txBox="1"/>
          <p:nvPr/>
        </p:nvSpPr>
        <p:spPr>
          <a:xfrm>
            <a:off x="624969" y="1400827"/>
            <a:ext cx="7894062" cy="3382401"/>
          </a:xfrm>
          <a:prstGeom prst="rect">
            <a:avLst/>
          </a:prstGeom>
          <a:noFill/>
        </p:spPr>
        <p:txBody>
          <a:bodyPr wrap="square">
            <a:spAutoFit/>
          </a:bodyPr>
          <a:lstStyle/>
          <a:p>
            <a:pPr algn="just">
              <a:lnSpc>
                <a:spcPct val="150000"/>
              </a:lnSpc>
            </a:pP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解決問題：</a:t>
            </a:r>
            <a:endPar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marL="228600" indent="-228600" algn="just">
              <a:lnSpc>
                <a:spcPct val="150000"/>
              </a:lnSpc>
              <a:buFontTx/>
              <a:buAutoNum type="arabicPeriod"/>
            </a:pP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中國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ETF50 </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選擇權的實驗過程中出現數據洩漏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Data Leakage )</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的情形，即模型的輸入數據中包含了預測目標值，在修改前模型的預測精度雖令人滿意，但這可能是因為模型訓練過程中不應得到的信息被不正當地利用了，而實際上，這種良好的性能可能掩蓋了模型在現實世界應用中可能面臨的泛化問題。</a:t>
            </a:r>
            <a:endPar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marL="228600" indent="-228600" algn="just">
              <a:lnSpc>
                <a:spcPct val="150000"/>
              </a:lnSpc>
              <a:buAutoNum type="arabicPeriod"/>
            </a:pP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使用早停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early stopping ) </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機制，即在驗證集上的損失不再改善時提前終止訓練，增強模型的泛化能力並且避免過度擬合的情形發生。</a:t>
            </a:r>
            <a:endPar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marL="228600" indent="-228600" algn="just">
              <a:lnSpc>
                <a:spcPct val="150000"/>
              </a:lnSpc>
              <a:buAutoNum type="arabicPeriod"/>
            </a:pPr>
            <a:endPar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algn="just">
              <a:lnSpc>
                <a:spcPct val="150000"/>
              </a:lnSpc>
            </a:pP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實驗結果：</a:t>
            </a:r>
            <a:endPar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marL="228600" indent="-228600" algn="just">
              <a:lnSpc>
                <a:spcPct val="150000"/>
              </a:lnSpc>
              <a:buFont typeface="+mj-lt"/>
              <a:buAutoNum type="arabicPeriod"/>
            </a:pP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應用於中國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ETF50 </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選擇權的預測時，在解決了數據洩露問題並實施早停策略後，模型的性能相較於存在數據洩露時更為正常，並且沒有顯示出過度適應訓練數據的跡象。此外，這一改進確保了模型的泛化能力更強，更能準確地反映未見數據的行為。</a:t>
            </a:r>
            <a:endPar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marL="228600" indent="-228600" algn="just">
              <a:lnSpc>
                <a:spcPct val="150000"/>
              </a:lnSpc>
              <a:buFont typeface="+mj-lt"/>
              <a:buAutoNum type="arabicPeriod"/>
            </a:pP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應用於台指期選擇權的預測時，模型的表現未能達到預期，顯示出較低的預測精度。</a:t>
            </a:r>
            <a:endPar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10" name="矩形 9">
            <a:extLst>
              <a:ext uri="{FF2B5EF4-FFF2-40B4-BE49-F238E27FC236}">
                <a16:creationId xmlns:a16="http://schemas.microsoft.com/office/drawing/2014/main" id="{0D924866-DBA1-4510-99B7-C2B25EDDF456}"/>
              </a:ext>
            </a:extLst>
          </p:cNvPr>
          <p:cNvSpPr/>
          <p:nvPr/>
        </p:nvSpPr>
        <p:spPr>
          <a:xfrm>
            <a:off x="7586640" y="191135"/>
            <a:ext cx="1217000" cy="307777"/>
          </a:xfrm>
          <a:prstGeom prst="rect">
            <a:avLst/>
          </a:prstGeom>
        </p:spPr>
        <p:txBody>
          <a:bodyPr wrap="none">
            <a:spAutoFit/>
          </a:bodyPr>
          <a:lstStyle/>
          <a:p>
            <a:r>
              <a:rPr kumimoji="1" lang="en-US" altLang="zh-TW" sz="1400" b="1" dirty="0">
                <a:latin typeface="Microsoft JhengHei" panose="020B0604030504040204" pitchFamily="34" charset="-120"/>
                <a:ea typeface="Microsoft JhengHei" panose="020B0604030504040204" pitchFamily="34" charset="-120"/>
                <a:hlinkClick r:id="rId3" action="ppaction://hlinksldjump"/>
              </a:rPr>
              <a:t>&gt;&gt; </a:t>
            </a:r>
            <a:r>
              <a:rPr kumimoji="1" lang="zh-TW" altLang="en-US" sz="1400" b="1" dirty="0">
                <a:latin typeface="Microsoft JhengHei" panose="020B0604030504040204" pitchFamily="34" charset="-120"/>
                <a:ea typeface="Microsoft JhengHei" panose="020B0604030504040204" pitchFamily="34" charset="-120"/>
                <a:hlinkClick r:id="rId3" action="ppaction://hlinksldjump"/>
              </a:rPr>
              <a:t>詳細結果</a:t>
            </a:r>
            <a:endParaRPr kumimoji="1" lang="zh-TW" altLang="en-US" sz="1400" b="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35135696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5585" y="191135"/>
            <a:ext cx="8568055" cy="461645"/>
            <a:chOff x="371" y="301"/>
            <a:chExt cx="13493" cy="727"/>
          </a:xfrm>
        </p:grpSpPr>
        <p:sp>
          <p:nvSpPr>
            <p:cNvPr id="4" name="箭头: V 形 3"/>
            <p:cNvSpPr/>
            <p:nvPr/>
          </p:nvSpPr>
          <p:spPr>
            <a:xfrm>
              <a:off x="713" y="514"/>
              <a:ext cx="419" cy="485"/>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 name="箭头: V 形 4"/>
            <p:cNvSpPr/>
            <p:nvPr/>
          </p:nvSpPr>
          <p:spPr>
            <a:xfrm>
              <a:off x="1014"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cxnSp>
          <p:nvCxnSpPr>
            <p:cNvPr id="7" name="直接连接符 6"/>
            <p:cNvCxnSpPr/>
            <p:nvPr/>
          </p:nvCxnSpPr>
          <p:spPr>
            <a:xfrm>
              <a:off x="1609" y="992"/>
              <a:ext cx="1225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609" y="301"/>
              <a:ext cx="3461" cy="727"/>
            </a:xfrm>
            <a:prstGeom prst="rect">
              <a:avLst/>
            </a:prstGeom>
            <a:noFill/>
          </p:spPr>
          <p:txBody>
            <a:bodyPr wrap="none" rtlCol="0" anchor="ctr">
              <a:spAutoFit/>
            </a:bodyPr>
            <a:lstStyle/>
            <a:p>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en-US" altLang="zh-TW"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a:t>
              </a:r>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TW"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選擇權定價</a:t>
              </a:r>
              <a:endParaRPr lang="zh-CN"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9" name="箭头: V 形 8"/>
            <p:cNvSpPr/>
            <p:nvPr/>
          </p:nvSpPr>
          <p:spPr>
            <a:xfrm>
              <a:off x="371"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6" name="文字方塊 5">
            <a:extLst>
              <a:ext uri="{FF2B5EF4-FFF2-40B4-BE49-F238E27FC236}">
                <a16:creationId xmlns:a16="http://schemas.microsoft.com/office/drawing/2014/main" id="{2C246C3A-2135-60F1-8B90-D513E93BC983}"/>
              </a:ext>
            </a:extLst>
          </p:cNvPr>
          <p:cNvSpPr txBox="1"/>
          <p:nvPr/>
        </p:nvSpPr>
        <p:spPr>
          <a:xfrm>
            <a:off x="373843" y="656166"/>
            <a:ext cx="4950296" cy="369332"/>
          </a:xfrm>
          <a:prstGeom prst="rect">
            <a:avLst/>
          </a:prstGeom>
          <a:noFill/>
        </p:spPr>
        <p:txBody>
          <a:bodyPr wrap="square">
            <a:spAutoFit/>
          </a:bodyPr>
          <a:lstStyle/>
          <a:p>
            <a:r>
              <a:rPr lang="en-US" altLang="zh-TW" sz="18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B</a:t>
            </a:r>
            <a:r>
              <a:rPr lang="en-US" altLang="zh-CN" sz="18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zh-TW" altLang="en-US" sz="18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TW"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延長許珈瑋 </a:t>
            </a:r>
            <a:r>
              <a:rPr lang="en-US" altLang="zh-TW"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(2023) </a:t>
            </a:r>
            <a:r>
              <a:rPr lang="zh-TW"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文中 </a:t>
            </a:r>
            <a:r>
              <a:rPr lang="en-US" altLang="zh-TW"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Table 3 </a:t>
            </a:r>
            <a:r>
              <a:rPr lang="zh-TW"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之實驗結果</a:t>
            </a:r>
            <a:endParaRPr lang="zh-CN"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10" name="矩形 9">
            <a:extLst>
              <a:ext uri="{FF2B5EF4-FFF2-40B4-BE49-F238E27FC236}">
                <a16:creationId xmlns:a16="http://schemas.microsoft.com/office/drawing/2014/main" id="{D4B11AFA-0B6E-47AF-BCAF-C3B890599464}"/>
              </a:ext>
            </a:extLst>
          </p:cNvPr>
          <p:cNvSpPr/>
          <p:nvPr/>
        </p:nvSpPr>
        <p:spPr>
          <a:xfrm>
            <a:off x="7586640" y="191135"/>
            <a:ext cx="1217000" cy="307777"/>
          </a:xfrm>
          <a:prstGeom prst="rect">
            <a:avLst/>
          </a:prstGeom>
        </p:spPr>
        <p:txBody>
          <a:bodyPr wrap="none">
            <a:spAutoFit/>
          </a:bodyPr>
          <a:lstStyle/>
          <a:p>
            <a:r>
              <a:rPr kumimoji="1" lang="en-US" altLang="zh-TW" sz="1400" b="1" dirty="0">
                <a:latin typeface="Microsoft JhengHei" panose="020B0604030504040204" pitchFamily="34" charset="-120"/>
                <a:ea typeface="Microsoft JhengHei" panose="020B0604030504040204" pitchFamily="34" charset="-120"/>
                <a:hlinkClick r:id="rId3" action="ppaction://hlinksldjump"/>
              </a:rPr>
              <a:t>&lt;&lt; </a:t>
            </a:r>
            <a:r>
              <a:rPr kumimoji="1" lang="zh-TW" altLang="en-US" sz="1400" b="1" dirty="0">
                <a:latin typeface="Microsoft JhengHei" panose="020B0604030504040204" pitchFamily="34" charset="-120"/>
                <a:ea typeface="Microsoft JhengHei" panose="020B0604030504040204" pitchFamily="34" charset="-120"/>
                <a:hlinkClick r:id="rId3" action="ppaction://hlinksldjump"/>
              </a:rPr>
              <a:t>返回實驗</a:t>
            </a:r>
            <a:endParaRPr kumimoji="1" lang="zh-TW" altLang="en-US" sz="1400" b="1" dirty="0">
              <a:latin typeface="Microsoft JhengHei" panose="020B0604030504040204" pitchFamily="34" charset="-120"/>
              <a:ea typeface="Microsoft JhengHei" panose="020B0604030504040204" pitchFamily="34" charset="-120"/>
            </a:endParaRPr>
          </a:p>
        </p:txBody>
      </p:sp>
      <p:pic>
        <p:nvPicPr>
          <p:cNvPr id="3" name="圖片 2">
            <a:extLst>
              <a:ext uri="{FF2B5EF4-FFF2-40B4-BE49-F238E27FC236}">
                <a16:creationId xmlns:a16="http://schemas.microsoft.com/office/drawing/2014/main" id="{649CC7A1-F7FA-45E1-8990-77BBD0617BE0}"/>
              </a:ext>
            </a:extLst>
          </p:cNvPr>
          <p:cNvPicPr>
            <a:picLocks noChangeAspect="1"/>
          </p:cNvPicPr>
          <p:nvPr/>
        </p:nvPicPr>
        <p:blipFill>
          <a:blip r:embed="rId4"/>
          <a:stretch>
            <a:fillRect/>
          </a:stretch>
        </p:blipFill>
        <p:spPr>
          <a:xfrm>
            <a:off x="909955" y="1016853"/>
            <a:ext cx="3621382" cy="4133304"/>
          </a:xfrm>
          <a:prstGeom prst="rect">
            <a:avLst/>
          </a:prstGeom>
        </p:spPr>
      </p:pic>
      <p:pic>
        <p:nvPicPr>
          <p:cNvPr id="11" name="圖片 10">
            <a:extLst>
              <a:ext uri="{FF2B5EF4-FFF2-40B4-BE49-F238E27FC236}">
                <a16:creationId xmlns:a16="http://schemas.microsoft.com/office/drawing/2014/main" id="{62D1A4C5-D18E-4EF1-A360-C3E89C0EC50E}"/>
              </a:ext>
            </a:extLst>
          </p:cNvPr>
          <p:cNvPicPr>
            <a:picLocks noChangeAspect="1"/>
          </p:cNvPicPr>
          <p:nvPr/>
        </p:nvPicPr>
        <p:blipFill>
          <a:blip r:embed="rId5"/>
          <a:stretch>
            <a:fillRect/>
          </a:stretch>
        </p:blipFill>
        <p:spPr>
          <a:xfrm>
            <a:off x="4618412" y="996638"/>
            <a:ext cx="3621382" cy="4146862"/>
          </a:xfrm>
          <a:prstGeom prst="rect">
            <a:avLst/>
          </a:prstGeom>
        </p:spPr>
      </p:pic>
    </p:spTree>
    <p:extLst>
      <p:ext uri="{BB962C8B-B14F-4D97-AF65-F5344CB8AC3E}">
        <p14:creationId xmlns:p14="http://schemas.microsoft.com/office/powerpoint/2010/main" val="42636914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5585" y="191135"/>
            <a:ext cx="8568055" cy="461645"/>
            <a:chOff x="371" y="301"/>
            <a:chExt cx="13493" cy="727"/>
          </a:xfrm>
        </p:grpSpPr>
        <p:sp>
          <p:nvSpPr>
            <p:cNvPr id="4" name="箭头: V 形 3"/>
            <p:cNvSpPr/>
            <p:nvPr/>
          </p:nvSpPr>
          <p:spPr>
            <a:xfrm>
              <a:off x="713" y="514"/>
              <a:ext cx="419" cy="485"/>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 name="箭头: V 形 4"/>
            <p:cNvSpPr/>
            <p:nvPr/>
          </p:nvSpPr>
          <p:spPr>
            <a:xfrm>
              <a:off x="1014"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cxnSp>
          <p:nvCxnSpPr>
            <p:cNvPr id="7" name="直接连接符 6"/>
            <p:cNvCxnSpPr/>
            <p:nvPr/>
          </p:nvCxnSpPr>
          <p:spPr>
            <a:xfrm>
              <a:off x="1609" y="992"/>
              <a:ext cx="1225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609" y="301"/>
              <a:ext cx="3461" cy="727"/>
            </a:xfrm>
            <a:prstGeom prst="rect">
              <a:avLst/>
            </a:prstGeom>
            <a:noFill/>
          </p:spPr>
          <p:txBody>
            <a:bodyPr wrap="none" rtlCol="0" anchor="ctr">
              <a:spAutoFit/>
            </a:bodyPr>
            <a:lstStyle/>
            <a:p>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en-US" altLang="zh-TW"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a:t>
              </a:r>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TW"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選擇權定價</a:t>
              </a:r>
              <a:endParaRPr lang="zh-CN"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9" name="箭头: V 形 8"/>
            <p:cNvSpPr/>
            <p:nvPr/>
          </p:nvSpPr>
          <p:spPr>
            <a:xfrm>
              <a:off x="371"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6" name="文字方塊 5">
            <a:extLst>
              <a:ext uri="{FF2B5EF4-FFF2-40B4-BE49-F238E27FC236}">
                <a16:creationId xmlns:a16="http://schemas.microsoft.com/office/drawing/2014/main" id="{2C246C3A-2135-60F1-8B90-D513E93BC983}"/>
              </a:ext>
            </a:extLst>
          </p:cNvPr>
          <p:cNvSpPr txBox="1"/>
          <p:nvPr/>
        </p:nvSpPr>
        <p:spPr>
          <a:xfrm>
            <a:off x="373843" y="656166"/>
            <a:ext cx="4950296" cy="369332"/>
          </a:xfrm>
          <a:prstGeom prst="rect">
            <a:avLst/>
          </a:prstGeom>
          <a:noFill/>
        </p:spPr>
        <p:txBody>
          <a:bodyPr wrap="square">
            <a:spAutoFit/>
          </a:bodyPr>
          <a:lstStyle/>
          <a:p>
            <a:r>
              <a:rPr lang="en-US" altLang="zh-TW" sz="18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B</a:t>
            </a:r>
            <a:r>
              <a:rPr lang="en-US" altLang="zh-CN" sz="18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zh-TW" altLang="en-US" sz="18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TW"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延長許珈瑋 </a:t>
            </a:r>
            <a:r>
              <a:rPr lang="en-US" altLang="zh-TW"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(2023) </a:t>
            </a:r>
            <a:r>
              <a:rPr lang="zh-TW"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文中 </a:t>
            </a:r>
            <a:r>
              <a:rPr lang="en-US" altLang="zh-TW"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Table 3 </a:t>
            </a:r>
            <a:r>
              <a:rPr lang="zh-TW"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之實驗結果</a:t>
            </a:r>
            <a:endParaRPr lang="zh-CN"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10" name="矩形 9">
            <a:extLst>
              <a:ext uri="{FF2B5EF4-FFF2-40B4-BE49-F238E27FC236}">
                <a16:creationId xmlns:a16="http://schemas.microsoft.com/office/drawing/2014/main" id="{D4B11AFA-0B6E-47AF-BCAF-C3B890599464}"/>
              </a:ext>
            </a:extLst>
          </p:cNvPr>
          <p:cNvSpPr/>
          <p:nvPr/>
        </p:nvSpPr>
        <p:spPr>
          <a:xfrm>
            <a:off x="7586640" y="191135"/>
            <a:ext cx="1217000" cy="307777"/>
          </a:xfrm>
          <a:prstGeom prst="rect">
            <a:avLst/>
          </a:prstGeom>
        </p:spPr>
        <p:txBody>
          <a:bodyPr wrap="none">
            <a:spAutoFit/>
          </a:bodyPr>
          <a:lstStyle/>
          <a:p>
            <a:r>
              <a:rPr kumimoji="1" lang="en-US" altLang="zh-TW" sz="1400" b="1" dirty="0">
                <a:latin typeface="Microsoft JhengHei" panose="020B0604030504040204" pitchFamily="34" charset="-120"/>
                <a:ea typeface="Microsoft JhengHei" panose="020B0604030504040204" pitchFamily="34" charset="-120"/>
                <a:hlinkClick r:id="rId3" action="ppaction://hlinksldjump"/>
              </a:rPr>
              <a:t>&lt;&lt; </a:t>
            </a:r>
            <a:r>
              <a:rPr kumimoji="1" lang="zh-TW" altLang="en-US" sz="1400" b="1" dirty="0">
                <a:latin typeface="Microsoft JhengHei" panose="020B0604030504040204" pitchFamily="34" charset="-120"/>
                <a:ea typeface="Microsoft JhengHei" panose="020B0604030504040204" pitchFamily="34" charset="-120"/>
                <a:hlinkClick r:id="rId3" action="ppaction://hlinksldjump"/>
              </a:rPr>
              <a:t>返回實驗</a:t>
            </a:r>
            <a:endParaRPr kumimoji="1" lang="zh-TW" altLang="en-US" sz="1400" b="1" dirty="0">
              <a:latin typeface="Microsoft JhengHei" panose="020B0604030504040204" pitchFamily="34" charset="-120"/>
              <a:ea typeface="Microsoft JhengHei" panose="020B0604030504040204" pitchFamily="34" charset="-120"/>
            </a:endParaRPr>
          </a:p>
        </p:txBody>
      </p:sp>
      <p:pic>
        <p:nvPicPr>
          <p:cNvPr id="12" name="圖片 11">
            <a:extLst>
              <a:ext uri="{FF2B5EF4-FFF2-40B4-BE49-F238E27FC236}">
                <a16:creationId xmlns:a16="http://schemas.microsoft.com/office/drawing/2014/main" id="{A6C93B6F-956F-4CC2-BAAD-8BF09A9880C8}"/>
              </a:ext>
            </a:extLst>
          </p:cNvPr>
          <p:cNvPicPr>
            <a:picLocks noChangeAspect="1"/>
          </p:cNvPicPr>
          <p:nvPr/>
        </p:nvPicPr>
        <p:blipFill>
          <a:blip r:embed="rId4"/>
          <a:stretch>
            <a:fillRect/>
          </a:stretch>
        </p:blipFill>
        <p:spPr>
          <a:xfrm>
            <a:off x="2761309" y="1021962"/>
            <a:ext cx="3621382" cy="4121538"/>
          </a:xfrm>
          <a:prstGeom prst="rect">
            <a:avLst/>
          </a:prstGeom>
        </p:spPr>
      </p:pic>
    </p:spTree>
    <p:extLst>
      <p:ext uri="{BB962C8B-B14F-4D97-AF65-F5344CB8AC3E}">
        <p14:creationId xmlns:p14="http://schemas.microsoft.com/office/powerpoint/2010/main" val="24321073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A822F9ED-6A5E-4514-B193-501468BF63EE}"/>
              </a:ext>
            </a:extLst>
          </p:cNvPr>
          <p:cNvPicPr>
            <a:picLocks noChangeAspect="1"/>
          </p:cNvPicPr>
          <p:nvPr/>
        </p:nvPicPr>
        <p:blipFill rotWithShape="1">
          <a:blip r:embed="rId4">
            <a:extLst>
              <a:ext uri="{28A0092B-C50C-407E-A947-70E740481C1C}">
                <a14:useLocalDpi xmlns:a14="http://schemas.microsoft.com/office/drawing/2010/main" val="0"/>
              </a:ext>
            </a:extLst>
          </a:blip>
          <a:srcRect l="4453" t="7457" r="8516" b="14161"/>
          <a:stretch/>
        </p:blipFill>
        <p:spPr>
          <a:xfrm>
            <a:off x="36512" y="6178"/>
            <a:ext cx="9144000" cy="5143500"/>
          </a:xfrm>
          <a:prstGeom prst="rect">
            <a:avLst/>
          </a:prstGeom>
        </p:spPr>
      </p:pic>
      <p:sp>
        <p:nvSpPr>
          <p:cNvPr id="8" name="文字方塊 7">
            <a:extLst>
              <a:ext uri="{FF2B5EF4-FFF2-40B4-BE49-F238E27FC236}">
                <a16:creationId xmlns:a16="http://schemas.microsoft.com/office/drawing/2014/main" id="{6F9E7B9C-E474-37AD-EE22-42ABDC086773}"/>
              </a:ext>
            </a:extLst>
          </p:cNvPr>
          <p:cNvSpPr txBox="1"/>
          <p:nvPr/>
        </p:nvSpPr>
        <p:spPr>
          <a:xfrm>
            <a:off x="234200" y="1347614"/>
            <a:ext cx="5256584" cy="1569660"/>
          </a:xfrm>
          <a:prstGeom prst="rect">
            <a:avLst/>
          </a:prstGeom>
          <a:noFill/>
        </p:spPr>
        <p:txBody>
          <a:bodyPr wrap="square">
            <a:spAutoFit/>
          </a:bodyPr>
          <a:lstStyle/>
          <a:p>
            <a:pPr algn="dist"/>
            <a:r>
              <a:rPr lang="zh-TW" altLang="en-US" sz="3200" b="1" spc="400" dirty="0">
                <a:solidFill>
                  <a:schemeClr val="accent2"/>
                </a:solidFill>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rPr>
              <a:t>運用自迴歸模型進行單檔股票當沖交易和運用神經網絡進行選擇權定價</a:t>
            </a:r>
            <a:endParaRPr lang="zh-CN" altLang="en-US" sz="3200" b="1" spc="400" dirty="0">
              <a:solidFill>
                <a:schemeClr val="accent2"/>
              </a:solidFill>
              <a:uFillTx/>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p:sp>
        <p:nvSpPr>
          <p:cNvPr id="9" name="文字方塊 8">
            <a:extLst>
              <a:ext uri="{FF2B5EF4-FFF2-40B4-BE49-F238E27FC236}">
                <a16:creationId xmlns:a16="http://schemas.microsoft.com/office/drawing/2014/main" id="{679F2EC2-69F5-ACFC-2EBF-2A4C4A61F49E}"/>
              </a:ext>
            </a:extLst>
          </p:cNvPr>
          <p:cNvSpPr txBox="1"/>
          <p:nvPr/>
        </p:nvSpPr>
        <p:spPr>
          <a:xfrm>
            <a:off x="1251655" y="3147814"/>
            <a:ext cx="3221675" cy="646331"/>
          </a:xfrm>
          <a:prstGeom prst="rect">
            <a:avLst/>
          </a:prstGeom>
          <a:noFill/>
        </p:spPr>
        <p:txBody>
          <a:bodyPr wrap="square">
            <a:spAutoFit/>
          </a:bodyPr>
          <a:lstStyle/>
          <a:p>
            <a:pPr algn="dist"/>
            <a:r>
              <a:rPr lang="zh-CN" altLang="en-US" spc="400" dirty="0">
                <a:solidFill>
                  <a:schemeClr val="accent2"/>
                </a:solidFill>
                <a:uFillTx/>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rPr>
              <a:t>指導教</a:t>
            </a:r>
            <a:r>
              <a:rPr lang="zh-TW" altLang="en-US" spc="400" dirty="0">
                <a:solidFill>
                  <a:schemeClr val="accent2"/>
                </a:solidFill>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rPr>
              <a:t>授</a:t>
            </a:r>
            <a:r>
              <a:rPr lang="en-US" altLang="zh-TW" spc="400" dirty="0">
                <a:solidFill>
                  <a:schemeClr val="accent2"/>
                </a:solidFill>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rPr>
              <a:t>:</a:t>
            </a:r>
            <a:r>
              <a:rPr lang="zh-CN" altLang="en-US" spc="400" dirty="0">
                <a:solidFill>
                  <a:schemeClr val="accent2"/>
                </a:solidFill>
                <a:uFillTx/>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rPr>
              <a:t>戴天時 教授</a:t>
            </a:r>
          </a:p>
          <a:p>
            <a:pPr algn="ctr"/>
            <a:r>
              <a:rPr lang="zh-CN" altLang="en-US" spc="400" dirty="0">
                <a:solidFill>
                  <a:schemeClr val="accent2"/>
                </a:solidFill>
                <a:uFillTx/>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rPr>
              <a:t>研究生</a:t>
            </a:r>
            <a:r>
              <a:rPr lang="en-US" altLang="zh-CN" spc="400" dirty="0">
                <a:solidFill>
                  <a:schemeClr val="accent2"/>
                </a:solidFill>
                <a:uFillTx/>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rPr>
              <a:t>:</a:t>
            </a:r>
            <a:r>
              <a:rPr lang="zh-TW" altLang="en-US" spc="400" dirty="0">
                <a:solidFill>
                  <a:schemeClr val="accent2"/>
                </a:solidFill>
                <a:uFillTx/>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rPr>
              <a:t>邢子謙</a:t>
            </a:r>
            <a:endParaRPr lang="zh-CN" altLang="en-US" spc="400" dirty="0">
              <a:solidFill>
                <a:schemeClr val="accent2"/>
              </a:solidFill>
              <a:uFillTx/>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p:pic>
        <p:nvPicPr>
          <p:cNvPr id="3" name="圖片 2" descr="一張含有 黑色, 黑暗 的圖片&#10;&#10;自動產生的描述">
            <a:extLst>
              <a:ext uri="{FF2B5EF4-FFF2-40B4-BE49-F238E27FC236}">
                <a16:creationId xmlns:a16="http://schemas.microsoft.com/office/drawing/2014/main" id="{3CCD3BCA-F0BE-CB5C-9A05-472ACE66AC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512" y="0"/>
            <a:ext cx="1419622" cy="1419622"/>
          </a:xfrm>
          <a:prstGeom prst="rect">
            <a:avLst/>
          </a:prstGeom>
        </p:spPr>
      </p:pic>
      <p:sp>
        <p:nvSpPr>
          <p:cNvPr id="6" name="文字方塊 5">
            <a:extLst>
              <a:ext uri="{FF2B5EF4-FFF2-40B4-BE49-F238E27FC236}">
                <a16:creationId xmlns:a16="http://schemas.microsoft.com/office/drawing/2014/main" id="{55103F57-734F-425C-AAC6-228FF6AA4B09}"/>
              </a:ext>
            </a:extLst>
          </p:cNvPr>
          <p:cNvSpPr txBox="1"/>
          <p:nvPr/>
        </p:nvSpPr>
        <p:spPr>
          <a:xfrm>
            <a:off x="467543" y="4024685"/>
            <a:ext cx="4789898" cy="461665"/>
          </a:xfrm>
          <a:prstGeom prst="rect">
            <a:avLst/>
          </a:prstGeom>
          <a:noFill/>
        </p:spPr>
        <p:txBody>
          <a:bodyPr wrap="square">
            <a:spAutoFit/>
          </a:bodyPr>
          <a:lstStyle/>
          <a:p>
            <a:pPr algn="ctr"/>
            <a:r>
              <a:rPr lang="en-US" altLang="zh-CN" sz="2400" b="1" spc="400" dirty="0">
                <a:solidFill>
                  <a:schemeClr val="accent2"/>
                </a:solidFill>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rPr>
              <a:t>The End</a:t>
            </a:r>
            <a:endParaRPr lang="zh-CN" altLang="en-US" sz="2400" b="1" spc="400" dirty="0">
              <a:solidFill>
                <a:schemeClr val="accent2"/>
              </a:solidFill>
              <a:uFillTx/>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p:spTree>
    <p:custDataLst>
      <p:tags r:id="rId1"/>
    </p:custDataLst>
    <p:extLst>
      <p:ext uri="{BB962C8B-B14F-4D97-AF65-F5344CB8AC3E}">
        <p14:creationId xmlns:p14="http://schemas.microsoft.com/office/powerpoint/2010/main" val="18751780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5585" y="191135"/>
            <a:ext cx="8568055" cy="461645"/>
            <a:chOff x="371" y="301"/>
            <a:chExt cx="13493" cy="727"/>
          </a:xfrm>
        </p:grpSpPr>
        <p:sp>
          <p:nvSpPr>
            <p:cNvPr id="4" name="箭头: V 形 3"/>
            <p:cNvSpPr/>
            <p:nvPr/>
          </p:nvSpPr>
          <p:spPr>
            <a:xfrm>
              <a:off x="713" y="514"/>
              <a:ext cx="419" cy="485"/>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 name="箭头: V 形 4"/>
            <p:cNvSpPr/>
            <p:nvPr/>
          </p:nvSpPr>
          <p:spPr>
            <a:xfrm>
              <a:off x="1014"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cxnSp>
          <p:nvCxnSpPr>
            <p:cNvPr id="7" name="直接连接符 6"/>
            <p:cNvCxnSpPr/>
            <p:nvPr/>
          </p:nvCxnSpPr>
          <p:spPr>
            <a:xfrm>
              <a:off x="1609" y="992"/>
              <a:ext cx="1225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609" y="301"/>
              <a:ext cx="4916" cy="727"/>
            </a:xfrm>
            <a:prstGeom prst="rect">
              <a:avLst/>
            </a:prstGeom>
            <a:noFill/>
          </p:spPr>
          <p:txBody>
            <a:bodyPr wrap="none" rtlCol="0" anchor="ctr">
              <a:spAutoFit/>
            </a:bodyPr>
            <a:lstStyle/>
            <a:p>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(1) </a:t>
              </a:r>
              <a:r>
                <a:rPr lang="zh-TW"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單檔股票當沖交易</a:t>
              </a:r>
              <a:endParaRPr lang="zh-CN"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9" name="箭头: V 形 8"/>
            <p:cNvSpPr/>
            <p:nvPr/>
          </p:nvSpPr>
          <p:spPr>
            <a:xfrm>
              <a:off x="371"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mc:AlternateContent xmlns:mc="http://schemas.openxmlformats.org/markup-compatibility/2006" xmlns:a14="http://schemas.microsoft.com/office/drawing/2010/main">
        <mc:Choice Requires="a14">
          <p:sp>
            <p:nvSpPr>
              <p:cNvPr id="6" name="文字方塊 5">
                <a:extLst>
                  <a:ext uri="{FF2B5EF4-FFF2-40B4-BE49-F238E27FC236}">
                    <a16:creationId xmlns:a16="http://schemas.microsoft.com/office/drawing/2014/main" id="{2C246C3A-2135-60F1-8B90-D513E93BC983}"/>
                  </a:ext>
                </a:extLst>
              </p:cNvPr>
              <p:cNvSpPr txBox="1"/>
              <p:nvPr/>
            </p:nvSpPr>
            <p:spPr>
              <a:xfrm>
                <a:off x="373842" y="906899"/>
                <a:ext cx="5308137" cy="369332"/>
              </a:xfrm>
              <a:prstGeom prst="rect">
                <a:avLst/>
              </a:prstGeom>
              <a:noFill/>
            </p:spPr>
            <p:txBody>
              <a:bodyPr wrap="square">
                <a:spAutoFit/>
              </a:bodyPr>
              <a:lstStyle/>
              <a:p>
                <a:r>
                  <a:rPr lang="en-US" altLang="zh-TW"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a:t>
                </a:r>
                <a:r>
                  <a:rPr lang="en-US" altLang="zh-CN"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en-US" altLang="zh-TW"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BIC</a:t>
                </a:r>
                <a:r>
                  <a:rPr lang="zh-TW"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en-US" altLang="zh-TW"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zh-TW"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14:m>
                  <m:oMath xmlns:m="http://schemas.openxmlformats.org/officeDocument/2006/math">
                    <m:r>
                      <a:rPr lang="en-US" altLang="zh-TW" b="1" i="1">
                        <a:solidFill>
                          <a:schemeClr val="tx2"/>
                        </a:solidFill>
                        <a:latin typeface="Cambria Math" panose="02040503050406030204" pitchFamily="18" charset="0"/>
                        <a:ea typeface="Microsoft JhengHei" panose="020B0604030504040204" pitchFamily="34" charset="-120"/>
                        <a:cs typeface="+mn-ea"/>
                        <a:sym typeface="思源宋体 CN Light" panose="02020300000000000000" pitchFamily="18" charset="-122"/>
                      </a:rPr>
                      <m:t>𝒑</m:t>
                    </m:r>
                  </m:oMath>
                </a14:m>
                <a:r>
                  <a:rPr lang="en-US" altLang="zh-CN"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-value </a:t>
                </a:r>
                <a:r>
                  <a:rPr lang="zh-TW"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模型篩選法績效比較 </a:t>
                </a:r>
                <a:r>
                  <a:rPr lang="en-US" altLang="zh-TW"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S&amp;P500 )</a:t>
                </a:r>
                <a:endParaRPr lang="zh-CN"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mc:Choice>
        <mc:Fallback xmlns="">
          <p:sp>
            <p:nvSpPr>
              <p:cNvPr id="6" name="文字方塊 5">
                <a:extLst>
                  <a:ext uri="{FF2B5EF4-FFF2-40B4-BE49-F238E27FC236}">
                    <a16:creationId xmlns:a16="http://schemas.microsoft.com/office/drawing/2014/main" id="{2C246C3A-2135-60F1-8B90-D513E93BC983}"/>
                  </a:ext>
                </a:extLst>
              </p:cNvPr>
              <p:cNvSpPr txBox="1">
                <a:spLocks noRot="1" noChangeAspect="1" noMove="1" noResize="1" noEditPoints="1" noAdjustHandles="1" noChangeArrowheads="1" noChangeShapeType="1" noTextEdit="1"/>
              </p:cNvSpPr>
              <p:nvPr/>
            </p:nvSpPr>
            <p:spPr>
              <a:xfrm>
                <a:off x="373842" y="906899"/>
                <a:ext cx="5308137" cy="369332"/>
              </a:xfrm>
              <a:prstGeom prst="rect">
                <a:avLst/>
              </a:prstGeom>
              <a:blipFill>
                <a:blip r:embed="rId3"/>
                <a:stretch>
                  <a:fillRect l="-918" t="-10000" b="-26667"/>
                </a:stretch>
              </a:blipFill>
            </p:spPr>
            <p:txBody>
              <a:bodyPr/>
              <a:lstStyle/>
              <a:p>
                <a:r>
                  <a:rPr lang="zh-TW" altLang="en-US">
                    <a:noFill/>
                  </a:rPr>
                  <a:t> </a:t>
                </a:r>
              </a:p>
            </p:txBody>
          </p:sp>
        </mc:Fallback>
      </mc:AlternateContent>
      <p:pic>
        <p:nvPicPr>
          <p:cNvPr id="3" name="圖片 2">
            <a:extLst>
              <a:ext uri="{FF2B5EF4-FFF2-40B4-BE49-F238E27FC236}">
                <a16:creationId xmlns:a16="http://schemas.microsoft.com/office/drawing/2014/main" id="{862E0732-BFEE-41F1-A3B2-03346E3FD2F4}"/>
              </a:ext>
            </a:extLst>
          </p:cNvPr>
          <p:cNvPicPr>
            <a:picLocks noChangeAspect="1"/>
          </p:cNvPicPr>
          <p:nvPr/>
        </p:nvPicPr>
        <p:blipFill>
          <a:blip r:embed="rId4"/>
          <a:stretch>
            <a:fillRect/>
          </a:stretch>
        </p:blipFill>
        <p:spPr>
          <a:xfrm>
            <a:off x="718820" y="1319773"/>
            <a:ext cx="2409106" cy="2516599"/>
          </a:xfrm>
          <a:prstGeom prst="rect">
            <a:avLst/>
          </a:prstGeom>
        </p:spPr>
      </p:pic>
      <p:pic>
        <p:nvPicPr>
          <p:cNvPr id="10" name="圖片 9">
            <a:extLst>
              <a:ext uri="{FF2B5EF4-FFF2-40B4-BE49-F238E27FC236}">
                <a16:creationId xmlns:a16="http://schemas.microsoft.com/office/drawing/2014/main" id="{32D41833-AA5F-4C07-8D57-46E0B2E8075A}"/>
              </a:ext>
            </a:extLst>
          </p:cNvPr>
          <p:cNvPicPr>
            <a:picLocks noChangeAspect="1"/>
          </p:cNvPicPr>
          <p:nvPr/>
        </p:nvPicPr>
        <p:blipFill>
          <a:blip r:embed="rId5"/>
          <a:stretch>
            <a:fillRect/>
          </a:stretch>
        </p:blipFill>
        <p:spPr>
          <a:xfrm>
            <a:off x="3402224" y="1319773"/>
            <a:ext cx="2339552" cy="2503953"/>
          </a:xfrm>
          <a:prstGeom prst="rect">
            <a:avLst/>
          </a:prstGeom>
        </p:spPr>
      </p:pic>
      <p:pic>
        <p:nvPicPr>
          <p:cNvPr id="13" name="圖片 12">
            <a:extLst>
              <a:ext uri="{FF2B5EF4-FFF2-40B4-BE49-F238E27FC236}">
                <a16:creationId xmlns:a16="http://schemas.microsoft.com/office/drawing/2014/main" id="{3E26C8DB-C8E3-4267-A2E4-65688309BBDE}"/>
              </a:ext>
            </a:extLst>
          </p:cNvPr>
          <p:cNvPicPr>
            <a:picLocks noChangeAspect="1"/>
          </p:cNvPicPr>
          <p:nvPr/>
        </p:nvPicPr>
        <p:blipFill>
          <a:blip r:embed="rId6"/>
          <a:stretch>
            <a:fillRect/>
          </a:stretch>
        </p:blipFill>
        <p:spPr>
          <a:xfrm>
            <a:off x="6016074" y="1326095"/>
            <a:ext cx="2333229" cy="2491307"/>
          </a:xfrm>
          <a:prstGeom prst="rect">
            <a:avLst/>
          </a:prstGeom>
        </p:spPr>
      </p:pic>
      <p:sp>
        <p:nvSpPr>
          <p:cNvPr id="15" name="文字方塊 14">
            <a:extLst>
              <a:ext uri="{FF2B5EF4-FFF2-40B4-BE49-F238E27FC236}">
                <a16:creationId xmlns:a16="http://schemas.microsoft.com/office/drawing/2014/main" id="{A6CDA6F9-89EB-4173-A188-0814CC21D8AD}"/>
              </a:ext>
            </a:extLst>
          </p:cNvPr>
          <p:cNvSpPr txBox="1"/>
          <p:nvPr/>
        </p:nvSpPr>
        <p:spPr>
          <a:xfrm>
            <a:off x="729336" y="3879914"/>
            <a:ext cx="7685328" cy="1022139"/>
          </a:xfrm>
          <a:prstGeom prst="rect">
            <a:avLst/>
          </a:prstGeom>
          <a:noFill/>
        </p:spPr>
        <p:txBody>
          <a:bodyPr wrap="square">
            <a:spAutoFit/>
          </a:bodyPr>
          <a:lstStyle/>
          <a:p>
            <a:pPr algn="just">
              <a:lnSpc>
                <a:spcPct val="150000"/>
              </a:lnSpc>
            </a:pP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交易筆數下降，表示透過 𝒑</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-value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篩選法可以挑出不符合模型假設的股票並刪除。而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Model 1 + Model 2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當中雖然部分交易筆數不變，但拆分成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Model 1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與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Model 2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後，各別的交易筆數皆有改變，表示透過 𝒑</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-value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篩選法可以挑選出不符合模型假設的股票並修改模型適配的結果。</a:t>
            </a:r>
            <a:endPar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16" name="矩形 15">
            <a:extLst>
              <a:ext uri="{FF2B5EF4-FFF2-40B4-BE49-F238E27FC236}">
                <a16:creationId xmlns:a16="http://schemas.microsoft.com/office/drawing/2014/main" id="{CB5889E3-EF3C-4323-AADA-4DB3E409D2E1}"/>
              </a:ext>
            </a:extLst>
          </p:cNvPr>
          <p:cNvSpPr/>
          <p:nvPr/>
        </p:nvSpPr>
        <p:spPr>
          <a:xfrm>
            <a:off x="1495000" y="3363838"/>
            <a:ext cx="576064" cy="4320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矩形 16">
            <a:extLst>
              <a:ext uri="{FF2B5EF4-FFF2-40B4-BE49-F238E27FC236}">
                <a16:creationId xmlns:a16="http://schemas.microsoft.com/office/drawing/2014/main" id="{21176301-B08F-4B8B-8388-6C5260DE9A8A}"/>
              </a:ext>
            </a:extLst>
          </p:cNvPr>
          <p:cNvSpPr/>
          <p:nvPr/>
        </p:nvSpPr>
        <p:spPr>
          <a:xfrm>
            <a:off x="4182101" y="3363838"/>
            <a:ext cx="1542027" cy="4320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a:extLst>
              <a:ext uri="{FF2B5EF4-FFF2-40B4-BE49-F238E27FC236}">
                <a16:creationId xmlns:a16="http://schemas.microsoft.com/office/drawing/2014/main" id="{7C133ABC-CCE9-4958-951C-2FACF364C8E6}"/>
              </a:ext>
            </a:extLst>
          </p:cNvPr>
          <p:cNvSpPr/>
          <p:nvPr/>
        </p:nvSpPr>
        <p:spPr>
          <a:xfrm>
            <a:off x="6807276" y="3363838"/>
            <a:ext cx="1542027" cy="4320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18">
            <a:extLst>
              <a:ext uri="{FF2B5EF4-FFF2-40B4-BE49-F238E27FC236}">
                <a16:creationId xmlns:a16="http://schemas.microsoft.com/office/drawing/2014/main" id="{23CBD01A-A665-4E59-90CD-DE1518E45F78}"/>
              </a:ext>
            </a:extLst>
          </p:cNvPr>
          <p:cNvSpPr/>
          <p:nvPr/>
        </p:nvSpPr>
        <p:spPr>
          <a:xfrm>
            <a:off x="7586640" y="191135"/>
            <a:ext cx="1217000" cy="307777"/>
          </a:xfrm>
          <a:prstGeom prst="rect">
            <a:avLst/>
          </a:prstGeom>
        </p:spPr>
        <p:txBody>
          <a:bodyPr wrap="none">
            <a:spAutoFit/>
          </a:bodyPr>
          <a:lstStyle/>
          <a:p>
            <a:r>
              <a:rPr kumimoji="1" lang="en-US" altLang="zh-TW" sz="1400" b="1" dirty="0">
                <a:latin typeface="Microsoft JhengHei" panose="020B0604030504040204" pitchFamily="34" charset="-120"/>
                <a:ea typeface="Microsoft JhengHei" panose="020B0604030504040204" pitchFamily="34" charset="-120"/>
                <a:hlinkClick r:id="rId7" action="ppaction://hlinksldjump"/>
              </a:rPr>
              <a:t>&lt;&lt; </a:t>
            </a:r>
            <a:r>
              <a:rPr kumimoji="1" lang="zh-TW" altLang="en-US" sz="1400" b="1" dirty="0">
                <a:latin typeface="Microsoft JhengHei" panose="020B0604030504040204" pitchFamily="34" charset="-120"/>
                <a:ea typeface="Microsoft JhengHei" panose="020B0604030504040204" pitchFamily="34" charset="-120"/>
                <a:hlinkClick r:id="rId7" action="ppaction://hlinksldjump"/>
              </a:rPr>
              <a:t>返回實驗</a:t>
            </a:r>
            <a:endParaRPr kumimoji="1" lang="zh-TW" altLang="en-US" sz="1400" b="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15112269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5585" y="191135"/>
            <a:ext cx="8568055" cy="461645"/>
            <a:chOff x="371" y="301"/>
            <a:chExt cx="13493" cy="727"/>
          </a:xfrm>
        </p:grpSpPr>
        <p:sp>
          <p:nvSpPr>
            <p:cNvPr id="4" name="箭头: V 形 3"/>
            <p:cNvSpPr/>
            <p:nvPr/>
          </p:nvSpPr>
          <p:spPr>
            <a:xfrm>
              <a:off x="713" y="514"/>
              <a:ext cx="419" cy="485"/>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 name="箭头: V 形 4"/>
            <p:cNvSpPr/>
            <p:nvPr/>
          </p:nvSpPr>
          <p:spPr>
            <a:xfrm>
              <a:off x="1014"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cxnSp>
          <p:nvCxnSpPr>
            <p:cNvPr id="7" name="直接连接符 6"/>
            <p:cNvCxnSpPr/>
            <p:nvPr/>
          </p:nvCxnSpPr>
          <p:spPr>
            <a:xfrm>
              <a:off x="1609" y="992"/>
              <a:ext cx="1225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609" y="301"/>
              <a:ext cx="4916" cy="727"/>
            </a:xfrm>
            <a:prstGeom prst="rect">
              <a:avLst/>
            </a:prstGeom>
            <a:noFill/>
          </p:spPr>
          <p:txBody>
            <a:bodyPr wrap="none" rtlCol="0" anchor="ctr">
              <a:spAutoFit/>
            </a:bodyPr>
            <a:lstStyle/>
            <a:p>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(1) </a:t>
              </a:r>
              <a:r>
                <a:rPr lang="zh-TW"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單檔股票當沖交易</a:t>
              </a:r>
              <a:endParaRPr lang="zh-CN"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9" name="箭头: V 形 8"/>
            <p:cNvSpPr/>
            <p:nvPr/>
          </p:nvSpPr>
          <p:spPr>
            <a:xfrm>
              <a:off x="371"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mc:AlternateContent xmlns:mc="http://schemas.openxmlformats.org/markup-compatibility/2006" xmlns:a14="http://schemas.microsoft.com/office/drawing/2010/main">
        <mc:Choice Requires="a14">
          <p:sp>
            <p:nvSpPr>
              <p:cNvPr id="6" name="文字方塊 5">
                <a:extLst>
                  <a:ext uri="{FF2B5EF4-FFF2-40B4-BE49-F238E27FC236}">
                    <a16:creationId xmlns:a16="http://schemas.microsoft.com/office/drawing/2014/main" id="{2C246C3A-2135-60F1-8B90-D513E93BC983}"/>
                  </a:ext>
                </a:extLst>
              </p:cNvPr>
              <p:cNvSpPr txBox="1"/>
              <p:nvPr/>
            </p:nvSpPr>
            <p:spPr>
              <a:xfrm>
                <a:off x="373842" y="906899"/>
                <a:ext cx="5998358" cy="369332"/>
              </a:xfrm>
              <a:prstGeom prst="rect">
                <a:avLst/>
              </a:prstGeom>
              <a:noFill/>
            </p:spPr>
            <p:txBody>
              <a:bodyPr wrap="square">
                <a:spAutoFit/>
              </a:bodyPr>
              <a:lstStyle/>
              <a:p>
                <a:r>
                  <a:rPr lang="en-US" altLang="zh-TW"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a:t>
                </a:r>
                <a:r>
                  <a:rPr lang="en-US" altLang="zh-CN"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en-US" altLang="zh-TW"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BIC</a:t>
                </a:r>
                <a:r>
                  <a:rPr lang="zh-TW"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en-US" altLang="zh-TW"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zh-TW"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14:m>
                  <m:oMath xmlns:m="http://schemas.openxmlformats.org/officeDocument/2006/math">
                    <m:r>
                      <a:rPr lang="en-US" altLang="zh-TW" b="1" i="1">
                        <a:solidFill>
                          <a:schemeClr val="tx2"/>
                        </a:solidFill>
                        <a:latin typeface="Cambria Math" panose="02040503050406030204" pitchFamily="18" charset="0"/>
                        <a:ea typeface="Microsoft JhengHei" panose="020B0604030504040204" pitchFamily="34" charset="-120"/>
                        <a:cs typeface="+mn-ea"/>
                        <a:sym typeface="思源宋体 CN Light" panose="02020300000000000000" pitchFamily="18" charset="-122"/>
                      </a:rPr>
                      <m:t>𝒑</m:t>
                    </m:r>
                  </m:oMath>
                </a14:m>
                <a:r>
                  <a:rPr lang="en-US" altLang="zh-CN"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-value </a:t>
                </a:r>
                <a:r>
                  <a:rPr lang="zh-TW"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模型篩選法績效比較 </a:t>
                </a:r>
                <a:r>
                  <a:rPr lang="en-US" altLang="zh-TW"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( 0050</a:t>
                </a:r>
                <a:r>
                  <a:rPr lang="zh-TW"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en-US" altLang="zh-TW"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0051 )</a:t>
                </a:r>
                <a:endParaRPr lang="zh-CN"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mc:Choice>
        <mc:Fallback xmlns="">
          <p:sp>
            <p:nvSpPr>
              <p:cNvPr id="6" name="文字方塊 5">
                <a:extLst>
                  <a:ext uri="{FF2B5EF4-FFF2-40B4-BE49-F238E27FC236}">
                    <a16:creationId xmlns:a16="http://schemas.microsoft.com/office/drawing/2014/main" id="{2C246C3A-2135-60F1-8B90-D513E93BC983}"/>
                  </a:ext>
                </a:extLst>
              </p:cNvPr>
              <p:cNvSpPr txBox="1">
                <a:spLocks noRot="1" noChangeAspect="1" noMove="1" noResize="1" noEditPoints="1" noAdjustHandles="1" noChangeArrowheads="1" noChangeShapeType="1" noTextEdit="1"/>
              </p:cNvSpPr>
              <p:nvPr/>
            </p:nvSpPr>
            <p:spPr>
              <a:xfrm>
                <a:off x="373842" y="906899"/>
                <a:ext cx="5998358" cy="369332"/>
              </a:xfrm>
              <a:prstGeom prst="rect">
                <a:avLst/>
              </a:prstGeom>
              <a:blipFill>
                <a:blip r:embed="rId3"/>
                <a:stretch>
                  <a:fillRect l="-813" t="-10000" b="-26667"/>
                </a:stretch>
              </a:blipFill>
            </p:spPr>
            <p:txBody>
              <a:bodyPr/>
              <a:lstStyle/>
              <a:p>
                <a:r>
                  <a:rPr lang="zh-TW" altLang="en-US">
                    <a:noFill/>
                  </a:rPr>
                  <a:t> </a:t>
                </a:r>
              </a:p>
            </p:txBody>
          </p:sp>
        </mc:Fallback>
      </mc:AlternateContent>
      <p:pic>
        <p:nvPicPr>
          <p:cNvPr id="11" name="圖片 10">
            <a:extLst>
              <a:ext uri="{FF2B5EF4-FFF2-40B4-BE49-F238E27FC236}">
                <a16:creationId xmlns:a16="http://schemas.microsoft.com/office/drawing/2014/main" id="{7811304A-7D63-4055-A957-9A4856A0C32C}"/>
              </a:ext>
            </a:extLst>
          </p:cNvPr>
          <p:cNvPicPr>
            <a:picLocks noChangeAspect="1"/>
          </p:cNvPicPr>
          <p:nvPr/>
        </p:nvPicPr>
        <p:blipFill>
          <a:blip r:embed="rId4"/>
          <a:stretch>
            <a:fillRect/>
          </a:stretch>
        </p:blipFill>
        <p:spPr>
          <a:xfrm>
            <a:off x="284777" y="1412705"/>
            <a:ext cx="2808682" cy="2330734"/>
          </a:xfrm>
          <a:prstGeom prst="rect">
            <a:avLst/>
          </a:prstGeom>
        </p:spPr>
      </p:pic>
      <p:pic>
        <p:nvPicPr>
          <p:cNvPr id="12" name="圖片 11">
            <a:extLst>
              <a:ext uri="{FF2B5EF4-FFF2-40B4-BE49-F238E27FC236}">
                <a16:creationId xmlns:a16="http://schemas.microsoft.com/office/drawing/2014/main" id="{DEDFEF18-D74B-465A-A1EE-471ABBE08260}"/>
              </a:ext>
            </a:extLst>
          </p:cNvPr>
          <p:cNvPicPr>
            <a:picLocks noChangeAspect="1"/>
          </p:cNvPicPr>
          <p:nvPr/>
        </p:nvPicPr>
        <p:blipFill>
          <a:blip r:embed="rId5"/>
          <a:stretch>
            <a:fillRect/>
          </a:stretch>
        </p:blipFill>
        <p:spPr>
          <a:xfrm>
            <a:off x="3282721" y="1406383"/>
            <a:ext cx="2667067" cy="2324833"/>
          </a:xfrm>
          <a:prstGeom prst="rect">
            <a:avLst/>
          </a:prstGeom>
        </p:spPr>
      </p:pic>
      <p:pic>
        <p:nvPicPr>
          <p:cNvPr id="14" name="圖片 13">
            <a:extLst>
              <a:ext uri="{FF2B5EF4-FFF2-40B4-BE49-F238E27FC236}">
                <a16:creationId xmlns:a16="http://schemas.microsoft.com/office/drawing/2014/main" id="{267D81F7-A9A7-4F4D-8ABA-67ABEA87CDCD}"/>
              </a:ext>
            </a:extLst>
          </p:cNvPr>
          <p:cNvPicPr>
            <a:picLocks noChangeAspect="1"/>
          </p:cNvPicPr>
          <p:nvPr/>
        </p:nvPicPr>
        <p:blipFill>
          <a:blip r:embed="rId6"/>
          <a:stretch>
            <a:fillRect/>
          </a:stretch>
        </p:blipFill>
        <p:spPr>
          <a:xfrm>
            <a:off x="6139050" y="1400482"/>
            <a:ext cx="2720173" cy="2330734"/>
          </a:xfrm>
          <a:prstGeom prst="rect">
            <a:avLst/>
          </a:prstGeom>
        </p:spPr>
      </p:pic>
      <p:sp>
        <p:nvSpPr>
          <p:cNvPr id="16" name="文字方塊 15">
            <a:extLst>
              <a:ext uri="{FF2B5EF4-FFF2-40B4-BE49-F238E27FC236}">
                <a16:creationId xmlns:a16="http://schemas.microsoft.com/office/drawing/2014/main" id="{DB49BECA-6470-47EB-93F8-D66BD3911358}"/>
              </a:ext>
            </a:extLst>
          </p:cNvPr>
          <p:cNvSpPr txBox="1"/>
          <p:nvPr/>
        </p:nvSpPr>
        <p:spPr>
          <a:xfrm>
            <a:off x="1282516" y="3855467"/>
            <a:ext cx="6578968" cy="375809"/>
          </a:xfrm>
          <a:prstGeom prst="rect">
            <a:avLst/>
          </a:prstGeom>
          <a:noFill/>
        </p:spPr>
        <p:txBody>
          <a:bodyPr wrap="square">
            <a:spAutoFit/>
          </a:bodyPr>
          <a:lstStyle/>
          <a:p>
            <a:pPr algn="just">
              <a:lnSpc>
                <a:spcPct val="150000"/>
              </a:lnSpc>
            </a:pP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交易筆數下降，表示透過 𝒑</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-value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篩選法可以挑出不符合模型假設的股票並刪除。</a:t>
            </a:r>
            <a:endPar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17" name="矩形 16">
            <a:extLst>
              <a:ext uri="{FF2B5EF4-FFF2-40B4-BE49-F238E27FC236}">
                <a16:creationId xmlns:a16="http://schemas.microsoft.com/office/drawing/2014/main" id="{511F351E-2B78-478B-A072-5E7A10593B1B}"/>
              </a:ext>
            </a:extLst>
          </p:cNvPr>
          <p:cNvSpPr/>
          <p:nvPr/>
        </p:nvSpPr>
        <p:spPr>
          <a:xfrm>
            <a:off x="1002689" y="3313658"/>
            <a:ext cx="977023" cy="4175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a:extLst>
              <a:ext uri="{FF2B5EF4-FFF2-40B4-BE49-F238E27FC236}">
                <a16:creationId xmlns:a16="http://schemas.microsoft.com/office/drawing/2014/main" id="{3BC3D315-E04E-4207-A1DE-BD0CEC2A65D1}"/>
              </a:ext>
            </a:extLst>
          </p:cNvPr>
          <p:cNvSpPr/>
          <p:nvPr/>
        </p:nvSpPr>
        <p:spPr>
          <a:xfrm>
            <a:off x="2502396" y="3325113"/>
            <a:ext cx="557436" cy="4175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20">
            <a:extLst>
              <a:ext uri="{FF2B5EF4-FFF2-40B4-BE49-F238E27FC236}">
                <a16:creationId xmlns:a16="http://schemas.microsoft.com/office/drawing/2014/main" id="{EBF7A751-E717-47C4-BC91-52B766485BB1}"/>
              </a:ext>
            </a:extLst>
          </p:cNvPr>
          <p:cNvSpPr/>
          <p:nvPr/>
        </p:nvSpPr>
        <p:spPr>
          <a:xfrm>
            <a:off x="6876257" y="3313658"/>
            <a:ext cx="985228" cy="4175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21">
            <a:extLst>
              <a:ext uri="{FF2B5EF4-FFF2-40B4-BE49-F238E27FC236}">
                <a16:creationId xmlns:a16="http://schemas.microsoft.com/office/drawing/2014/main" id="{B2A5EFF5-F1E3-43B6-A071-5BEA6AECD6BF}"/>
              </a:ext>
            </a:extLst>
          </p:cNvPr>
          <p:cNvSpPr/>
          <p:nvPr/>
        </p:nvSpPr>
        <p:spPr>
          <a:xfrm>
            <a:off x="8328177" y="3313658"/>
            <a:ext cx="531046" cy="4175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18">
            <a:extLst>
              <a:ext uri="{FF2B5EF4-FFF2-40B4-BE49-F238E27FC236}">
                <a16:creationId xmlns:a16="http://schemas.microsoft.com/office/drawing/2014/main" id="{59C6446C-FDA2-4DB4-9210-137F0145E132}"/>
              </a:ext>
            </a:extLst>
          </p:cNvPr>
          <p:cNvSpPr/>
          <p:nvPr/>
        </p:nvSpPr>
        <p:spPr>
          <a:xfrm>
            <a:off x="7586640" y="191135"/>
            <a:ext cx="1217000" cy="307777"/>
          </a:xfrm>
          <a:prstGeom prst="rect">
            <a:avLst/>
          </a:prstGeom>
        </p:spPr>
        <p:txBody>
          <a:bodyPr wrap="none">
            <a:spAutoFit/>
          </a:bodyPr>
          <a:lstStyle/>
          <a:p>
            <a:r>
              <a:rPr kumimoji="1" lang="en-US" altLang="zh-TW" sz="1400" b="1" dirty="0">
                <a:latin typeface="Microsoft JhengHei" panose="020B0604030504040204" pitchFamily="34" charset="-120"/>
                <a:ea typeface="Microsoft JhengHei" panose="020B0604030504040204" pitchFamily="34" charset="-120"/>
                <a:hlinkClick r:id="rId7" action="ppaction://hlinksldjump"/>
              </a:rPr>
              <a:t>&lt;&lt; </a:t>
            </a:r>
            <a:r>
              <a:rPr kumimoji="1" lang="zh-TW" altLang="en-US" sz="1400" b="1" dirty="0">
                <a:latin typeface="Microsoft JhengHei" panose="020B0604030504040204" pitchFamily="34" charset="-120"/>
                <a:ea typeface="Microsoft JhengHei" panose="020B0604030504040204" pitchFamily="34" charset="-120"/>
                <a:hlinkClick r:id="rId7" action="ppaction://hlinksldjump"/>
              </a:rPr>
              <a:t>返回實驗</a:t>
            </a:r>
            <a:endParaRPr kumimoji="1" lang="zh-TW" altLang="en-US" sz="1400" b="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10165368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5585" y="191135"/>
            <a:ext cx="8568055" cy="461645"/>
            <a:chOff x="371" y="301"/>
            <a:chExt cx="13493" cy="727"/>
          </a:xfrm>
        </p:grpSpPr>
        <p:sp>
          <p:nvSpPr>
            <p:cNvPr id="4" name="箭头: V 形 3"/>
            <p:cNvSpPr/>
            <p:nvPr/>
          </p:nvSpPr>
          <p:spPr>
            <a:xfrm>
              <a:off x="713" y="514"/>
              <a:ext cx="419" cy="485"/>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 name="箭头: V 形 4"/>
            <p:cNvSpPr/>
            <p:nvPr/>
          </p:nvSpPr>
          <p:spPr>
            <a:xfrm>
              <a:off x="1014"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cxnSp>
          <p:nvCxnSpPr>
            <p:cNvPr id="7" name="直接连接符 6"/>
            <p:cNvCxnSpPr/>
            <p:nvPr/>
          </p:nvCxnSpPr>
          <p:spPr>
            <a:xfrm>
              <a:off x="1609" y="992"/>
              <a:ext cx="1225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609" y="301"/>
              <a:ext cx="4916" cy="727"/>
            </a:xfrm>
            <a:prstGeom prst="rect">
              <a:avLst/>
            </a:prstGeom>
            <a:noFill/>
          </p:spPr>
          <p:txBody>
            <a:bodyPr wrap="none" rtlCol="0" anchor="ctr">
              <a:spAutoFit/>
            </a:bodyPr>
            <a:lstStyle/>
            <a:p>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(1) </a:t>
              </a:r>
              <a:r>
                <a:rPr lang="zh-TW"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單檔股票當沖交易</a:t>
              </a:r>
              <a:endParaRPr lang="zh-CN"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9" name="箭头: V 形 8"/>
            <p:cNvSpPr/>
            <p:nvPr/>
          </p:nvSpPr>
          <p:spPr>
            <a:xfrm>
              <a:off x="371"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mc:AlternateContent xmlns:mc="http://schemas.openxmlformats.org/markup-compatibility/2006" xmlns:a14="http://schemas.microsoft.com/office/drawing/2010/main">
        <mc:Choice Requires="a14">
          <p:sp>
            <p:nvSpPr>
              <p:cNvPr id="6" name="文字方塊 5">
                <a:extLst>
                  <a:ext uri="{FF2B5EF4-FFF2-40B4-BE49-F238E27FC236}">
                    <a16:creationId xmlns:a16="http://schemas.microsoft.com/office/drawing/2014/main" id="{2C246C3A-2135-60F1-8B90-D513E93BC983}"/>
                  </a:ext>
                </a:extLst>
              </p:cNvPr>
              <p:cNvSpPr txBox="1"/>
              <p:nvPr/>
            </p:nvSpPr>
            <p:spPr>
              <a:xfrm>
                <a:off x="373842" y="906899"/>
                <a:ext cx="6646430" cy="369332"/>
              </a:xfrm>
              <a:prstGeom prst="rect">
                <a:avLst/>
              </a:prstGeom>
              <a:noFill/>
            </p:spPr>
            <p:txBody>
              <a:bodyPr wrap="square">
                <a:spAutoFit/>
              </a:bodyPr>
              <a:lstStyle/>
              <a:p>
                <a:r>
                  <a:rPr lang="en-US" altLang="zh-TW"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a:t>
                </a:r>
                <a:r>
                  <a:rPr lang="en-US" altLang="zh-CN"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en-US" altLang="zh-TW"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BIC</a:t>
                </a:r>
                <a:r>
                  <a:rPr lang="zh-TW"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en-US" altLang="zh-TW"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zh-TW"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14:m>
                  <m:oMath xmlns:m="http://schemas.openxmlformats.org/officeDocument/2006/math">
                    <m:r>
                      <a:rPr lang="en-US" altLang="zh-TW" b="1" i="1">
                        <a:solidFill>
                          <a:schemeClr val="tx2"/>
                        </a:solidFill>
                        <a:latin typeface="Cambria Math" panose="02040503050406030204" pitchFamily="18" charset="0"/>
                        <a:ea typeface="Microsoft JhengHei" panose="020B0604030504040204" pitchFamily="34" charset="-120"/>
                        <a:cs typeface="+mn-ea"/>
                        <a:sym typeface="思源宋体 CN Light" panose="02020300000000000000" pitchFamily="18" charset="-122"/>
                      </a:rPr>
                      <m:t>𝒑</m:t>
                    </m:r>
                  </m:oMath>
                </a14:m>
                <a:r>
                  <a:rPr lang="en-US" altLang="zh-CN"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-value </a:t>
                </a:r>
                <a:r>
                  <a:rPr lang="zh-TW"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模型篩選法績效比較 </a:t>
                </a:r>
                <a:r>
                  <a:rPr lang="en-US" altLang="zh-TW"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( 0050</a:t>
                </a:r>
                <a:r>
                  <a:rPr lang="zh-TW"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部分高流動成分股</a:t>
                </a:r>
                <a:r>
                  <a:rPr lang="en-US" altLang="zh-TW"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endParaRPr lang="zh-CN"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mc:Choice>
        <mc:Fallback xmlns="">
          <p:sp>
            <p:nvSpPr>
              <p:cNvPr id="6" name="文字方塊 5">
                <a:extLst>
                  <a:ext uri="{FF2B5EF4-FFF2-40B4-BE49-F238E27FC236}">
                    <a16:creationId xmlns:a16="http://schemas.microsoft.com/office/drawing/2014/main" id="{2C246C3A-2135-60F1-8B90-D513E93BC983}"/>
                  </a:ext>
                </a:extLst>
              </p:cNvPr>
              <p:cNvSpPr txBox="1">
                <a:spLocks noRot="1" noChangeAspect="1" noMove="1" noResize="1" noEditPoints="1" noAdjustHandles="1" noChangeArrowheads="1" noChangeShapeType="1" noTextEdit="1"/>
              </p:cNvSpPr>
              <p:nvPr/>
            </p:nvSpPr>
            <p:spPr>
              <a:xfrm>
                <a:off x="373842" y="906899"/>
                <a:ext cx="6646430" cy="369332"/>
              </a:xfrm>
              <a:prstGeom prst="rect">
                <a:avLst/>
              </a:prstGeom>
              <a:blipFill>
                <a:blip r:embed="rId3"/>
                <a:stretch>
                  <a:fillRect l="-733" t="-10000" r="-1925" b="-26667"/>
                </a:stretch>
              </a:blipFill>
            </p:spPr>
            <p:txBody>
              <a:bodyPr/>
              <a:lstStyle/>
              <a:p>
                <a:r>
                  <a:rPr lang="zh-TW" altLang="en-US">
                    <a:noFill/>
                  </a:rPr>
                  <a:t> </a:t>
                </a:r>
              </a:p>
            </p:txBody>
          </p:sp>
        </mc:Fallback>
      </mc:AlternateContent>
      <p:sp>
        <p:nvSpPr>
          <p:cNvPr id="16" name="文字方塊 15">
            <a:extLst>
              <a:ext uri="{FF2B5EF4-FFF2-40B4-BE49-F238E27FC236}">
                <a16:creationId xmlns:a16="http://schemas.microsoft.com/office/drawing/2014/main" id="{DB49BECA-6470-47EB-93F8-D66BD3911358}"/>
              </a:ext>
            </a:extLst>
          </p:cNvPr>
          <p:cNvSpPr txBox="1"/>
          <p:nvPr/>
        </p:nvSpPr>
        <p:spPr>
          <a:xfrm>
            <a:off x="4786327" y="3736114"/>
            <a:ext cx="3456384" cy="699038"/>
          </a:xfrm>
          <a:prstGeom prst="rect">
            <a:avLst/>
          </a:prstGeom>
          <a:noFill/>
        </p:spPr>
        <p:txBody>
          <a:bodyPr wrap="square">
            <a:spAutoFit/>
          </a:bodyPr>
          <a:lstStyle/>
          <a:p>
            <a:pPr algn="just">
              <a:lnSpc>
                <a:spcPct val="150000"/>
              </a:lnSpc>
            </a:pP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交易筆數下降，表示透過 𝒑</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-value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篩選法可以挑出不符合模型假設的股票並刪除。</a:t>
            </a:r>
            <a:endPar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pic>
        <p:nvPicPr>
          <p:cNvPr id="3" name="圖片 2">
            <a:extLst>
              <a:ext uri="{FF2B5EF4-FFF2-40B4-BE49-F238E27FC236}">
                <a16:creationId xmlns:a16="http://schemas.microsoft.com/office/drawing/2014/main" id="{F4DCB070-B433-4380-A972-AB33B224ECD2}"/>
              </a:ext>
            </a:extLst>
          </p:cNvPr>
          <p:cNvPicPr>
            <a:picLocks noChangeAspect="1"/>
          </p:cNvPicPr>
          <p:nvPr/>
        </p:nvPicPr>
        <p:blipFill>
          <a:blip r:embed="rId4"/>
          <a:stretch>
            <a:fillRect/>
          </a:stretch>
        </p:blipFill>
        <p:spPr>
          <a:xfrm>
            <a:off x="1002708" y="1242786"/>
            <a:ext cx="3386610" cy="1876687"/>
          </a:xfrm>
          <a:prstGeom prst="rect">
            <a:avLst/>
          </a:prstGeom>
        </p:spPr>
      </p:pic>
      <p:pic>
        <p:nvPicPr>
          <p:cNvPr id="10" name="圖片 9">
            <a:extLst>
              <a:ext uri="{FF2B5EF4-FFF2-40B4-BE49-F238E27FC236}">
                <a16:creationId xmlns:a16="http://schemas.microsoft.com/office/drawing/2014/main" id="{996A208F-B2C0-4001-87B7-5F6EC8EB49C4}"/>
              </a:ext>
            </a:extLst>
          </p:cNvPr>
          <p:cNvPicPr>
            <a:picLocks noChangeAspect="1"/>
          </p:cNvPicPr>
          <p:nvPr/>
        </p:nvPicPr>
        <p:blipFill>
          <a:blip r:embed="rId5"/>
          <a:stretch>
            <a:fillRect/>
          </a:stretch>
        </p:blipFill>
        <p:spPr>
          <a:xfrm>
            <a:off x="1021760" y="3149671"/>
            <a:ext cx="3367558" cy="1871924"/>
          </a:xfrm>
          <a:prstGeom prst="rect">
            <a:avLst/>
          </a:prstGeom>
        </p:spPr>
      </p:pic>
      <p:pic>
        <p:nvPicPr>
          <p:cNvPr id="13" name="圖片 12">
            <a:extLst>
              <a:ext uri="{FF2B5EF4-FFF2-40B4-BE49-F238E27FC236}">
                <a16:creationId xmlns:a16="http://schemas.microsoft.com/office/drawing/2014/main" id="{53CC1365-3524-42E1-BC71-DA61663F699C}"/>
              </a:ext>
            </a:extLst>
          </p:cNvPr>
          <p:cNvPicPr>
            <a:picLocks noChangeAspect="1"/>
          </p:cNvPicPr>
          <p:nvPr/>
        </p:nvPicPr>
        <p:blipFill>
          <a:blip r:embed="rId6"/>
          <a:stretch>
            <a:fillRect/>
          </a:stretch>
        </p:blipFill>
        <p:spPr>
          <a:xfrm>
            <a:off x="4788024" y="1238023"/>
            <a:ext cx="3353268" cy="1881450"/>
          </a:xfrm>
          <a:prstGeom prst="rect">
            <a:avLst/>
          </a:prstGeom>
        </p:spPr>
      </p:pic>
      <p:sp>
        <p:nvSpPr>
          <p:cNvPr id="18" name="矩形 17">
            <a:extLst>
              <a:ext uri="{FF2B5EF4-FFF2-40B4-BE49-F238E27FC236}">
                <a16:creationId xmlns:a16="http://schemas.microsoft.com/office/drawing/2014/main" id="{9756DDFF-C21E-4860-9464-84446E18C188}"/>
              </a:ext>
            </a:extLst>
          </p:cNvPr>
          <p:cNvSpPr/>
          <p:nvPr/>
        </p:nvSpPr>
        <p:spPr>
          <a:xfrm>
            <a:off x="3171842" y="2787774"/>
            <a:ext cx="392046" cy="3316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18">
            <a:extLst>
              <a:ext uri="{FF2B5EF4-FFF2-40B4-BE49-F238E27FC236}">
                <a16:creationId xmlns:a16="http://schemas.microsoft.com/office/drawing/2014/main" id="{3368BE13-E857-4582-B16D-DE2629D2DA3E}"/>
              </a:ext>
            </a:extLst>
          </p:cNvPr>
          <p:cNvSpPr/>
          <p:nvPr/>
        </p:nvSpPr>
        <p:spPr>
          <a:xfrm>
            <a:off x="6948264" y="2784723"/>
            <a:ext cx="392046" cy="3316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a:extLst>
              <a:ext uri="{FF2B5EF4-FFF2-40B4-BE49-F238E27FC236}">
                <a16:creationId xmlns:a16="http://schemas.microsoft.com/office/drawing/2014/main" id="{E0E9AFC5-3E25-494B-B7C7-2653778CF8EB}"/>
              </a:ext>
            </a:extLst>
          </p:cNvPr>
          <p:cNvSpPr/>
          <p:nvPr/>
        </p:nvSpPr>
        <p:spPr>
          <a:xfrm>
            <a:off x="7586640" y="191135"/>
            <a:ext cx="1217000" cy="307777"/>
          </a:xfrm>
          <a:prstGeom prst="rect">
            <a:avLst/>
          </a:prstGeom>
        </p:spPr>
        <p:txBody>
          <a:bodyPr wrap="none">
            <a:spAutoFit/>
          </a:bodyPr>
          <a:lstStyle/>
          <a:p>
            <a:r>
              <a:rPr kumimoji="1" lang="en-US" altLang="zh-TW" sz="1400" b="1" dirty="0">
                <a:latin typeface="Microsoft JhengHei" panose="020B0604030504040204" pitchFamily="34" charset="-120"/>
                <a:ea typeface="Microsoft JhengHei" panose="020B0604030504040204" pitchFamily="34" charset="-120"/>
                <a:hlinkClick r:id="rId7" action="ppaction://hlinksldjump"/>
              </a:rPr>
              <a:t>&lt;&lt; </a:t>
            </a:r>
            <a:r>
              <a:rPr kumimoji="1" lang="zh-TW" altLang="en-US" sz="1400" b="1" dirty="0">
                <a:latin typeface="Microsoft JhengHei" panose="020B0604030504040204" pitchFamily="34" charset="-120"/>
                <a:ea typeface="Microsoft JhengHei" panose="020B0604030504040204" pitchFamily="34" charset="-120"/>
                <a:hlinkClick r:id="rId7" action="ppaction://hlinksldjump"/>
              </a:rPr>
              <a:t>返回實驗</a:t>
            </a:r>
            <a:endParaRPr kumimoji="1" lang="zh-TW" altLang="en-US" sz="1400" b="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18216689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5585" y="191135"/>
            <a:ext cx="8568055" cy="461645"/>
            <a:chOff x="371" y="301"/>
            <a:chExt cx="13493" cy="727"/>
          </a:xfrm>
        </p:grpSpPr>
        <p:sp>
          <p:nvSpPr>
            <p:cNvPr id="4" name="箭头: V 形 3"/>
            <p:cNvSpPr/>
            <p:nvPr/>
          </p:nvSpPr>
          <p:spPr>
            <a:xfrm>
              <a:off x="713" y="514"/>
              <a:ext cx="419" cy="485"/>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 name="箭头: V 形 4"/>
            <p:cNvSpPr/>
            <p:nvPr/>
          </p:nvSpPr>
          <p:spPr>
            <a:xfrm>
              <a:off x="1014"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cxnSp>
          <p:nvCxnSpPr>
            <p:cNvPr id="7" name="直接连接符 6"/>
            <p:cNvCxnSpPr/>
            <p:nvPr/>
          </p:nvCxnSpPr>
          <p:spPr>
            <a:xfrm>
              <a:off x="1609" y="992"/>
              <a:ext cx="1225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609" y="301"/>
              <a:ext cx="4916" cy="727"/>
            </a:xfrm>
            <a:prstGeom prst="rect">
              <a:avLst/>
            </a:prstGeom>
            <a:noFill/>
          </p:spPr>
          <p:txBody>
            <a:bodyPr wrap="none" rtlCol="0" anchor="ctr">
              <a:spAutoFit/>
            </a:bodyPr>
            <a:lstStyle/>
            <a:p>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(1) </a:t>
              </a:r>
              <a:r>
                <a:rPr lang="zh-TW"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單檔股票當沖交易</a:t>
              </a:r>
              <a:endParaRPr lang="zh-CN"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9" name="箭头: V 形 8"/>
            <p:cNvSpPr/>
            <p:nvPr/>
          </p:nvSpPr>
          <p:spPr>
            <a:xfrm>
              <a:off x="371"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6" name="文字方塊 5">
            <a:extLst>
              <a:ext uri="{FF2B5EF4-FFF2-40B4-BE49-F238E27FC236}">
                <a16:creationId xmlns:a16="http://schemas.microsoft.com/office/drawing/2014/main" id="{2C246C3A-2135-60F1-8B90-D513E93BC983}"/>
              </a:ext>
            </a:extLst>
          </p:cNvPr>
          <p:cNvSpPr txBox="1"/>
          <p:nvPr/>
        </p:nvSpPr>
        <p:spPr>
          <a:xfrm>
            <a:off x="373843" y="906899"/>
            <a:ext cx="4950296" cy="369332"/>
          </a:xfrm>
          <a:prstGeom prst="rect">
            <a:avLst/>
          </a:prstGeom>
          <a:noFill/>
        </p:spPr>
        <p:txBody>
          <a:bodyPr wrap="square">
            <a:spAutoFit/>
          </a:bodyPr>
          <a:lstStyle/>
          <a:p>
            <a:r>
              <a:rPr lang="en-US" altLang="zh-TW" sz="18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B</a:t>
            </a:r>
            <a:r>
              <a:rPr lang="en-US" altLang="zh-CN" sz="18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TW"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交錯個數篩選法 </a:t>
            </a:r>
            <a:r>
              <a:rPr lang="en-US" altLang="zh-TW"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S&amp;P500 )</a:t>
            </a:r>
            <a:endParaRPr lang="zh-CN"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pic>
        <p:nvPicPr>
          <p:cNvPr id="3" name="圖片 2">
            <a:extLst>
              <a:ext uri="{FF2B5EF4-FFF2-40B4-BE49-F238E27FC236}">
                <a16:creationId xmlns:a16="http://schemas.microsoft.com/office/drawing/2014/main" id="{72796D10-26B2-4847-831C-DA6CC43CD33C}"/>
              </a:ext>
            </a:extLst>
          </p:cNvPr>
          <p:cNvPicPr>
            <a:picLocks noChangeAspect="1"/>
          </p:cNvPicPr>
          <p:nvPr/>
        </p:nvPicPr>
        <p:blipFill>
          <a:blip r:embed="rId3"/>
          <a:stretch>
            <a:fillRect/>
          </a:stretch>
        </p:blipFill>
        <p:spPr>
          <a:xfrm>
            <a:off x="452755" y="1276231"/>
            <a:ext cx="2575468" cy="3018061"/>
          </a:xfrm>
          <a:prstGeom prst="rect">
            <a:avLst/>
          </a:prstGeom>
        </p:spPr>
      </p:pic>
      <p:pic>
        <p:nvPicPr>
          <p:cNvPr id="10" name="圖片 9">
            <a:extLst>
              <a:ext uri="{FF2B5EF4-FFF2-40B4-BE49-F238E27FC236}">
                <a16:creationId xmlns:a16="http://schemas.microsoft.com/office/drawing/2014/main" id="{4244F87D-2A3B-4CF3-BC83-2E8027F78386}"/>
              </a:ext>
            </a:extLst>
          </p:cNvPr>
          <p:cNvPicPr>
            <a:picLocks noChangeAspect="1"/>
          </p:cNvPicPr>
          <p:nvPr/>
        </p:nvPicPr>
        <p:blipFill>
          <a:blip r:embed="rId4"/>
          <a:stretch>
            <a:fillRect/>
          </a:stretch>
        </p:blipFill>
        <p:spPr>
          <a:xfrm>
            <a:off x="3281841" y="1278282"/>
            <a:ext cx="2580317" cy="3016010"/>
          </a:xfrm>
          <a:prstGeom prst="rect">
            <a:avLst/>
          </a:prstGeom>
        </p:spPr>
      </p:pic>
      <p:pic>
        <p:nvPicPr>
          <p:cNvPr id="11" name="圖片 10">
            <a:extLst>
              <a:ext uri="{FF2B5EF4-FFF2-40B4-BE49-F238E27FC236}">
                <a16:creationId xmlns:a16="http://schemas.microsoft.com/office/drawing/2014/main" id="{6FC525EF-34CA-4601-877A-74BF00F14DAD}"/>
              </a:ext>
            </a:extLst>
          </p:cNvPr>
          <p:cNvPicPr>
            <a:picLocks noChangeAspect="1"/>
          </p:cNvPicPr>
          <p:nvPr/>
        </p:nvPicPr>
        <p:blipFill>
          <a:blip r:embed="rId5"/>
          <a:stretch>
            <a:fillRect/>
          </a:stretch>
        </p:blipFill>
        <p:spPr>
          <a:xfrm>
            <a:off x="6115776" y="1276231"/>
            <a:ext cx="2575469" cy="3016010"/>
          </a:xfrm>
          <a:prstGeom prst="rect">
            <a:avLst/>
          </a:prstGeom>
        </p:spPr>
      </p:pic>
      <p:sp>
        <p:nvSpPr>
          <p:cNvPr id="12" name="文字方塊 11">
            <a:extLst>
              <a:ext uri="{FF2B5EF4-FFF2-40B4-BE49-F238E27FC236}">
                <a16:creationId xmlns:a16="http://schemas.microsoft.com/office/drawing/2014/main" id="{4A313DAA-C572-411F-B418-AD3B927F11F8}"/>
              </a:ext>
            </a:extLst>
          </p:cNvPr>
          <p:cNvSpPr txBox="1"/>
          <p:nvPr/>
        </p:nvSpPr>
        <p:spPr>
          <a:xfrm>
            <a:off x="519270" y="4310514"/>
            <a:ext cx="8105458" cy="646331"/>
          </a:xfrm>
          <a:prstGeom prst="rect">
            <a:avLst/>
          </a:prstGeom>
          <a:noFill/>
        </p:spPr>
        <p:txBody>
          <a:bodyPr wrap="square" rtlCol="0">
            <a:spAutoFit/>
          </a:bodyPr>
          <a:lstStyle/>
          <a:p>
            <a:pPr algn="just"/>
            <a:r>
              <a:rPr lang="zh-TW" altLang="en-US" sz="1200" b="1" dirty="0">
                <a:latin typeface="微軟正黑體" panose="020B0604030504040204" pitchFamily="34" charset="-120"/>
                <a:ea typeface="微軟正黑體" panose="020B0604030504040204" pitchFamily="34" charset="-120"/>
              </a:rPr>
              <a:t>在 </a:t>
            </a:r>
            <a:r>
              <a:rPr lang="en-US" altLang="zh-TW" sz="1200" b="1" dirty="0">
                <a:latin typeface="微軟正黑體" panose="020B0604030504040204" pitchFamily="34" charset="-120"/>
                <a:ea typeface="微軟正黑體" panose="020B0604030504040204" pitchFamily="34" charset="-120"/>
              </a:rPr>
              <a:t>S&amp;P500 </a:t>
            </a:r>
            <a:r>
              <a:rPr lang="zh-TW" altLang="en-US" sz="1200" b="1" dirty="0">
                <a:latin typeface="微軟正黑體" panose="020B0604030504040204" pitchFamily="34" charset="-120"/>
                <a:ea typeface="微軟正黑體" panose="020B0604030504040204" pitchFamily="34" charset="-120"/>
              </a:rPr>
              <a:t>成分股的 </a:t>
            </a:r>
            <a:r>
              <a:rPr lang="en-US" altLang="zh-TW" sz="1200" b="1" dirty="0">
                <a:latin typeface="微軟正黑體" panose="020B0604030504040204" pitchFamily="34" charset="-120"/>
                <a:ea typeface="微軟正黑體" panose="020B0604030504040204" pitchFamily="34" charset="-120"/>
              </a:rPr>
              <a:t>Model 1 + 2 </a:t>
            </a:r>
            <a:r>
              <a:rPr lang="zh-TW" altLang="en-US" sz="1200" b="1" dirty="0">
                <a:latin typeface="微軟正黑體" panose="020B0604030504040204" pitchFamily="34" charset="-120"/>
                <a:ea typeface="微軟正黑體" panose="020B0604030504040204" pitchFamily="34" charset="-120"/>
              </a:rPr>
              <a:t>中，勝率在 </a:t>
            </a:r>
            <a:r>
              <a:rPr lang="en-US" altLang="zh-TW" sz="1200" b="1" dirty="0">
                <a:latin typeface="微軟正黑體" panose="020B0604030504040204" pitchFamily="34" charset="-120"/>
                <a:ea typeface="微軟正黑體" panose="020B0604030504040204" pitchFamily="34" charset="-120"/>
              </a:rPr>
              <a:t>2017 </a:t>
            </a:r>
            <a:r>
              <a:rPr lang="zh-TW" altLang="en-US" sz="1200" b="1" dirty="0">
                <a:latin typeface="微軟正黑體" panose="020B0604030504040204" pitchFamily="34" charset="-120"/>
                <a:ea typeface="微軟正黑體" panose="020B0604030504040204" pitchFamily="34" charset="-120"/>
              </a:rPr>
              <a:t>年以外呈現了提升的結果，正常平倉率則是持平或下降，並且勝率和正常平倉率在交錯個數設定提升的同時都出現了震盪，這些震盪是來自交易筆數降低幅度過大導致的，不過雖然有震盪發生，此折線圖仍然可以看出交錯個數對勝率與正常平倉率的影響呈現的趨勢。</a:t>
            </a:r>
          </a:p>
        </p:txBody>
      </p:sp>
      <p:sp>
        <p:nvSpPr>
          <p:cNvPr id="13" name="矩形 12">
            <a:extLst>
              <a:ext uri="{FF2B5EF4-FFF2-40B4-BE49-F238E27FC236}">
                <a16:creationId xmlns:a16="http://schemas.microsoft.com/office/drawing/2014/main" id="{C738D27F-252A-4320-B3E5-900F5B4A8728}"/>
              </a:ext>
            </a:extLst>
          </p:cNvPr>
          <p:cNvSpPr/>
          <p:nvPr/>
        </p:nvSpPr>
        <p:spPr>
          <a:xfrm>
            <a:off x="7586640" y="191135"/>
            <a:ext cx="1217000" cy="307777"/>
          </a:xfrm>
          <a:prstGeom prst="rect">
            <a:avLst/>
          </a:prstGeom>
        </p:spPr>
        <p:txBody>
          <a:bodyPr wrap="none">
            <a:spAutoFit/>
          </a:bodyPr>
          <a:lstStyle/>
          <a:p>
            <a:r>
              <a:rPr kumimoji="1" lang="en-US" altLang="zh-TW" sz="1400" b="1" dirty="0">
                <a:latin typeface="Microsoft JhengHei" panose="020B0604030504040204" pitchFamily="34" charset="-120"/>
                <a:ea typeface="Microsoft JhengHei" panose="020B0604030504040204" pitchFamily="34" charset="-120"/>
                <a:hlinkClick r:id="rId6" action="ppaction://hlinksldjump"/>
              </a:rPr>
              <a:t>&lt;&lt; </a:t>
            </a:r>
            <a:r>
              <a:rPr kumimoji="1" lang="zh-TW" altLang="en-US" sz="1400" b="1" dirty="0">
                <a:latin typeface="Microsoft JhengHei" panose="020B0604030504040204" pitchFamily="34" charset="-120"/>
                <a:ea typeface="Microsoft JhengHei" panose="020B0604030504040204" pitchFamily="34" charset="-120"/>
                <a:hlinkClick r:id="rId6" action="ppaction://hlinksldjump"/>
              </a:rPr>
              <a:t>返回實驗</a:t>
            </a:r>
            <a:endParaRPr kumimoji="1" lang="zh-TW" altLang="en-US" sz="1400" b="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19043541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5585" y="191135"/>
            <a:ext cx="8568055" cy="461645"/>
            <a:chOff x="371" y="301"/>
            <a:chExt cx="13493" cy="727"/>
          </a:xfrm>
        </p:grpSpPr>
        <p:sp>
          <p:nvSpPr>
            <p:cNvPr id="4" name="箭头: V 形 3"/>
            <p:cNvSpPr/>
            <p:nvPr/>
          </p:nvSpPr>
          <p:spPr>
            <a:xfrm>
              <a:off x="713" y="514"/>
              <a:ext cx="419" cy="485"/>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 name="箭头: V 形 4"/>
            <p:cNvSpPr/>
            <p:nvPr/>
          </p:nvSpPr>
          <p:spPr>
            <a:xfrm>
              <a:off x="1014"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cxnSp>
          <p:nvCxnSpPr>
            <p:cNvPr id="7" name="直接连接符 6"/>
            <p:cNvCxnSpPr/>
            <p:nvPr/>
          </p:nvCxnSpPr>
          <p:spPr>
            <a:xfrm>
              <a:off x="1609" y="992"/>
              <a:ext cx="1225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609" y="301"/>
              <a:ext cx="4916" cy="727"/>
            </a:xfrm>
            <a:prstGeom prst="rect">
              <a:avLst/>
            </a:prstGeom>
            <a:noFill/>
          </p:spPr>
          <p:txBody>
            <a:bodyPr wrap="none" rtlCol="0" anchor="ctr">
              <a:spAutoFit/>
            </a:bodyPr>
            <a:lstStyle/>
            <a:p>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(1) </a:t>
              </a:r>
              <a:r>
                <a:rPr lang="zh-TW"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單檔股票當沖交易</a:t>
              </a:r>
              <a:endParaRPr lang="zh-CN"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9" name="箭头: V 形 8"/>
            <p:cNvSpPr/>
            <p:nvPr/>
          </p:nvSpPr>
          <p:spPr>
            <a:xfrm>
              <a:off x="371"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6" name="文字方塊 5">
            <a:extLst>
              <a:ext uri="{FF2B5EF4-FFF2-40B4-BE49-F238E27FC236}">
                <a16:creationId xmlns:a16="http://schemas.microsoft.com/office/drawing/2014/main" id="{2C246C3A-2135-60F1-8B90-D513E93BC983}"/>
              </a:ext>
            </a:extLst>
          </p:cNvPr>
          <p:cNvSpPr txBox="1"/>
          <p:nvPr/>
        </p:nvSpPr>
        <p:spPr>
          <a:xfrm>
            <a:off x="373843" y="657590"/>
            <a:ext cx="4950296" cy="369332"/>
          </a:xfrm>
          <a:prstGeom prst="rect">
            <a:avLst/>
          </a:prstGeom>
          <a:noFill/>
        </p:spPr>
        <p:txBody>
          <a:bodyPr wrap="square">
            <a:spAutoFit/>
          </a:bodyPr>
          <a:lstStyle/>
          <a:p>
            <a:r>
              <a:rPr lang="en-US" altLang="zh-TW"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B</a:t>
            </a:r>
            <a:r>
              <a:rPr lang="en-US" altLang="zh-CN"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TW"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交錯個數篩選法 </a:t>
            </a:r>
            <a:r>
              <a:rPr lang="en-US" altLang="zh-TW"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S&amp;P500 )</a:t>
            </a:r>
            <a:endParaRPr lang="zh-CN"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pic>
        <p:nvPicPr>
          <p:cNvPr id="3" name="圖片 2">
            <a:extLst>
              <a:ext uri="{FF2B5EF4-FFF2-40B4-BE49-F238E27FC236}">
                <a16:creationId xmlns:a16="http://schemas.microsoft.com/office/drawing/2014/main" id="{72796D10-26B2-4847-831C-DA6CC43CD33C}"/>
              </a:ext>
            </a:extLst>
          </p:cNvPr>
          <p:cNvPicPr>
            <a:picLocks noChangeAspect="1"/>
          </p:cNvPicPr>
          <p:nvPr/>
        </p:nvPicPr>
        <p:blipFill>
          <a:blip r:embed="rId3"/>
          <a:stretch>
            <a:fillRect/>
          </a:stretch>
        </p:blipFill>
        <p:spPr>
          <a:xfrm>
            <a:off x="452755" y="1026922"/>
            <a:ext cx="2575468" cy="3018061"/>
          </a:xfrm>
          <a:prstGeom prst="rect">
            <a:avLst/>
          </a:prstGeom>
        </p:spPr>
      </p:pic>
      <p:pic>
        <p:nvPicPr>
          <p:cNvPr id="10" name="圖片 9">
            <a:extLst>
              <a:ext uri="{FF2B5EF4-FFF2-40B4-BE49-F238E27FC236}">
                <a16:creationId xmlns:a16="http://schemas.microsoft.com/office/drawing/2014/main" id="{4244F87D-2A3B-4CF3-BC83-2E8027F78386}"/>
              </a:ext>
            </a:extLst>
          </p:cNvPr>
          <p:cNvPicPr>
            <a:picLocks noChangeAspect="1"/>
          </p:cNvPicPr>
          <p:nvPr/>
        </p:nvPicPr>
        <p:blipFill>
          <a:blip r:embed="rId4"/>
          <a:stretch>
            <a:fillRect/>
          </a:stretch>
        </p:blipFill>
        <p:spPr>
          <a:xfrm>
            <a:off x="3281841" y="1028973"/>
            <a:ext cx="2580317" cy="3016010"/>
          </a:xfrm>
          <a:prstGeom prst="rect">
            <a:avLst/>
          </a:prstGeom>
        </p:spPr>
      </p:pic>
      <p:pic>
        <p:nvPicPr>
          <p:cNvPr id="11" name="圖片 10">
            <a:extLst>
              <a:ext uri="{FF2B5EF4-FFF2-40B4-BE49-F238E27FC236}">
                <a16:creationId xmlns:a16="http://schemas.microsoft.com/office/drawing/2014/main" id="{6FC525EF-34CA-4601-877A-74BF00F14DAD}"/>
              </a:ext>
            </a:extLst>
          </p:cNvPr>
          <p:cNvPicPr>
            <a:picLocks noChangeAspect="1"/>
          </p:cNvPicPr>
          <p:nvPr/>
        </p:nvPicPr>
        <p:blipFill>
          <a:blip r:embed="rId5"/>
          <a:stretch>
            <a:fillRect/>
          </a:stretch>
        </p:blipFill>
        <p:spPr>
          <a:xfrm>
            <a:off x="6115776" y="1026922"/>
            <a:ext cx="2575469" cy="3016010"/>
          </a:xfrm>
          <a:prstGeom prst="rect">
            <a:avLst/>
          </a:prstGeom>
        </p:spPr>
      </p:pic>
      <p:sp>
        <p:nvSpPr>
          <p:cNvPr id="12" name="文字方塊 11">
            <a:extLst>
              <a:ext uri="{FF2B5EF4-FFF2-40B4-BE49-F238E27FC236}">
                <a16:creationId xmlns:a16="http://schemas.microsoft.com/office/drawing/2014/main" id="{4A313DAA-C572-411F-B418-AD3B927F11F8}"/>
              </a:ext>
            </a:extLst>
          </p:cNvPr>
          <p:cNvSpPr txBox="1"/>
          <p:nvPr/>
        </p:nvSpPr>
        <p:spPr>
          <a:xfrm>
            <a:off x="125759" y="4044220"/>
            <a:ext cx="8892480" cy="1015663"/>
          </a:xfrm>
          <a:prstGeom prst="rect">
            <a:avLst/>
          </a:prstGeom>
          <a:noFill/>
        </p:spPr>
        <p:txBody>
          <a:bodyPr wrap="square" rtlCol="0">
            <a:spAutoFit/>
          </a:bodyPr>
          <a:lstStyle/>
          <a:p>
            <a:pPr algn="just"/>
            <a:r>
              <a:rPr lang="zh-TW" altLang="en-US" sz="1200" b="1" dirty="0">
                <a:latin typeface="微軟正黑體" panose="020B0604030504040204" pitchFamily="34" charset="-120"/>
                <a:ea typeface="微軟正黑體" panose="020B0604030504040204" pitchFamily="34" charset="-120"/>
              </a:rPr>
              <a:t>拆分成 </a:t>
            </a:r>
            <a:r>
              <a:rPr lang="en-US" altLang="zh-TW" sz="1200" b="1" dirty="0">
                <a:latin typeface="微軟正黑體" panose="020B0604030504040204" pitchFamily="34" charset="-120"/>
                <a:ea typeface="微軟正黑體" panose="020B0604030504040204" pitchFamily="34" charset="-120"/>
              </a:rPr>
              <a:t>Model 1 </a:t>
            </a:r>
            <a:r>
              <a:rPr lang="zh-TW" altLang="en-US" sz="1200" b="1" dirty="0">
                <a:latin typeface="微軟正黑體" panose="020B0604030504040204" pitchFamily="34" charset="-120"/>
                <a:ea typeface="微軟正黑體" panose="020B0604030504040204" pitchFamily="34" charset="-120"/>
              </a:rPr>
              <a:t>和 </a:t>
            </a:r>
            <a:r>
              <a:rPr lang="en-US" altLang="zh-TW" sz="1200" b="1" dirty="0">
                <a:latin typeface="微軟正黑體" panose="020B0604030504040204" pitchFamily="34" charset="-120"/>
                <a:ea typeface="微軟正黑體" panose="020B0604030504040204" pitchFamily="34" charset="-120"/>
              </a:rPr>
              <a:t>Model 2 </a:t>
            </a:r>
            <a:r>
              <a:rPr lang="zh-TW" altLang="en-US" sz="1200" b="1" dirty="0">
                <a:latin typeface="微軟正黑體" panose="020B0604030504040204" pitchFamily="34" charset="-120"/>
                <a:ea typeface="微軟正黑體" panose="020B0604030504040204" pitchFamily="34" charset="-120"/>
              </a:rPr>
              <a:t>之後，除了 </a:t>
            </a:r>
            <a:r>
              <a:rPr lang="en-US" altLang="zh-TW" sz="1200" b="1" dirty="0">
                <a:latin typeface="微軟正黑體" panose="020B0604030504040204" pitchFamily="34" charset="-120"/>
                <a:ea typeface="微軟正黑體" panose="020B0604030504040204" pitchFamily="34" charset="-120"/>
              </a:rPr>
              <a:t>2017 </a:t>
            </a:r>
            <a:r>
              <a:rPr lang="zh-TW" altLang="en-US" sz="1200" b="1" dirty="0">
                <a:latin typeface="微軟正黑體" panose="020B0604030504040204" pitchFamily="34" charset="-120"/>
                <a:ea typeface="微軟正黑體" panose="020B0604030504040204" pitchFamily="34" charset="-120"/>
              </a:rPr>
              <a:t>年 </a:t>
            </a:r>
            <a:r>
              <a:rPr lang="en-US" altLang="zh-TW" sz="1200" b="1" dirty="0">
                <a:latin typeface="微軟正黑體" panose="020B0604030504040204" pitchFamily="34" charset="-120"/>
                <a:ea typeface="微軟正黑體" panose="020B0604030504040204" pitchFamily="34" charset="-120"/>
              </a:rPr>
              <a:t>Model 1 </a:t>
            </a:r>
            <a:r>
              <a:rPr lang="zh-TW" altLang="en-US" sz="1200" b="1" dirty="0">
                <a:latin typeface="微軟正黑體" panose="020B0604030504040204" pitchFamily="34" charset="-120"/>
                <a:ea typeface="微軟正黑體" panose="020B0604030504040204" pitchFamily="34" charset="-120"/>
              </a:rPr>
              <a:t>的勝率與正常平倉率會隨著交錯個數上升而下降之外，其餘年份及 </a:t>
            </a:r>
            <a:r>
              <a:rPr lang="en-US" altLang="zh-TW" sz="1200" b="1" dirty="0">
                <a:latin typeface="微軟正黑體" panose="020B0604030504040204" pitchFamily="34" charset="-120"/>
                <a:ea typeface="微軟正黑體" panose="020B0604030504040204" pitchFamily="34" charset="-120"/>
              </a:rPr>
              <a:t>Model </a:t>
            </a:r>
            <a:r>
              <a:rPr lang="zh-TW" altLang="en-US" sz="1200" b="1" dirty="0">
                <a:latin typeface="微軟正黑體" panose="020B0604030504040204" pitchFamily="34" charset="-120"/>
                <a:ea typeface="微軟正黑體" panose="020B0604030504040204" pitchFamily="34" charset="-120"/>
              </a:rPr>
              <a:t>設定之下的勝率和正常平倉率都會隨著交錯個數上升而上升，另外我們注意到在 </a:t>
            </a:r>
            <a:r>
              <a:rPr lang="en-US" altLang="zh-TW" sz="1200" b="1" dirty="0">
                <a:latin typeface="微軟正黑體" panose="020B0604030504040204" pitchFamily="34" charset="-120"/>
                <a:ea typeface="微軟正黑體" panose="020B0604030504040204" pitchFamily="34" charset="-120"/>
              </a:rPr>
              <a:t>2016 </a:t>
            </a:r>
            <a:r>
              <a:rPr lang="zh-TW" altLang="en-US" sz="1200" b="1" dirty="0">
                <a:latin typeface="微軟正黑體" panose="020B0604030504040204" pitchFamily="34" charset="-120"/>
                <a:ea typeface="微軟正黑體" panose="020B0604030504040204" pitchFamily="34" charset="-120"/>
              </a:rPr>
              <a:t>年的正常平倉率，雖然和前述 </a:t>
            </a:r>
            <a:r>
              <a:rPr lang="en-US" altLang="zh-TW" sz="1200" b="1" dirty="0">
                <a:latin typeface="微軟正黑體" panose="020B0604030504040204" pitchFamily="34" charset="-120"/>
                <a:ea typeface="微軟正黑體" panose="020B0604030504040204" pitchFamily="34" charset="-120"/>
              </a:rPr>
              <a:t>Model 1 + 2 </a:t>
            </a:r>
            <a:r>
              <a:rPr lang="zh-TW" altLang="en-US" sz="1200" b="1" dirty="0">
                <a:latin typeface="微軟正黑體" panose="020B0604030504040204" pitchFamily="34" charset="-120"/>
                <a:ea typeface="微軟正黑體" panose="020B0604030504040204" pitchFamily="34" charset="-120"/>
              </a:rPr>
              <a:t>在 </a:t>
            </a:r>
            <a:r>
              <a:rPr lang="en-US" altLang="zh-TW" sz="1200" b="1" dirty="0">
                <a:latin typeface="微軟正黑體" panose="020B0604030504040204" pitchFamily="34" charset="-120"/>
                <a:ea typeface="微軟正黑體" panose="020B0604030504040204" pitchFamily="34" charset="-120"/>
              </a:rPr>
              <a:t>2016 </a:t>
            </a:r>
            <a:r>
              <a:rPr lang="zh-TW" altLang="en-US" sz="1200" b="1" dirty="0">
                <a:latin typeface="微軟正黑體" panose="020B0604030504040204" pitchFamily="34" charset="-120"/>
                <a:ea typeface="微軟正黑體" panose="020B0604030504040204" pitchFamily="34" charset="-120"/>
              </a:rPr>
              <a:t>年會隨著交錯個數上升而出現幾乎持平的結果看似互相矛盾，但導致這個結果產生的原因是因為計算加總結果時，</a:t>
            </a:r>
            <a:r>
              <a:rPr lang="en-US" altLang="zh-TW" sz="1200" b="1" dirty="0">
                <a:latin typeface="微軟正黑體" panose="020B0604030504040204" pitchFamily="34" charset="-120"/>
                <a:ea typeface="微軟正黑體" panose="020B0604030504040204" pitchFamily="34" charset="-120"/>
              </a:rPr>
              <a:t>Model 1 </a:t>
            </a:r>
            <a:r>
              <a:rPr lang="zh-TW" altLang="en-US" sz="1200" b="1" dirty="0">
                <a:latin typeface="微軟正黑體" panose="020B0604030504040204" pitchFamily="34" charset="-120"/>
                <a:ea typeface="微軟正黑體" panose="020B0604030504040204" pitchFamily="34" charset="-120"/>
              </a:rPr>
              <a:t>和 </a:t>
            </a:r>
            <a:r>
              <a:rPr lang="en-US" altLang="zh-TW" sz="1200" b="1" dirty="0">
                <a:latin typeface="微軟正黑體" panose="020B0604030504040204" pitchFamily="34" charset="-120"/>
                <a:ea typeface="微軟正黑體" panose="020B0604030504040204" pitchFamily="34" charset="-120"/>
              </a:rPr>
              <a:t>Model 2 </a:t>
            </a:r>
            <a:r>
              <a:rPr lang="zh-TW" altLang="en-US" sz="1200" b="1" dirty="0">
                <a:latin typeface="微軟正黑體" panose="020B0604030504040204" pitchFamily="34" charset="-120"/>
                <a:ea typeface="微軟正黑體" panose="020B0604030504040204" pitchFamily="34" charset="-120"/>
              </a:rPr>
              <a:t>的交易筆數在每一次交錯個數提升時下降的比例與正常平倉率提升的比例不同，進而導致使用交易筆數加權後的結果看似是持平而實際 </a:t>
            </a:r>
            <a:r>
              <a:rPr lang="en-US" altLang="zh-TW" sz="1200" b="1" dirty="0">
                <a:latin typeface="微軟正黑體" panose="020B0604030504040204" pitchFamily="34" charset="-120"/>
                <a:ea typeface="微軟正黑體" panose="020B0604030504040204" pitchFamily="34" charset="-120"/>
              </a:rPr>
              <a:t>Model 1 </a:t>
            </a:r>
            <a:r>
              <a:rPr lang="zh-TW" altLang="en-US" sz="1200" b="1" dirty="0">
                <a:latin typeface="微軟正黑體" panose="020B0604030504040204" pitchFamily="34" charset="-120"/>
                <a:ea typeface="微軟正黑體" panose="020B0604030504040204" pitchFamily="34" charset="-120"/>
              </a:rPr>
              <a:t>和 </a:t>
            </a:r>
            <a:r>
              <a:rPr lang="en-US" altLang="zh-TW" sz="1200" b="1" dirty="0">
                <a:latin typeface="微軟正黑體" panose="020B0604030504040204" pitchFamily="34" charset="-120"/>
                <a:ea typeface="微軟正黑體" panose="020B0604030504040204" pitchFamily="34" charset="-120"/>
              </a:rPr>
              <a:t>Model 2 </a:t>
            </a:r>
            <a:r>
              <a:rPr lang="zh-TW" altLang="en-US" sz="1200" b="1" dirty="0">
                <a:latin typeface="微軟正黑體" panose="020B0604030504040204" pitchFamily="34" charset="-120"/>
                <a:ea typeface="微軟正黑體" panose="020B0604030504040204" pitchFamily="34" charset="-120"/>
              </a:rPr>
              <a:t>的正常平倉率都是提升的結果。</a:t>
            </a:r>
          </a:p>
        </p:txBody>
      </p:sp>
      <p:sp>
        <p:nvSpPr>
          <p:cNvPr id="14" name="矩形 13">
            <a:extLst>
              <a:ext uri="{FF2B5EF4-FFF2-40B4-BE49-F238E27FC236}">
                <a16:creationId xmlns:a16="http://schemas.microsoft.com/office/drawing/2014/main" id="{C2B90CC3-A3DC-483C-A43F-26FE59F78DBD}"/>
              </a:ext>
            </a:extLst>
          </p:cNvPr>
          <p:cNvSpPr/>
          <p:nvPr/>
        </p:nvSpPr>
        <p:spPr>
          <a:xfrm>
            <a:off x="7586640" y="191135"/>
            <a:ext cx="1217000" cy="307777"/>
          </a:xfrm>
          <a:prstGeom prst="rect">
            <a:avLst/>
          </a:prstGeom>
        </p:spPr>
        <p:txBody>
          <a:bodyPr wrap="none">
            <a:spAutoFit/>
          </a:bodyPr>
          <a:lstStyle/>
          <a:p>
            <a:r>
              <a:rPr kumimoji="1" lang="en-US" altLang="zh-TW" sz="1400" b="1" dirty="0">
                <a:latin typeface="Microsoft JhengHei" panose="020B0604030504040204" pitchFamily="34" charset="-120"/>
                <a:ea typeface="Microsoft JhengHei" panose="020B0604030504040204" pitchFamily="34" charset="-120"/>
                <a:hlinkClick r:id="rId6" action="ppaction://hlinksldjump"/>
              </a:rPr>
              <a:t>&lt;&lt; </a:t>
            </a:r>
            <a:r>
              <a:rPr kumimoji="1" lang="zh-TW" altLang="en-US" sz="1400" b="1" dirty="0">
                <a:latin typeface="Microsoft JhengHei" panose="020B0604030504040204" pitchFamily="34" charset="-120"/>
                <a:ea typeface="Microsoft JhengHei" panose="020B0604030504040204" pitchFamily="34" charset="-120"/>
                <a:hlinkClick r:id="rId6" action="ppaction://hlinksldjump"/>
              </a:rPr>
              <a:t>返回實驗</a:t>
            </a:r>
            <a:endParaRPr kumimoji="1" lang="zh-TW" altLang="en-US" sz="1400" b="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3789114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A673B2E2-D866-4EAF-8FC7-AE7577D3889F}"/>
              </a:ext>
            </a:extLst>
          </p:cNvPr>
          <p:cNvPicPr>
            <a:picLocks noChangeAspect="1"/>
          </p:cNvPicPr>
          <p:nvPr/>
        </p:nvPicPr>
        <p:blipFill rotWithShape="1">
          <a:blip r:embed="rId3">
            <a:extLst>
              <a:ext uri="{28A0092B-C50C-407E-A947-70E740481C1C}">
                <a14:useLocalDpi xmlns:a14="http://schemas.microsoft.com/office/drawing/2010/main" val="0"/>
              </a:ext>
            </a:extLst>
          </a:blip>
          <a:srcRect l="4454" t="7457" r="14512" b="19561"/>
          <a:stretch/>
        </p:blipFill>
        <p:spPr>
          <a:xfrm flipH="1">
            <a:off x="-1" y="0"/>
            <a:ext cx="9144001" cy="5143500"/>
          </a:xfrm>
          <a:prstGeom prst="rect">
            <a:avLst/>
          </a:prstGeom>
        </p:spPr>
      </p:pic>
      <p:grpSp>
        <p:nvGrpSpPr>
          <p:cNvPr id="3" name="群組 2">
            <a:extLst>
              <a:ext uri="{FF2B5EF4-FFF2-40B4-BE49-F238E27FC236}">
                <a16:creationId xmlns:a16="http://schemas.microsoft.com/office/drawing/2014/main" id="{0642F497-4DB0-F606-07A0-CE76DD75DDCF}"/>
              </a:ext>
            </a:extLst>
          </p:cNvPr>
          <p:cNvGrpSpPr/>
          <p:nvPr/>
        </p:nvGrpSpPr>
        <p:grpSpPr>
          <a:xfrm>
            <a:off x="3419872" y="2248584"/>
            <a:ext cx="2917101" cy="523221"/>
            <a:chOff x="3347864" y="2303515"/>
            <a:chExt cx="2917101" cy="523221"/>
          </a:xfrm>
        </p:grpSpPr>
        <p:sp>
          <p:nvSpPr>
            <p:cNvPr id="8" name="TextBox 28"/>
            <p:cNvSpPr txBox="1"/>
            <p:nvPr/>
          </p:nvSpPr>
          <p:spPr>
            <a:xfrm>
              <a:off x="3347864" y="2303515"/>
              <a:ext cx="1505643" cy="523220"/>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r>
                <a:rPr lang="en-US" altLang="zh-CN" sz="2800" b="1" kern="0" dirty="0">
                  <a:ln w="18415" cmpd="sng">
                    <a:noFill/>
                    <a:prstDash val="solid"/>
                  </a:ln>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01</a:t>
              </a:r>
              <a:r>
                <a:rPr lang="en-US" altLang="zh-TW" sz="2800" b="1" kern="0" dirty="0">
                  <a:ln w="18415" cmpd="sng">
                    <a:noFill/>
                    <a:prstDash val="solid"/>
                  </a:ln>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-1</a:t>
              </a:r>
              <a:r>
                <a:rPr lang="en-US" altLang="zh-CN" sz="2800" b="1" kern="0" dirty="0">
                  <a:ln w="18415" cmpd="sng">
                    <a:noFill/>
                    <a:prstDash val="solid"/>
                  </a:ln>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p>
          </p:txBody>
        </p:sp>
        <p:sp>
          <p:nvSpPr>
            <p:cNvPr id="2" name="文字方塊 1">
              <a:extLst>
                <a:ext uri="{FF2B5EF4-FFF2-40B4-BE49-F238E27FC236}">
                  <a16:creationId xmlns:a16="http://schemas.microsoft.com/office/drawing/2014/main" id="{380B8086-7D9F-7042-90BB-82E1953D5F23}"/>
                </a:ext>
              </a:extLst>
            </p:cNvPr>
            <p:cNvSpPr txBox="1"/>
            <p:nvPr/>
          </p:nvSpPr>
          <p:spPr>
            <a:xfrm>
              <a:off x="4644008" y="2303516"/>
              <a:ext cx="1620957" cy="523220"/>
            </a:xfrm>
            <a:prstGeom prst="rect">
              <a:avLst/>
            </a:prstGeom>
            <a:noFill/>
          </p:spPr>
          <p:txBody>
            <a:bodyPr wrap="none" rtlCol="0">
              <a:spAutoFit/>
            </a:bodyPr>
            <a:lstStyle/>
            <a:p>
              <a:r>
                <a:rPr kumimoji="1" lang="zh-TW" altLang="en-US" sz="2800" b="1" dirty="0">
                  <a:solidFill>
                    <a:schemeClr val="accent2"/>
                  </a:solidFill>
                  <a:latin typeface="Microsoft JhengHei" panose="020B0604030504040204" pitchFamily="34" charset="-120"/>
                  <a:ea typeface="Microsoft JhengHei" panose="020B0604030504040204" pitchFamily="34" charset="-120"/>
                </a:rPr>
                <a:t>研究方法</a:t>
              </a:r>
            </a:p>
          </p:txBody>
        </p:sp>
      </p:grpSp>
    </p:spTree>
    <p:extLst>
      <p:ext uri="{BB962C8B-B14F-4D97-AF65-F5344CB8AC3E}">
        <p14:creationId xmlns:p14="http://schemas.microsoft.com/office/powerpoint/2010/main" val="30043296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5585" y="191135"/>
            <a:ext cx="8568055" cy="461645"/>
            <a:chOff x="371" y="301"/>
            <a:chExt cx="13493" cy="727"/>
          </a:xfrm>
        </p:grpSpPr>
        <p:sp>
          <p:nvSpPr>
            <p:cNvPr id="4" name="箭头: V 形 3"/>
            <p:cNvSpPr/>
            <p:nvPr/>
          </p:nvSpPr>
          <p:spPr>
            <a:xfrm>
              <a:off x="713" y="514"/>
              <a:ext cx="419" cy="485"/>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 name="箭头: V 形 4"/>
            <p:cNvSpPr/>
            <p:nvPr/>
          </p:nvSpPr>
          <p:spPr>
            <a:xfrm>
              <a:off x="1014"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cxnSp>
          <p:nvCxnSpPr>
            <p:cNvPr id="7" name="直接连接符 6"/>
            <p:cNvCxnSpPr/>
            <p:nvPr/>
          </p:nvCxnSpPr>
          <p:spPr>
            <a:xfrm>
              <a:off x="1609" y="992"/>
              <a:ext cx="1225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609" y="301"/>
              <a:ext cx="7339" cy="727"/>
            </a:xfrm>
            <a:prstGeom prst="rect">
              <a:avLst/>
            </a:prstGeom>
            <a:noFill/>
          </p:spPr>
          <p:txBody>
            <a:bodyPr wrap="none" rtlCol="0" anchor="ctr">
              <a:spAutoFit/>
            </a:bodyPr>
            <a:lstStyle/>
            <a:p>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(1) </a:t>
              </a:r>
              <a:r>
                <a:rPr lang="zh-CN"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配對交易模型比較暨績效分析</a:t>
              </a:r>
            </a:p>
          </p:txBody>
        </p:sp>
        <p:sp>
          <p:nvSpPr>
            <p:cNvPr id="9" name="箭头: V 形 8"/>
            <p:cNvSpPr/>
            <p:nvPr/>
          </p:nvSpPr>
          <p:spPr>
            <a:xfrm>
              <a:off x="371"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6" name="文字方塊 5">
            <a:extLst>
              <a:ext uri="{FF2B5EF4-FFF2-40B4-BE49-F238E27FC236}">
                <a16:creationId xmlns:a16="http://schemas.microsoft.com/office/drawing/2014/main" id="{2C246C3A-2135-60F1-8B90-D513E93BC983}"/>
              </a:ext>
            </a:extLst>
          </p:cNvPr>
          <p:cNvSpPr txBox="1"/>
          <p:nvPr/>
        </p:nvSpPr>
        <p:spPr>
          <a:xfrm>
            <a:off x="373843" y="906899"/>
            <a:ext cx="4950296" cy="369332"/>
          </a:xfrm>
          <a:prstGeom prst="rect">
            <a:avLst/>
          </a:prstGeom>
          <a:noFill/>
        </p:spPr>
        <p:txBody>
          <a:bodyPr wrap="square">
            <a:spAutoFit/>
          </a:bodyPr>
          <a:lstStyle/>
          <a:p>
            <a:r>
              <a:rPr lang="en-US" altLang="zh-TW" sz="18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B</a:t>
            </a:r>
            <a:r>
              <a:rPr lang="en-US" altLang="zh-CN" sz="18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zh-TW" altLang="en-US" sz="18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TW"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交錯個數篩選法</a:t>
            </a:r>
            <a:r>
              <a:rPr lang="en-US" altLang="zh-TW"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S&amp;P500 </a:t>
            </a:r>
            <a:r>
              <a:rPr lang="zh-TW"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之驗算</a:t>
            </a:r>
            <a:endParaRPr lang="zh-CN"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14" name="文字方塊 13">
            <a:extLst>
              <a:ext uri="{FF2B5EF4-FFF2-40B4-BE49-F238E27FC236}">
                <a16:creationId xmlns:a16="http://schemas.microsoft.com/office/drawing/2014/main" id="{60811D0E-A91E-4AE9-803F-611F92E02A3F}"/>
              </a:ext>
            </a:extLst>
          </p:cNvPr>
          <p:cNvSpPr txBox="1"/>
          <p:nvPr/>
        </p:nvSpPr>
        <p:spPr>
          <a:xfrm>
            <a:off x="624969" y="1400827"/>
            <a:ext cx="7894062" cy="2961195"/>
          </a:xfrm>
          <a:prstGeom prst="rect">
            <a:avLst/>
          </a:prstGeom>
          <a:noFill/>
        </p:spPr>
        <p:txBody>
          <a:bodyPr wrap="square">
            <a:spAutoFit/>
          </a:bodyPr>
          <a:lstStyle/>
          <a:p>
            <a:pPr algn="just">
              <a:lnSpc>
                <a:spcPct val="150000"/>
              </a:lnSpc>
            </a:pP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用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S&amp;P500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成分股資料集於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2016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年的正常平倉率為例：</a:t>
            </a:r>
            <a:endPar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algn="just">
              <a:lnSpc>
                <a:spcPct val="150000"/>
              </a:lnSpc>
            </a:pP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Model 1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的結果為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30022</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0.662547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19891</a:t>
            </a:r>
          </a:p>
          <a:p>
            <a:pPr algn="just">
              <a:lnSpc>
                <a:spcPct val="150000"/>
              </a:lnSpc>
            </a:pP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Model 1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的結果為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20897 ∗ 0.767622 = 16041</a:t>
            </a:r>
          </a:p>
          <a:p>
            <a:pPr algn="just">
              <a:lnSpc>
                <a:spcPct val="150000"/>
              </a:lnSpc>
            </a:pP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Model 2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的結果為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9125 ∗ 0.421918 = 3850</a:t>
            </a:r>
          </a:p>
          <a:p>
            <a:pPr algn="just">
              <a:lnSpc>
                <a:spcPct val="150000"/>
              </a:lnSpc>
            </a:pP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透過驗算可得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16041 + 3850 = 19891</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，與前述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Model 1 + Model 2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的結果相同。</a:t>
            </a:r>
            <a:endPar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algn="just">
              <a:lnSpc>
                <a:spcPct val="150000"/>
              </a:lnSpc>
            </a:pPr>
            <a:endPar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algn="just">
              <a:lnSpc>
                <a:spcPct val="150000"/>
              </a:lnSpc>
            </a:pP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因為交易筆數的走勢為下降、勝率跟正常平倉率的走勢為上升，並且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Model 1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和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Model 2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的勝率跟正常平倉率不在同一個基準上，走勢一上一下但比例跟基準不同，便導致了個別與整體的走勢產生不同的結果。</a:t>
            </a:r>
            <a:endParaRPr lang="en-US" altLang="zh-CN"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11" name="矩形 10">
            <a:extLst>
              <a:ext uri="{FF2B5EF4-FFF2-40B4-BE49-F238E27FC236}">
                <a16:creationId xmlns:a16="http://schemas.microsoft.com/office/drawing/2014/main" id="{3BECE57D-495B-45FC-890F-A64D512C8A9D}"/>
              </a:ext>
            </a:extLst>
          </p:cNvPr>
          <p:cNvSpPr/>
          <p:nvPr/>
        </p:nvSpPr>
        <p:spPr>
          <a:xfrm>
            <a:off x="7586640" y="191135"/>
            <a:ext cx="1217000" cy="307777"/>
          </a:xfrm>
          <a:prstGeom prst="rect">
            <a:avLst/>
          </a:prstGeom>
        </p:spPr>
        <p:txBody>
          <a:bodyPr wrap="none">
            <a:spAutoFit/>
          </a:bodyPr>
          <a:lstStyle/>
          <a:p>
            <a:r>
              <a:rPr kumimoji="1" lang="en-US" altLang="zh-TW" sz="1400" b="1" dirty="0">
                <a:latin typeface="Microsoft JhengHei" panose="020B0604030504040204" pitchFamily="34" charset="-120"/>
                <a:ea typeface="Microsoft JhengHei" panose="020B0604030504040204" pitchFamily="34" charset="-120"/>
                <a:hlinkClick r:id="rId3" action="ppaction://hlinksldjump"/>
              </a:rPr>
              <a:t>&lt;&lt; </a:t>
            </a:r>
            <a:r>
              <a:rPr kumimoji="1" lang="zh-TW" altLang="en-US" sz="1400" b="1" dirty="0">
                <a:latin typeface="Microsoft JhengHei" panose="020B0604030504040204" pitchFamily="34" charset="-120"/>
                <a:ea typeface="Microsoft JhengHei" panose="020B0604030504040204" pitchFamily="34" charset="-120"/>
                <a:hlinkClick r:id="rId3" action="ppaction://hlinksldjump"/>
              </a:rPr>
              <a:t>返回實驗</a:t>
            </a:r>
            <a:endParaRPr kumimoji="1" lang="zh-TW" altLang="en-US" sz="1400" b="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6367398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5585" y="191135"/>
            <a:ext cx="8568055" cy="461645"/>
            <a:chOff x="371" y="301"/>
            <a:chExt cx="13493" cy="727"/>
          </a:xfrm>
        </p:grpSpPr>
        <p:sp>
          <p:nvSpPr>
            <p:cNvPr id="4" name="箭头: V 形 3"/>
            <p:cNvSpPr/>
            <p:nvPr/>
          </p:nvSpPr>
          <p:spPr>
            <a:xfrm>
              <a:off x="713" y="514"/>
              <a:ext cx="419" cy="485"/>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 name="箭头: V 形 4"/>
            <p:cNvSpPr/>
            <p:nvPr/>
          </p:nvSpPr>
          <p:spPr>
            <a:xfrm>
              <a:off x="1014"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cxnSp>
          <p:nvCxnSpPr>
            <p:cNvPr id="7" name="直接连接符 6"/>
            <p:cNvCxnSpPr/>
            <p:nvPr/>
          </p:nvCxnSpPr>
          <p:spPr>
            <a:xfrm>
              <a:off x="1609" y="992"/>
              <a:ext cx="1225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609" y="301"/>
              <a:ext cx="4916" cy="727"/>
            </a:xfrm>
            <a:prstGeom prst="rect">
              <a:avLst/>
            </a:prstGeom>
            <a:noFill/>
          </p:spPr>
          <p:txBody>
            <a:bodyPr wrap="none" rtlCol="0" anchor="ctr">
              <a:spAutoFit/>
            </a:bodyPr>
            <a:lstStyle/>
            <a:p>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(1) </a:t>
              </a:r>
              <a:r>
                <a:rPr lang="zh-TW"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單檔股票當沖交易</a:t>
              </a:r>
              <a:endParaRPr lang="zh-CN"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9" name="箭头: V 形 8"/>
            <p:cNvSpPr/>
            <p:nvPr/>
          </p:nvSpPr>
          <p:spPr>
            <a:xfrm>
              <a:off x="371"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6" name="文字方塊 5">
            <a:extLst>
              <a:ext uri="{FF2B5EF4-FFF2-40B4-BE49-F238E27FC236}">
                <a16:creationId xmlns:a16="http://schemas.microsoft.com/office/drawing/2014/main" id="{2C246C3A-2135-60F1-8B90-D513E93BC983}"/>
              </a:ext>
            </a:extLst>
          </p:cNvPr>
          <p:cNvSpPr txBox="1"/>
          <p:nvPr/>
        </p:nvSpPr>
        <p:spPr>
          <a:xfrm>
            <a:off x="373843" y="906899"/>
            <a:ext cx="4950296" cy="369332"/>
          </a:xfrm>
          <a:prstGeom prst="rect">
            <a:avLst/>
          </a:prstGeom>
          <a:noFill/>
        </p:spPr>
        <p:txBody>
          <a:bodyPr wrap="square">
            <a:spAutoFit/>
          </a:bodyPr>
          <a:lstStyle/>
          <a:p>
            <a:r>
              <a:rPr lang="en-US" altLang="zh-TW" sz="18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B</a:t>
            </a:r>
            <a:r>
              <a:rPr lang="en-US" altLang="zh-CN" sz="18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TW"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交錯個數篩選法 </a:t>
            </a:r>
            <a:r>
              <a:rPr lang="en-US" altLang="zh-TW"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( 0050</a:t>
            </a:r>
            <a:r>
              <a:rPr lang="zh-TW"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en-US" altLang="zh-TW"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0051 )</a:t>
            </a:r>
            <a:endParaRPr lang="zh-CN"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12" name="文字方塊 11">
            <a:extLst>
              <a:ext uri="{FF2B5EF4-FFF2-40B4-BE49-F238E27FC236}">
                <a16:creationId xmlns:a16="http://schemas.microsoft.com/office/drawing/2014/main" id="{4A313DAA-C572-411F-B418-AD3B927F11F8}"/>
              </a:ext>
            </a:extLst>
          </p:cNvPr>
          <p:cNvSpPr txBox="1"/>
          <p:nvPr/>
        </p:nvSpPr>
        <p:spPr>
          <a:xfrm>
            <a:off x="519270" y="4310514"/>
            <a:ext cx="8105458" cy="461665"/>
          </a:xfrm>
          <a:prstGeom prst="rect">
            <a:avLst/>
          </a:prstGeom>
          <a:noFill/>
        </p:spPr>
        <p:txBody>
          <a:bodyPr wrap="square" rtlCol="0">
            <a:spAutoFit/>
          </a:bodyPr>
          <a:lstStyle/>
          <a:p>
            <a:pPr algn="just"/>
            <a:r>
              <a:rPr lang="zh-TW" altLang="en-US" sz="1200" b="1" dirty="0">
                <a:latin typeface="微軟正黑體" panose="020B0604030504040204" pitchFamily="34" charset="-120"/>
                <a:ea typeface="微軟正黑體" panose="020B0604030504040204" pitchFamily="34" charset="-120"/>
              </a:rPr>
              <a:t>在 </a:t>
            </a:r>
            <a:r>
              <a:rPr lang="en-US" altLang="zh-TW" sz="1200" b="1" dirty="0">
                <a:latin typeface="微軟正黑體" panose="020B0604030504040204" pitchFamily="34" charset="-120"/>
                <a:ea typeface="微軟正黑體" panose="020B0604030504040204" pitchFamily="34" charset="-120"/>
              </a:rPr>
              <a:t>0050</a:t>
            </a:r>
            <a:r>
              <a:rPr lang="zh-TW" altLang="en-US" sz="1200" b="1" dirty="0">
                <a:latin typeface="微軟正黑體" panose="020B0604030504040204" pitchFamily="34" charset="-120"/>
                <a:ea typeface="微軟正黑體" panose="020B0604030504040204" pitchFamily="34" charset="-120"/>
              </a:rPr>
              <a:t>、</a:t>
            </a:r>
            <a:r>
              <a:rPr lang="en-US" altLang="zh-TW" sz="1200" b="1" dirty="0">
                <a:latin typeface="微軟正黑體" panose="020B0604030504040204" pitchFamily="34" charset="-120"/>
                <a:ea typeface="微軟正黑體" panose="020B0604030504040204" pitchFamily="34" charset="-120"/>
              </a:rPr>
              <a:t>0051 </a:t>
            </a:r>
            <a:r>
              <a:rPr lang="zh-TW" altLang="en-US" sz="1200" b="1" dirty="0">
                <a:latin typeface="微軟正黑體" panose="020B0604030504040204" pitchFamily="34" charset="-120"/>
                <a:ea typeface="微軟正黑體" panose="020B0604030504040204" pitchFamily="34" charset="-120"/>
              </a:rPr>
              <a:t>成分股中，不論在同時考慮 </a:t>
            </a:r>
            <a:r>
              <a:rPr lang="en-US" altLang="zh-TW" sz="1200" b="1" dirty="0">
                <a:latin typeface="微軟正黑體" panose="020B0604030504040204" pitchFamily="34" charset="-120"/>
                <a:ea typeface="微軟正黑體" panose="020B0604030504040204" pitchFamily="34" charset="-120"/>
              </a:rPr>
              <a:t>Model 1 + 2 </a:t>
            </a:r>
            <a:r>
              <a:rPr lang="zh-TW" altLang="en-US" sz="1200" b="1" dirty="0">
                <a:latin typeface="微軟正黑體" panose="020B0604030504040204" pitchFamily="34" charset="-120"/>
                <a:ea typeface="微軟正黑體" panose="020B0604030504040204" pitchFamily="34" charset="-120"/>
              </a:rPr>
              <a:t>或是將 </a:t>
            </a:r>
            <a:r>
              <a:rPr lang="en-US" altLang="zh-TW" sz="1200" b="1" dirty="0">
                <a:latin typeface="微軟正黑體" panose="020B0604030504040204" pitchFamily="34" charset="-120"/>
                <a:ea typeface="微軟正黑體" panose="020B0604030504040204" pitchFamily="34" charset="-120"/>
              </a:rPr>
              <a:t>Model 1 </a:t>
            </a:r>
            <a:r>
              <a:rPr lang="zh-TW" altLang="en-US" sz="1200" b="1" dirty="0">
                <a:latin typeface="微軟正黑體" panose="020B0604030504040204" pitchFamily="34" charset="-120"/>
                <a:ea typeface="微軟正黑體" panose="020B0604030504040204" pitchFamily="34" charset="-120"/>
              </a:rPr>
              <a:t>和 </a:t>
            </a:r>
            <a:r>
              <a:rPr lang="en-US" altLang="zh-TW" sz="1200" b="1" dirty="0">
                <a:latin typeface="微軟正黑體" panose="020B0604030504040204" pitchFamily="34" charset="-120"/>
                <a:ea typeface="微軟正黑體" panose="020B0604030504040204" pitchFamily="34" charset="-120"/>
              </a:rPr>
              <a:t>Model 2 </a:t>
            </a:r>
            <a:r>
              <a:rPr lang="zh-TW" altLang="en-US" sz="1200" b="1" dirty="0">
                <a:latin typeface="微軟正黑體" panose="020B0604030504040204" pitchFamily="34" charset="-120"/>
                <a:ea typeface="微軟正黑體" panose="020B0604030504040204" pitchFamily="34" charset="-120"/>
              </a:rPr>
              <a:t>拆分時，在加入了交錯個數篩選法後，勝率或是正常平倉率，都得到了顯著的提升。</a:t>
            </a:r>
          </a:p>
        </p:txBody>
      </p:sp>
      <p:pic>
        <p:nvPicPr>
          <p:cNvPr id="13" name="圖片 12">
            <a:extLst>
              <a:ext uri="{FF2B5EF4-FFF2-40B4-BE49-F238E27FC236}">
                <a16:creationId xmlns:a16="http://schemas.microsoft.com/office/drawing/2014/main" id="{D47F945F-30BF-4302-979B-B30787181318}"/>
              </a:ext>
            </a:extLst>
          </p:cNvPr>
          <p:cNvPicPr>
            <a:picLocks noChangeAspect="1"/>
          </p:cNvPicPr>
          <p:nvPr/>
        </p:nvPicPr>
        <p:blipFill>
          <a:blip r:embed="rId3"/>
          <a:stretch>
            <a:fillRect/>
          </a:stretch>
        </p:blipFill>
        <p:spPr>
          <a:xfrm>
            <a:off x="452755" y="1286475"/>
            <a:ext cx="2580317" cy="3011074"/>
          </a:xfrm>
          <a:prstGeom prst="rect">
            <a:avLst/>
          </a:prstGeom>
        </p:spPr>
      </p:pic>
      <p:pic>
        <p:nvPicPr>
          <p:cNvPr id="14" name="圖片 13">
            <a:extLst>
              <a:ext uri="{FF2B5EF4-FFF2-40B4-BE49-F238E27FC236}">
                <a16:creationId xmlns:a16="http://schemas.microsoft.com/office/drawing/2014/main" id="{013E4FC1-233A-4213-80CA-1AB875C27C90}"/>
              </a:ext>
            </a:extLst>
          </p:cNvPr>
          <p:cNvPicPr>
            <a:picLocks noChangeAspect="1"/>
          </p:cNvPicPr>
          <p:nvPr/>
        </p:nvPicPr>
        <p:blipFill>
          <a:blip r:embed="rId4"/>
          <a:stretch>
            <a:fillRect/>
          </a:stretch>
        </p:blipFill>
        <p:spPr>
          <a:xfrm>
            <a:off x="3283952" y="1278699"/>
            <a:ext cx="2576094" cy="3011074"/>
          </a:xfrm>
          <a:prstGeom prst="rect">
            <a:avLst/>
          </a:prstGeom>
        </p:spPr>
      </p:pic>
      <p:pic>
        <p:nvPicPr>
          <p:cNvPr id="15" name="圖片 14">
            <a:extLst>
              <a:ext uri="{FF2B5EF4-FFF2-40B4-BE49-F238E27FC236}">
                <a16:creationId xmlns:a16="http://schemas.microsoft.com/office/drawing/2014/main" id="{39C8E576-470F-4901-AE0E-7C18EBECEB59}"/>
              </a:ext>
            </a:extLst>
          </p:cNvPr>
          <p:cNvPicPr>
            <a:picLocks noChangeAspect="1"/>
          </p:cNvPicPr>
          <p:nvPr/>
        </p:nvPicPr>
        <p:blipFill>
          <a:blip r:embed="rId5"/>
          <a:stretch>
            <a:fillRect/>
          </a:stretch>
        </p:blipFill>
        <p:spPr>
          <a:xfrm>
            <a:off x="6104864" y="1276231"/>
            <a:ext cx="2586381" cy="3011074"/>
          </a:xfrm>
          <a:prstGeom prst="rect">
            <a:avLst/>
          </a:prstGeom>
        </p:spPr>
      </p:pic>
      <p:sp>
        <p:nvSpPr>
          <p:cNvPr id="16" name="矩形 15">
            <a:extLst>
              <a:ext uri="{FF2B5EF4-FFF2-40B4-BE49-F238E27FC236}">
                <a16:creationId xmlns:a16="http://schemas.microsoft.com/office/drawing/2014/main" id="{D746B804-96F2-43A5-B9EF-AA827E7347ED}"/>
              </a:ext>
            </a:extLst>
          </p:cNvPr>
          <p:cNvSpPr/>
          <p:nvPr/>
        </p:nvSpPr>
        <p:spPr>
          <a:xfrm>
            <a:off x="7586640" y="191135"/>
            <a:ext cx="1217000" cy="307777"/>
          </a:xfrm>
          <a:prstGeom prst="rect">
            <a:avLst/>
          </a:prstGeom>
        </p:spPr>
        <p:txBody>
          <a:bodyPr wrap="none">
            <a:spAutoFit/>
          </a:bodyPr>
          <a:lstStyle/>
          <a:p>
            <a:r>
              <a:rPr kumimoji="1" lang="en-US" altLang="zh-TW" sz="1400" b="1" dirty="0">
                <a:latin typeface="Microsoft JhengHei" panose="020B0604030504040204" pitchFamily="34" charset="-120"/>
                <a:ea typeface="Microsoft JhengHei" panose="020B0604030504040204" pitchFamily="34" charset="-120"/>
                <a:hlinkClick r:id="rId6" action="ppaction://hlinksldjump"/>
              </a:rPr>
              <a:t>&lt;&lt; </a:t>
            </a:r>
            <a:r>
              <a:rPr kumimoji="1" lang="zh-TW" altLang="en-US" sz="1400" b="1" dirty="0">
                <a:latin typeface="Microsoft JhengHei" panose="020B0604030504040204" pitchFamily="34" charset="-120"/>
                <a:ea typeface="Microsoft JhengHei" panose="020B0604030504040204" pitchFamily="34" charset="-120"/>
                <a:hlinkClick r:id="rId6" action="ppaction://hlinksldjump"/>
              </a:rPr>
              <a:t>返回實驗</a:t>
            </a:r>
            <a:endParaRPr kumimoji="1" lang="zh-TW" altLang="en-US" sz="1400" b="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16059340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5585" y="191135"/>
            <a:ext cx="8568055" cy="461645"/>
            <a:chOff x="371" y="301"/>
            <a:chExt cx="13493" cy="727"/>
          </a:xfrm>
        </p:grpSpPr>
        <p:sp>
          <p:nvSpPr>
            <p:cNvPr id="4" name="箭头: V 形 3"/>
            <p:cNvSpPr/>
            <p:nvPr/>
          </p:nvSpPr>
          <p:spPr>
            <a:xfrm>
              <a:off x="713" y="514"/>
              <a:ext cx="419" cy="485"/>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 name="箭头: V 形 4"/>
            <p:cNvSpPr/>
            <p:nvPr/>
          </p:nvSpPr>
          <p:spPr>
            <a:xfrm>
              <a:off x="1014"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cxnSp>
          <p:nvCxnSpPr>
            <p:cNvPr id="7" name="直接连接符 6"/>
            <p:cNvCxnSpPr/>
            <p:nvPr/>
          </p:nvCxnSpPr>
          <p:spPr>
            <a:xfrm>
              <a:off x="1609" y="992"/>
              <a:ext cx="1225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609" y="301"/>
              <a:ext cx="4916" cy="727"/>
            </a:xfrm>
            <a:prstGeom prst="rect">
              <a:avLst/>
            </a:prstGeom>
            <a:noFill/>
          </p:spPr>
          <p:txBody>
            <a:bodyPr wrap="none" rtlCol="0" anchor="ctr">
              <a:spAutoFit/>
            </a:bodyPr>
            <a:lstStyle/>
            <a:p>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(1) </a:t>
              </a:r>
              <a:r>
                <a:rPr lang="zh-TW"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單檔股票當沖交易</a:t>
              </a:r>
              <a:endParaRPr lang="zh-CN"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9" name="箭头: V 形 8"/>
            <p:cNvSpPr/>
            <p:nvPr/>
          </p:nvSpPr>
          <p:spPr>
            <a:xfrm>
              <a:off x="371"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6" name="文字方塊 5">
            <a:extLst>
              <a:ext uri="{FF2B5EF4-FFF2-40B4-BE49-F238E27FC236}">
                <a16:creationId xmlns:a16="http://schemas.microsoft.com/office/drawing/2014/main" id="{2C246C3A-2135-60F1-8B90-D513E93BC983}"/>
              </a:ext>
            </a:extLst>
          </p:cNvPr>
          <p:cNvSpPr txBox="1"/>
          <p:nvPr/>
        </p:nvSpPr>
        <p:spPr>
          <a:xfrm>
            <a:off x="373843" y="906899"/>
            <a:ext cx="4950296" cy="369332"/>
          </a:xfrm>
          <a:prstGeom prst="rect">
            <a:avLst/>
          </a:prstGeom>
          <a:noFill/>
        </p:spPr>
        <p:txBody>
          <a:bodyPr wrap="square">
            <a:spAutoFit/>
          </a:bodyPr>
          <a:lstStyle/>
          <a:p>
            <a:r>
              <a:rPr lang="en-US" altLang="zh-TW" sz="18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B</a:t>
            </a:r>
            <a:r>
              <a:rPr lang="en-US" altLang="zh-CN" sz="18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TW"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交錯個數篩選法 </a:t>
            </a:r>
            <a:r>
              <a:rPr lang="en-US" altLang="zh-TW"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( 0050</a:t>
            </a:r>
            <a:r>
              <a:rPr lang="zh-TW"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部分高流動成分股 </a:t>
            </a:r>
            <a:r>
              <a:rPr lang="en-US" altLang="zh-TW"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endParaRPr lang="zh-CN"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12" name="文字方塊 11">
            <a:extLst>
              <a:ext uri="{FF2B5EF4-FFF2-40B4-BE49-F238E27FC236}">
                <a16:creationId xmlns:a16="http://schemas.microsoft.com/office/drawing/2014/main" id="{4A313DAA-C572-411F-B418-AD3B927F11F8}"/>
              </a:ext>
            </a:extLst>
          </p:cNvPr>
          <p:cNvSpPr txBox="1"/>
          <p:nvPr/>
        </p:nvSpPr>
        <p:spPr>
          <a:xfrm>
            <a:off x="519270" y="4310514"/>
            <a:ext cx="8105458" cy="461665"/>
          </a:xfrm>
          <a:prstGeom prst="rect">
            <a:avLst/>
          </a:prstGeom>
          <a:noFill/>
        </p:spPr>
        <p:txBody>
          <a:bodyPr wrap="square" rtlCol="0">
            <a:spAutoFit/>
          </a:bodyPr>
          <a:lstStyle/>
          <a:p>
            <a:pPr algn="just"/>
            <a:r>
              <a:rPr lang="zh-TW" altLang="en-US" sz="1200" b="1" dirty="0">
                <a:latin typeface="微軟正黑體" panose="020B0604030504040204" pitchFamily="34" charset="-120"/>
                <a:ea typeface="微軟正黑體" panose="020B0604030504040204" pitchFamily="34" charset="-120"/>
              </a:rPr>
              <a:t>在 </a:t>
            </a:r>
            <a:r>
              <a:rPr lang="en-US" altLang="zh-TW" sz="1200" b="1" dirty="0">
                <a:latin typeface="微軟正黑體" panose="020B0604030504040204" pitchFamily="34" charset="-120"/>
                <a:ea typeface="微軟正黑體" panose="020B0604030504040204" pitchFamily="34" charset="-120"/>
              </a:rPr>
              <a:t>0050</a:t>
            </a:r>
            <a:r>
              <a:rPr lang="zh-TW" altLang="en-US" sz="1200" b="1" dirty="0">
                <a:latin typeface="微軟正黑體" panose="020B0604030504040204" pitchFamily="34" charset="-120"/>
                <a:ea typeface="微軟正黑體" panose="020B0604030504040204" pitchFamily="34" charset="-120"/>
              </a:rPr>
              <a:t> 部分高流動成分股中，不論在同時考慮 </a:t>
            </a:r>
            <a:r>
              <a:rPr lang="en-US" altLang="zh-TW" sz="1200" b="1" dirty="0">
                <a:latin typeface="微軟正黑體" panose="020B0604030504040204" pitchFamily="34" charset="-120"/>
                <a:ea typeface="微軟正黑體" panose="020B0604030504040204" pitchFamily="34" charset="-120"/>
              </a:rPr>
              <a:t>Model 1 + 2 </a:t>
            </a:r>
            <a:r>
              <a:rPr lang="zh-TW" altLang="en-US" sz="1200" b="1" dirty="0">
                <a:latin typeface="微軟正黑體" panose="020B0604030504040204" pitchFamily="34" charset="-120"/>
                <a:ea typeface="微軟正黑體" panose="020B0604030504040204" pitchFamily="34" charset="-120"/>
              </a:rPr>
              <a:t>或是將 </a:t>
            </a:r>
            <a:r>
              <a:rPr lang="en-US" altLang="zh-TW" sz="1200" b="1" dirty="0">
                <a:latin typeface="微軟正黑體" panose="020B0604030504040204" pitchFamily="34" charset="-120"/>
                <a:ea typeface="微軟正黑體" panose="020B0604030504040204" pitchFamily="34" charset="-120"/>
              </a:rPr>
              <a:t>Model 1 </a:t>
            </a:r>
            <a:r>
              <a:rPr lang="zh-TW" altLang="en-US" sz="1200" b="1" dirty="0">
                <a:latin typeface="微軟正黑體" panose="020B0604030504040204" pitchFamily="34" charset="-120"/>
                <a:ea typeface="微軟正黑體" panose="020B0604030504040204" pitchFamily="34" charset="-120"/>
              </a:rPr>
              <a:t>和 </a:t>
            </a:r>
            <a:r>
              <a:rPr lang="en-US" altLang="zh-TW" sz="1200" b="1" dirty="0">
                <a:latin typeface="微軟正黑體" panose="020B0604030504040204" pitchFamily="34" charset="-120"/>
                <a:ea typeface="微軟正黑體" panose="020B0604030504040204" pitchFamily="34" charset="-120"/>
              </a:rPr>
              <a:t>Model 2 </a:t>
            </a:r>
            <a:r>
              <a:rPr lang="zh-TW" altLang="en-US" sz="1200" b="1" dirty="0">
                <a:latin typeface="微軟正黑體" panose="020B0604030504040204" pitchFamily="34" charset="-120"/>
                <a:ea typeface="微軟正黑體" panose="020B0604030504040204" pitchFamily="34" charset="-120"/>
              </a:rPr>
              <a:t>拆分時，在加入了交錯個數篩選法後，勝率或是正常平倉率，都得到了顯著的提升。</a:t>
            </a:r>
          </a:p>
        </p:txBody>
      </p:sp>
      <p:pic>
        <p:nvPicPr>
          <p:cNvPr id="3" name="圖片 2">
            <a:extLst>
              <a:ext uri="{FF2B5EF4-FFF2-40B4-BE49-F238E27FC236}">
                <a16:creationId xmlns:a16="http://schemas.microsoft.com/office/drawing/2014/main" id="{E8A565C7-C3C4-42AB-B7D9-37DB95D51B10}"/>
              </a:ext>
            </a:extLst>
          </p:cNvPr>
          <p:cNvPicPr>
            <a:picLocks noChangeAspect="1"/>
          </p:cNvPicPr>
          <p:nvPr/>
        </p:nvPicPr>
        <p:blipFill>
          <a:blip r:embed="rId3"/>
          <a:stretch>
            <a:fillRect/>
          </a:stretch>
        </p:blipFill>
        <p:spPr>
          <a:xfrm>
            <a:off x="455192" y="1276230"/>
            <a:ext cx="2583942" cy="3011075"/>
          </a:xfrm>
          <a:prstGeom prst="rect">
            <a:avLst/>
          </a:prstGeom>
        </p:spPr>
      </p:pic>
      <p:pic>
        <p:nvPicPr>
          <p:cNvPr id="11" name="圖片 10">
            <a:extLst>
              <a:ext uri="{FF2B5EF4-FFF2-40B4-BE49-F238E27FC236}">
                <a16:creationId xmlns:a16="http://schemas.microsoft.com/office/drawing/2014/main" id="{6F310613-3B30-4D5C-B619-8C8B2662E669}"/>
              </a:ext>
            </a:extLst>
          </p:cNvPr>
          <p:cNvPicPr>
            <a:picLocks noChangeAspect="1"/>
          </p:cNvPicPr>
          <p:nvPr/>
        </p:nvPicPr>
        <p:blipFill>
          <a:blip r:embed="rId4"/>
          <a:stretch>
            <a:fillRect/>
          </a:stretch>
        </p:blipFill>
        <p:spPr>
          <a:xfrm>
            <a:off x="3282750" y="1276229"/>
            <a:ext cx="2578498" cy="3011075"/>
          </a:xfrm>
          <a:prstGeom prst="rect">
            <a:avLst/>
          </a:prstGeom>
        </p:spPr>
      </p:pic>
      <p:pic>
        <p:nvPicPr>
          <p:cNvPr id="16" name="圖片 15">
            <a:extLst>
              <a:ext uri="{FF2B5EF4-FFF2-40B4-BE49-F238E27FC236}">
                <a16:creationId xmlns:a16="http://schemas.microsoft.com/office/drawing/2014/main" id="{F85190FF-1C49-42C6-8782-1EAE13F8B283}"/>
              </a:ext>
            </a:extLst>
          </p:cNvPr>
          <p:cNvPicPr>
            <a:picLocks noChangeAspect="1"/>
          </p:cNvPicPr>
          <p:nvPr/>
        </p:nvPicPr>
        <p:blipFill>
          <a:blip r:embed="rId5"/>
          <a:stretch>
            <a:fillRect/>
          </a:stretch>
        </p:blipFill>
        <p:spPr>
          <a:xfrm>
            <a:off x="6104864" y="1268584"/>
            <a:ext cx="2582135" cy="3011075"/>
          </a:xfrm>
          <a:prstGeom prst="rect">
            <a:avLst/>
          </a:prstGeom>
        </p:spPr>
      </p:pic>
      <p:sp>
        <p:nvSpPr>
          <p:cNvPr id="13" name="矩形 12">
            <a:extLst>
              <a:ext uri="{FF2B5EF4-FFF2-40B4-BE49-F238E27FC236}">
                <a16:creationId xmlns:a16="http://schemas.microsoft.com/office/drawing/2014/main" id="{AD0A543C-6EC8-42CA-A1E8-C81B6631FAB4}"/>
              </a:ext>
            </a:extLst>
          </p:cNvPr>
          <p:cNvSpPr/>
          <p:nvPr/>
        </p:nvSpPr>
        <p:spPr>
          <a:xfrm>
            <a:off x="7586640" y="191135"/>
            <a:ext cx="1217000" cy="307777"/>
          </a:xfrm>
          <a:prstGeom prst="rect">
            <a:avLst/>
          </a:prstGeom>
        </p:spPr>
        <p:txBody>
          <a:bodyPr wrap="none">
            <a:spAutoFit/>
          </a:bodyPr>
          <a:lstStyle/>
          <a:p>
            <a:r>
              <a:rPr kumimoji="1" lang="en-US" altLang="zh-TW" sz="1400" b="1" dirty="0">
                <a:latin typeface="Microsoft JhengHei" panose="020B0604030504040204" pitchFamily="34" charset="-120"/>
                <a:ea typeface="Microsoft JhengHei" panose="020B0604030504040204" pitchFamily="34" charset="-120"/>
                <a:hlinkClick r:id="rId6" action="ppaction://hlinksldjump"/>
              </a:rPr>
              <a:t>&lt;&lt; </a:t>
            </a:r>
            <a:r>
              <a:rPr kumimoji="1" lang="zh-TW" altLang="en-US" sz="1400" b="1" dirty="0">
                <a:latin typeface="Microsoft JhengHei" panose="020B0604030504040204" pitchFamily="34" charset="-120"/>
                <a:ea typeface="Microsoft JhengHei" panose="020B0604030504040204" pitchFamily="34" charset="-120"/>
                <a:hlinkClick r:id="rId6" action="ppaction://hlinksldjump"/>
              </a:rPr>
              <a:t>返回實驗</a:t>
            </a:r>
            <a:endParaRPr kumimoji="1" lang="zh-TW" altLang="en-US" sz="1400" b="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8891939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5585" y="191135"/>
            <a:ext cx="8568055" cy="461645"/>
            <a:chOff x="371" y="301"/>
            <a:chExt cx="13493" cy="727"/>
          </a:xfrm>
        </p:grpSpPr>
        <p:sp>
          <p:nvSpPr>
            <p:cNvPr id="4" name="箭头: V 形 3"/>
            <p:cNvSpPr/>
            <p:nvPr/>
          </p:nvSpPr>
          <p:spPr>
            <a:xfrm>
              <a:off x="713" y="514"/>
              <a:ext cx="419" cy="485"/>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 name="箭头: V 形 4"/>
            <p:cNvSpPr/>
            <p:nvPr/>
          </p:nvSpPr>
          <p:spPr>
            <a:xfrm>
              <a:off x="1014"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cxnSp>
          <p:nvCxnSpPr>
            <p:cNvPr id="7" name="直接连接符 6"/>
            <p:cNvCxnSpPr/>
            <p:nvPr/>
          </p:nvCxnSpPr>
          <p:spPr>
            <a:xfrm>
              <a:off x="1609" y="992"/>
              <a:ext cx="1225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609" y="301"/>
              <a:ext cx="4916" cy="727"/>
            </a:xfrm>
            <a:prstGeom prst="rect">
              <a:avLst/>
            </a:prstGeom>
            <a:noFill/>
          </p:spPr>
          <p:txBody>
            <a:bodyPr wrap="none" rtlCol="0" anchor="ctr">
              <a:spAutoFit/>
            </a:bodyPr>
            <a:lstStyle/>
            <a:p>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(1) </a:t>
              </a:r>
              <a:r>
                <a:rPr lang="zh-TW"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單檔股票當沖交易</a:t>
              </a:r>
              <a:endParaRPr lang="zh-CN"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9" name="箭头: V 形 8"/>
            <p:cNvSpPr/>
            <p:nvPr/>
          </p:nvSpPr>
          <p:spPr>
            <a:xfrm>
              <a:off x="371"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6" name="文字方塊 5">
            <a:extLst>
              <a:ext uri="{FF2B5EF4-FFF2-40B4-BE49-F238E27FC236}">
                <a16:creationId xmlns:a16="http://schemas.microsoft.com/office/drawing/2014/main" id="{2C246C3A-2135-60F1-8B90-D513E93BC983}"/>
              </a:ext>
            </a:extLst>
          </p:cNvPr>
          <p:cNvSpPr txBox="1"/>
          <p:nvPr/>
        </p:nvSpPr>
        <p:spPr>
          <a:xfrm>
            <a:off x="373843" y="906899"/>
            <a:ext cx="4950296" cy="369332"/>
          </a:xfrm>
          <a:prstGeom prst="rect">
            <a:avLst/>
          </a:prstGeom>
          <a:noFill/>
        </p:spPr>
        <p:txBody>
          <a:bodyPr wrap="square">
            <a:spAutoFit/>
          </a:bodyPr>
          <a:lstStyle/>
          <a:p>
            <a:r>
              <a:rPr lang="en-US" altLang="zh-TW" sz="18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C</a:t>
            </a:r>
            <a:r>
              <a:rPr lang="en-US" altLang="zh-CN" sz="18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en-US" altLang="zh-TW" sz="1800" b="1" dirty="0" err="1">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Frobenius</a:t>
            </a:r>
            <a:r>
              <a:rPr lang="zh-TW"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範數檢驗法 </a:t>
            </a:r>
            <a:r>
              <a:rPr lang="en-US" altLang="zh-TW"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S&amp;P500 )</a:t>
            </a:r>
            <a:endParaRPr lang="zh-CN"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graphicFrame>
        <p:nvGraphicFramePr>
          <p:cNvPr id="3" name="表格 2">
            <a:extLst>
              <a:ext uri="{FF2B5EF4-FFF2-40B4-BE49-F238E27FC236}">
                <a16:creationId xmlns:a16="http://schemas.microsoft.com/office/drawing/2014/main" id="{9A3B4F66-62C7-4A05-B675-95C02C2A14C6}"/>
              </a:ext>
            </a:extLst>
          </p:cNvPr>
          <p:cNvGraphicFramePr>
            <a:graphicFrameLocks noGrp="1"/>
          </p:cNvGraphicFramePr>
          <p:nvPr>
            <p:extLst/>
          </p:nvPr>
        </p:nvGraphicFramePr>
        <p:xfrm>
          <a:off x="1104024" y="1406416"/>
          <a:ext cx="6935952" cy="2700000"/>
        </p:xfrm>
        <a:graphic>
          <a:graphicData uri="http://schemas.openxmlformats.org/drawingml/2006/table">
            <a:tbl>
              <a:tblPr firstRow="1" bandRow="1">
                <a:tableStyleId>{073A0DAA-6AF3-43AB-8588-CEC1D06C72B9}</a:tableStyleId>
              </a:tblPr>
              <a:tblGrid>
                <a:gridCol w="2615952">
                  <a:extLst>
                    <a:ext uri="{9D8B030D-6E8A-4147-A177-3AD203B41FA5}">
                      <a16:colId xmlns:a16="http://schemas.microsoft.com/office/drawing/2014/main" val="3536510998"/>
                    </a:ext>
                  </a:extLst>
                </a:gridCol>
                <a:gridCol w="1440000">
                  <a:extLst>
                    <a:ext uri="{9D8B030D-6E8A-4147-A177-3AD203B41FA5}">
                      <a16:colId xmlns:a16="http://schemas.microsoft.com/office/drawing/2014/main" val="2309854961"/>
                    </a:ext>
                  </a:extLst>
                </a:gridCol>
                <a:gridCol w="1440000">
                  <a:extLst>
                    <a:ext uri="{9D8B030D-6E8A-4147-A177-3AD203B41FA5}">
                      <a16:colId xmlns:a16="http://schemas.microsoft.com/office/drawing/2014/main" val="550783146"/>
                    </a:ext>
                  </a:extLst>
                </a:gridCol>
                <a:gridCol w="1440000">
                  <a:extLst>
                    <a:ext uri="{9D8B030D-6E8A-4147-A177-3AD203B41FA5}">
                      <a16:colId xmlns:a16="http://schemas.microsoft.com/office/drawing/2014/main" val="2019960919"/>
                    </a:ext>
                  </a:extLst>
                </a:gridCol>
              </a:tblGrid>
              <a:tr h="540000">
                <a:tc>
                  <a:txBody>
                    <a:bodyPr/>
                    <a:lstStyle/>
                    <a:p>
                      <a:pPr algn="ctr"/>
                      <a:r>
                        <a:rPr lang="zh-TW" altLang="en-US" b="1" dirty="0">
                          <a:latin typeface="微軟正黑體" panose="020B0604030504040204" pitchFamily="34" charset="-120"/>
                          <a:ea typeface="微軟正黑體" panose="020B0604030504040204" pitchFamily="34" charset="-120"/>
                        </a:rPr>
                        <a:t>未加入 </a:t>
                      </a:r>
                      <a:r>
                        <a:rPr lang="en-US" altLang="zh-TW" b="1" dirty="0" err="1">
                          <a:latin typeface="微軟正黑體" panose="020B0604030504040204" pitchFamily="34" charset="-120"/>
                          <a:ea typeface="微軟正黑體" panose="020B0604030504040204" pitchFamily="34" charset="-120"/>
                        </a:rPr>
                        <a:t>Frobenius</a:t>
                      </a:r>
                      <a:r>
                        <a:rPr lang="zh-TW" altLang="en-US" b="1" dirty="0">
                          <a:latin typeface="微軟正黑體" panose="020B0604030504040204" pitchFamily="34" charset="-120"/>
                          <a:ea typeface="微軟正黑體" panose="020B0604030504040204" pitchFamily="34" charset="-120"/>
                        </a:rPr>
                        <a:t> 範數檢驗法</a:t>
                      </a:r>
                      <a:endParaRPr lang="en-US" altLang="zh-TW" b="1" dirty="0">
                        <a:latin typeface="微軟正黑體" panose="020B0604030504040204" pitchFamily="34" charset="-120"/>
                        <a:ea typeface="微軟正黑體" panose="020B0604030504040204" pitchFamily="34" charset="-120"/>
                      </a:endParaRPr>
                    </a:p>
                    <a:p>
                      <a:pPr marL="0" marR="0" lvl="0" indent="0" algn="ctr" defTabSz="684530" rtl="0" eaLnBrk="1" fontAlgn="auto" latinLnBrk="0" hangingPunct="1">
                        <a:lnSpc>
                          <a:spcPct val="100000"/>
                        </a:lnSpc>
                        <a:spcBef>
                          <a:spcPts val="0"/>
                        </a:spcBef>
                        <a:spcAft>
                          <a:spcPts val="0"/>
                        </a:spcAft>
                        <a:buClrTx/>
                        <a:buSzTx/>
                        <a:buFontTx/>
                        <a:buNone/>
                        <a:tabLst/>
                        <a:defRPr/>
                      </a:pPr>
                      <a:r>
                        <a:rPr lang="en-US" altLang="zh-TW" b="1" dirty="0">
                          <a:latin typeface="微軟正黑體" panose="020B0604030504040204" pitchFamily="34" charset="-120"/>
                          <a:ea typeface="微軟正黑體" panose="020B0604030504040204" pitchFamily="34" charset="-120"/>
                        </a:rPr>
                        <a:t>/ </a:t>
                      </a:r>
                      <a:r>
                        <a:rPr lang="zh-TW" altLang="en-US" b="1" dirty="0">
                          <a:latin typeface="微軟正黑體" panose="020B0604030504040204" pitchFamily="34" charset="-120"/>
                          <a:ea typeface="微軟正黑體" panose="020B0604030504040204" pitchFamily="34" charset="-120"/>
                        </a:rPr>
                        <a:t>加入 </a:t>
                      </a:r>
                      <a:r>
                        <a:rPr lang="en-US" altLang="zh-TW" b="1" dirty="0" err="1">
                          <a:latin typeface="微軟正黑體" panose="020B0604030504040204" pitchFamily="34" charset="-120"/>
                          <a:ea typeface="微軟正黑體" panose="020B0604030504040204" pitchFamily="34" charset="-120"/>
                        </a:rPr>
                        <a:t>Frobenius</a:t>
                      </a:r>
                      <a:r>
                        <a:rPr lang="zh-TW" altLang="en-US" b="1" dirty="0">
                          <a:latin typeface="微軟正黑體" panose="020B0604030504040204" pitchFamily="34" charset="-120"/>
                          <a:ea typeface="微軟正黑體" panose="020B0604030504040204" pitchFamily="34" charset="-120"/>
                        </a:rPr>
                        <a:t> 範數檢驗法</a:t>
                      </a:r>
                      <a:endParaRPr lang="en-US" altLang="zh-TW"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1" dirty="0">
                          <a:latin typeface="微軟正黑體" panose="020B0604030504040204" pitchFamily="34" charset="-120"/>
                          <a:ea typeface="微軟正黑體" panose="020B0604030504040204" pitchFamily="34" charset="-120"/>
                        </a:rPr>
                        <a:t>Model 1 + 2</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1" dirty="0">
                          <a:latin typeface="微軟正黑體" panose="020B0604030504040204" pitchFamily="34" charset="-120"/>
                          <a:ea typeface="微軟正黑體" panose="020B0604030504040204" pitchFamily="34" charset="-120"/>
                        </a:rPr>
                        <a:t>Model 1</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1" dirty="0">
                          <a:latin typeface="微軟正黑體" panose="020B0604030504040204" pitchFamily="34" charset="-120"/>
                          <a:ea typeface="微軟正黑體" panose="020B0604030504040204" pitchFamily="34" charset="-120"/>
                        </a:rPr>
                        <a:t>Model 2</a:t>
                      </a:r>
                      <a:endParaRPr lang="zh-TW" altLang="en-US" b="1"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923290295"/>
                  </a:ext>
                </a:extLst>
              </a:tr>
              <a:tr h="540000">
                <a:tc>
                  <a:txBody>
                    <a:bodyPr/>
                    <a:lstStyle/>
                    <a:p>
                      <a:pPr algn="ctr"/>
                      <a:r>
                        <a:rPr lang="zh-TW" altLang="en-US" b="1" dirty="0">
                          <a:latin typeface="微軟正黑體" panose="020B0604030504040204" pitchFamily="34" charset="-120"/>
                          <a:ea typeface="微軟正黑體" panose="020B0604030504040204" pitchFamily="34" charset="-120"/>
                        </a:rPr>
                        <a:t>獲利</a:t>
                      </a:r>
                    </a:p>
                  </a:txBody>
                  <a:tcPr anchor="ctr"/>
                </a:tc>
                <a:tc>
                  <a:txBody>
                    <a:bodyPr/>
                    <a:lstStyle/>
                    <a:p>
                      <a:pPr algn="ctr"/>
                      <a:r>
                        <a:rPr lang="en-US" altLang="zh-TW" b="1" dirty="0">
                          <a:latin typeface="微軟正黑體" panose="020B0604030504040204" pitchFamily="34" charset="-120"/>
                          <a:ea typeface="微軟正黑體" panose="020B0604030504040204" pitchFamily="34" charset="-120"/>
                        </a:rPr>
                        <a:t>-217,766</a:t>
                      </a:r>
                    </a:p>
                    <a:p>
                      <a:pPr algn="ctr"/>
                      <a:r>
                        <a:rPr lang="en-US" altLang="zh-TW" b="1" dirty="0">
                          <a:latin typeface="微軟正黑體" panose="020B0604030504040204" pitchFamily="34" charset="-120"/>
                          <a:ea typeface="微軟正黑體" panose="020B0604030504040204" pitchFamily="34" charset="-120"/>
                        </a:rPr>
                        <a:t>/ -198,626</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1" dirty="0">
                          <a:latin typeface="微軟正黑體" panose="020B0604030504040204" pitchFamily="34" charset="-120"/>
                          <a:ea typeface="微軟正黑體" panose="020B0604030504040204" pitchFamily="34" charset="-120"/>
                        </a:rPr>
                        <a:t>-152,311</a:t>
                      </a:r>
                    </a:p>
                    <a:p>
                      <a:pPr algn="ctr"/>
                      <a:r>
                        <a:rPr lang="en-US" altLang="zh-TW" b="1" dirty="0">
                          <a:latin typeface="微軟正黑體" panose="020B0604030504040204" pitchFamily="34" charset="-120"/>
                          <a:ea typeface="微軟正黑體" panose="020B0604030504040204" pitchFamily="34" charset="-120"/>
                        </a:rPr>
                        <a:t>/ -139,725</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1" dirty="0">
                          <a:latin typeface="微軟正黑體" panose="020B0604030504040204" pitchFamily="34" charset="-120"/>
                          <a:ea typeface="微軟正黑體" panose="020B0604030504040204" pitchFamily="34" charset="-120"/>
                        </a:rPr>
                        <a:t>-65,455</a:t>
                      </a:r>
                    </a:p>
                    <a:p>
                      <a:pPr algn="ct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 </a:t>
                      </a:r>
                      <a:r>
                        <a:rPr lang="en-US" altLang="zh-TW" b="1" dirty="0">
                          <a:latin typeface="微軟正黑體" panose="020B0604030504040204" pitchFamily="34" charset="-120"/>
                          <a:ea typeface="微軟正黑體" panose="020B0604030504040204" pitchFamily="34" charset="-120"/>
                        </a:rPr>
                        <a:t>-58,901</a:t>
                      </a:r>
                      <a:endParaRPr lang="zh-TW" altLang="en-US" b="1"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889229751"/>
                  </a:ext>
                </a:extLst>
              </a:tr>
              <a:tr h="540000">
                <a:tc>
                  <a:txBody>
                    <a:bodyPr/>
                    <a:lstStyle/>
                    <a:p>
                      <a:pPr algn="ctr"/>
                      <a:r>
                        <a:rPr lang="zh-TW" altLang="en-US" b="1" dirty="0">
                          <a:latin typeface="微軟正黑體" panose="020B0604030504040204" pitchFamily="34" charset="-120"/>
                          <a:ea typeface="微軟正黑體" panose="020B0604030504040204" pitchFamily="34" charset="-120"/>
                        </a:rPr>
                        <a:t>勝率</a:t>
                      </a:r>
                    </a:p>
                  </a:txBody>
                  <a:tcPr anchor="ctr"/>
                </a:tc>
                <a:tc>
                  <a:txBody>
                    <a:bodyPr/>
                    <a:lstStyle/>
                    <a:p>
                      <a:pPr algn="ctr"/>
                      <a:r>
                        <a:rPr lang="en-US" altLang="zh-TW" b="1" dirty="0">
                          <a:solidFill>
                            <a:srgbClr val="FF0000"/>
                          </a:solidFill>
                          <a:latin typeface="微軟正黑體" panose="020B0604030504040204" pitchFamily="34" charset="-120"/>
                          <a:ea typeface="微軟正黑體" panose="020B0604030504040204" pitchFamily="34" charset="-120"/>
                        </a:rPr>
                        <a:t>73.18%</a:t>
                      </a:r>
                    </a:p>
                    <a:p>
                      <a:pPr algn="ctr"/>
                      <a:r>
                        <a:rPr lang="en-US" altLang="zh-TW" b="1" dirty="0">
                          <a:latin typeface="微軟正黑體" panose="020B0604030504040204" pitchFamily="34" charset="-120"/>
                          <a:ea typeface="微軟正黑體" panose="020B0604030504040204" pitchFamily="34" charset="-120"/>
                        </a:rPr>
                        <a:t>/ 73.08%</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1" dirty="0">
                          <a:latin typeface="微軟正黑體" panose="020B0604030504040204" pitchFamily="34" charset="-120"/>
                          <a:ea typeface="微軟正黑體" panose="020B0604030504040204" pitchFamily="34" charset="-120"/>
                        </a:rPr>
                        <a:t>77.94%</a:t>
                      </a:r>
                    </a:p>
                    <a:p>
                      <a:pPr algn="ctr"/>
                      <a:r>
                        <a:rPr lang="en-US" altLang="zh-TW" b="1" dirty="0">
                          <a:latin typeface="微軟正黑體" panose="020B0604030504040204" pitchFamily="34" charset="-120"/>
                          <a:ea typeface="微軟正黑體" panose="020B0604030504040204" pitchFamily="34" charset="-120"/>
                        </a:rPr>
                        <a:t>/ </a:t>
                      </a:r>
                      <a:r>
                        <a:rPr lang="en-US" altLang="zh-TW" b="1" dirty="0">
                          <a:solidFill>
                            <a:srgbClr val="FF0000"/>
                          </a:solidFill>
                          <a:latin typeface="微軟正黑體" panose="020B0604030504040204" pitchFamily="34" charset="-120"/>
                          <a:ea typeface="微軟正黑體" panose="020B0604030504040204" pitchFamily="34" charset="-120"/>
                        </a:rPr>
                        <a:t>77.97%</a:t>
                      </a:r>
                      <a:endParaRPr lang="zh-TW" altLang="en-US" b="1" dirty="0">
                        <a:solidFill>
                          <a:srgbClr val="FF0000"/>
                        </a:solidFill>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1" dirty="0">
                          <a:solidFill>
                            <a:srgbClr val="FF0000"/>
                          </a:solidFill>
                          <a:latin typeface="微軟正黑體" panose="020B0604030504040204" pitchFamily="34" charset="-120"/>
                          <a:ea typeface="微軟正黑體" panose="020B0604030504040204" pitchFamily="34" charset="-120"/>
                        </a:rPr>
                        <a:t>62.13%</a:t>
                      </a:r>
                    </a:p>
                    <a:p>
                      <a:pPr algn="ctr"/>
                      <a:r>
                        <a:rPr lang="en-US" altLang="zh-TW" b="1" dirty="0">
                          <a:latin typeface="微軟正黑體" panose="020B0604030504040204" pitchFamily="34" charset="-120"/>
                          <a:ea typeface="微軟正黑體" panose="020B0604030504040204" pitchFamily="34" charset="-120"/>
                        </a:rPr>
                        <a:t>/ 62.10%</a:t>
                      </a:r>
                      <a:endParaRPr lang="zh-TW" altLang="en-US" b="1"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1996898466"/>
                  </a:ext>
                </a:extLst>
              </a:tr>
              <a:tr h="540000">
                <a:tc>
                  <a:txBody>
                    <a:bodyPr/>
                    <a:lstStyle/>
                    <a:p>
                      <a:pPr algn="ctr"/>
                      <a:r>
                        <a:rPr lang="zh-TW" altLang="en-US" b="1" dirty="0">
                          <a:latin typeface="微軟正黑體" panose="020B0604030504040204" pitchFamily="34" charset="-120"/>
                          <a:ea typeface="微軟正黑體" panose="020B0604030504040204" pitchFamily="34" charset="-120"/>
                        </a:rPr>
                        <a:t>正常平倉率</a:t>
                      </a:r>
                    </a:p>
                  </a:txBody>
                  <a:tcPr anchor="ctr"/>
                </a:tc>
                <a:tc>
                  <a:txBody>
                    <a:bodyPr/>
                    <a:lstStyle/>
                    <a:p>
                      <a:pPr algn="ctr"/>
                      <a:r>
                        <a:rPr lang="en-US" altLang="zh-TW" b="1" dirty="0">
                          <a:solidFill>
                            <a:srgbClr val="FF0000"/>
                          </a:solidFill>
                          <a:latin typeface="微軟正黑體" panose="020B0604030504040204" pitchFamily="34" charset="-120"/>
                          <a:ea typeface="微軟正黑體" panose="020B0604030504040204" pitchFamily="34" charset="-120"/>
                        </a:rPr>
                        <a:t>66.64%</a:t>
                      </a:r>
                    </a:p>
                    <a:p>
                      <a:pPr algn="ctr"/>
                      <a:r>
                        <a:rPr lang="en-US" altLang="zh-TW" b="1" dirty="0">
                          <a:latin typeface="微軟正黑體" panose="020B0604030504040204" pitchFamily="34" charset="-120"/>
                          <a:ea typeface="微軟正黑體" panose="020B0604030504040204" pitchFamily="34" charset="-120"/>
                        </a:rPr>
                        <a:t>/ 66.51%</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1" dirty="0">
                          <a:latin typeface="微軟正黑體" panose="020B0604030504040204" pitchFamily="34" charset="-120"/>
                          <a:ea typeface="微軟正黑體" panose="020B0604030504040204" pitchFamily="34" charset="-120"/>
                        </a:rPr>
                        <a:t>76.80%</a:t>
                      </a:r>
                    </a:p>
                    <a:p>
                      <a:pPr algn="ctr"/>
                      <a:r>
                        <a:rPr lang="en-US" altLang="zh-TW" b="1" dirty="0">
                          <a:latin typeface="微軟正黑體" panose="020B0604030504040204" pitchFamily="34" charset="-120"/>
                          <a:ea typeface="微軟正黑體" panose="020B0604030504040204" pitchFamily="34" charset="-120"/>
                        </a:rPr>
                        <a:t>/ </a:t>
                      </a:r>
                      <a:r>
                        <a:rPr lang="en-US" altLang="zh-TW" b="1" dirty="0">
                          <a:solidFill>
                            <a:srgbClr val="FF0000"/>
                          </a:solidFill>
                          <a:latin typeface="微軟正黑體" panose="020B0604030504040204" pitchFamily="34" charset="-120"/>
                          <a:ea typeface="微軟正黑體" panose="020B0604030504040204" pitchFamily="34" charset="-120"/>
                        </a:rPr>
                        <a:t>77.97%</a:t>
                      </a:r>
                      <a:endParaRPr lang="zh-TW" altLang="en-US" b="1" dirty="0">
                        <a:solidFill>
                          <a:srgbClr val="FF0000"/>
                        </a:solidFill>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1" dirty="0">
                          <a:latin typeface="微軟正黑體" panose="020B0604030504040204" pitchFamily="34" charset="-120"/>
                          <a:ea typeface="微軟正黑體" panose="020B0604030504040204" pitchFamily="34" charset="-120"/>
                        </a:rPr>
                        <a:t>43.09%</a:t>
                      </a:r>
                    </a:p>
                    <a:p>
                      <a:pPr algn="ctr"/>
                      <a:r>
                        <a:rPr lang="en-US" altLang="zh-TW" b="1" dirty="0">
                          <a:latin typeface="微軟正黑體" panose="020B0604030504040204" pitchFamily="34" charset="-120"/>
                          <a:ea typeface="微軟正黑體" panose="020B0604030504040204" pitchFamily="34" charset="-120"/>
                        </a:rPr>
                        <a:t>/ </a:t>
                      </a:r>
                      <a:r>
                        <a:rPr lang="en-US" altLang="zh-TW" b="1" dirty="0">
                          <a:solidFill>
                            <a:srgbClr val="FF0000"/>
                          </a:solidFill>
                          <a:latin typeface="微軟正黑體" panose="020B0604030504040204" pitchFamily="34" charset="-120"/>
                          <a:ea typeface="微軟正黑體" panose="020B0604030504040204" pitchFamily="34" charset="-120"/>
                        </a:rPr>
                        <a:t>43.26%</a:t>
                      </a:r>
                      <a:endParaRPr lang="zh-TW" altLang="en-US" b="1" dirty="0">
                        <a:solidFill>
                          <a:srgbClr val="FF0000"/>
                        </a:solidFill>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2844394819"/>
                  </a:ext>
                </a:extLst>
              </a:tr>
              <a:tr h="540000">
                <a:tc>
                  <a:txBody>
                    <a:bodyPr/>
                    <a:lstStyle/>
                    <a:p>
                      <a:pPr algn="ctr"/>
                      <a:r>
                        <a:rPr lang="zh-TW" altLang="en-US" b="1" dirty="0">
                          <a:latin typeface="微軟正黑體" panose="020B0604030504040204" pitchFamily="34" charset="-120"/>
                          <a:ea typeface="微軟正黑體" panose="020B0604030504040204" pitchFamily="34" charset="-120"/>
                        </a:rPr>
                        <a:t>交易筆數</a:t>
                      </a:r>
                    </a:p>
                  </a:txBody>
                  <a:tcPr anchor="ctr"/>
                </a:tc>
                <a:tc>
                  <a:txBody>
                    <a:bodyPr/>
                    <a:lstStyle/>
                    <a:p>
                      <a:pPr algn="ctr"/>
                      <a:r>
                        <a:rPr lang="en-US" altLang="zh-TW" b="1" dirty="0">
                          <a:latin typeface="微軟正黑體" panose="020B0604030504040204" pitchFamily="34" charset="-120"/>
                          <a:ea typeface="微軟正黑體" panose="020B0604030504040204" pitchFamily="34" charset="-120"/>
                        </a:rPr>
                        <a:t>73,453</a:t>
                      </a:r>
                    </a:p>
                    <a:p>
                      <a:pPr algn="ctr"/>
                      <a:r>
                        <a:rPr lang="en-US" altLang="zh-TW" b="1" dirty="0">
                          <a:latin typeface="微軟正黑體" panose="020B0604030504040204" pitchFamily="34" charset="-120"/>
                          <a:ea typeface="微軟正黑體" panose="020B0604030504040204" pitchFamily="34" charset="-120"/>
                        </a:rPr>
                        <a:t>/ 67,166</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1" dirty="0">
                          <a:latin typeface="微軟正黑體" panose="020B0604030504040204" pitchFamily="34" charset="-120"/>
                          <a:ea typeface="微軟正黑體" panose="020B0604030504040204" pitchFamily="34" charset="-120"/>
                        </a:rPr>
                        <a:t>51,322</a:t>
                      </a:r>
                    </a:p>
                    <a:p>
                      <a:pPr algn="ctr"/>
                      <a:r>
                        <a:rPr lang="en-US" altLang="zh-TW" b="1" dirty="0">
                          <a:latin typeface="微軟正黑體" panose="020B0604030504040204" pitchFamily="34" charset="-120"/>
                          <a:ea typeface="微軟正黑體" panose="020B0604030504040204" pitchFamily="34" charset="-120"/>
                        </a:rPr>
                        <a:t>/ 46,458</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1" dirty="0">
                          <a:latin typeface="微軟正黑體" panose="020B0604030504040204" pitchFamily="34" charset="-120"/>
                          <a:ea typeface="微軟正黑體" panose="020B0604030504040204" pitchFamily="34" charset="-120"/>
                        </a:rPr>
                        <a:t>22,131</a:t>
                      </a:r>
                    </a:p>
                    <a:p>
                      <a:pPr algn="ctr"/>
                      <a:r>
                        <a:rPr lang="en-US" altLang="zh-TW" b="1" dirty="0">
                          <a:latin typeface="微軟正黑體" panose="020B0604030504040204" pitchFamily="34" charset="-120"/>
                          <a:ea typeface="微軟正黑體" panose="020B0604030504040204" pitchFamily="34" charset="-120"/>
                        </a:rPr>
                        <a:t>/ 20,708</a:t>
                      </a:r>
                      <a:endParaRPr lang="zh-TW" altLang="en-US" b="1"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3022869042"/>
                  </a:ext>
                </a:extLst>
              </a:tr>
            </a:tbl>
          </a:graphicData>
        </a:graphic>
      </p:graphicFrame>
      <p:sp>
        <p:nvSpPr>
          <p:cNvPr id="10" name="文字方塊 9">
            <a:extLst>
              <a:ext uri="{FF2B5EF4-FFF2-40B4-BE49-F238E27FC236}">
                <a16:creationId xmlns:a16="http://schemas.microsoft.com/office/drawing/2014/main" id="{5FDF44EA-DC8B-48E6-8E05-7E0DC88663C1}"/>
              </a:ext>
            </a:extLst>
          </p:cNvPr>
          <p:cNvSpPr txBox="1"/>
          <p:nvPr/>
        </p:nvSpPr>
        <p:spPr>
          <a:xfrm>
            <a:off x="776922" y="4238659"/>
            <a:ext cx="7781925" cy="738664"/>
          </a:xfrm>
          <a:prstGeom prst="rect">
            <a:avLst/>
          </a:prstGeom>
          <a:noFill/>
        </p:spPr>
        <p:txBody>
          <a:bodyPr wrap="square" rtlCol="0">
            <a:spAutoFit/>
          </a:bodyPr>
          <a:lstStyle/>
          <a:p>
            <a:pPr algn="just"/>
            <a:r>
              <a:rPr lang="zh-TW" altLang="en-US" sz="1400" b="1" dirty="0">
                <a:latin typeface="微軟正黑體" panose="020B0604030504040204" pitchFamily="34" charset="-120"/>
                <a:ea typeface="微軟正黑體" panose="020B0604030504040204" pitchFamily="34" charset="-120"/>
              </a:rPr>
              <a:t>同時考慮 </a:t>
            </a:r>
            <a:r>
              <a:rPr lang="en-US" altLang="zh-TW" sz="1400" b="1" dirty="0">
                <a:latin typeface="微軟正黑體" panose="020B0604030504040204" pitchFamily="34" charset="-120"/>
                <a:ea typeface="微軟正黑體" panose="020B0604030504040204" pitchFamily="34" charset="-120"/>
              </a:rPr>
              <a:t>Model 1 + 2 </a:t>
            </a:r>
            <a:r>
              <a:rPr lang="zh-TW" altLang="en-US" sz="1400" b="1" dirty="0">
                <a:latin typeface="微軟正黑體" panose="020B0604030504040204" pitchFamily="34" charset="-120"/>
                <a:ea typeface="微軟正黑體" panose="020B0604030504040204" pitchFamily="34" charset="-120"/>
              </a:rPr>
              <a:t>時，在加入了 </a:t>
            </a:r>
            <a:r>
              <a:rPr lang="en-US" altLang="zh-TW" sz="1400" b="1" dirty="0" err="1">
                <a:latin typeface="微軟正黑體" panose="020B0604030504040204" pitchFamily="34" charset="-120"/>
                <a:ea typeface="微軟正黑體" panose="020B0604030504040204" pitchFamily="34" charset="-120"/>
              </a:rPr>
              <a:t>Frobenius</a:t>
            </a:r>
            <a:r>
              <a:rPr lang="en-US" altLang="zh-TW" sz="1400" b="1" dirty="0">
                <a:latin typeface="微軟正黑體" panose="020B0604030504040204" pitchFamily="34" charset="-120"/>
                <a:ea typeface="微軟正黑體" panose="020B0604030504040204" pitchFamily="34" charset="-120"/>
              </a:rPr>
              <a:t> </a:t>
            </a:r>
            <a:r>
              <a:rPr lang="zh-TW" altLang="en-US" sz="1400" b="1" dirty="0">
                <a:latin typeface="微軟正黑體" panose="020B0604030504040204" pitchFamily="34" charset="-120"/>
                <a:ea typeface="微軟正黑體" panose="020B0604030504040204" pitchFamily="34" charset="-120"/>
              </a:rPr>
              <a:t>範數檢驗法後，不論是勝率或正常平倉率都下降了，而將 </a:t>
            </a:r>
            <a:r>
              <a:rPr lang="en-US" altLang="zh-TW" sz="1400" b="1" dirty="0">
                <a:latin typeface="微軟正黑體" panose="020B0604030504040204" pitchFamily="34" charset="-120"/>
                <a:ea typeface="微軟正黑體" panose="020B0604030504040204" pitchFamily="34" charset="-120"/>
              </a:rPr>
              <a:t>Model 1 </a:t>
            </a:r>
            <a:r>
              <a:rPr lang="zh-TW" altLang="en-US" sz="1400" b="1" dirty="0">
                <a:latin typeface="微軟正黑體" panose="020B0604030504040204" pitchFamily="34" charset="-120"/>
                <a:ea typeface="微軟正黑體" panose="020B0604030504040204" pitchFamily="34" charset="-120"/>
              </a:rPr>
              <a:t>和 </a:t>
            </a:r>
            <a:r>
              <a:rPr lang="en-US" altLang="zh-TW" sz="1400" b="1" dirty="0">
                <a:latin typeface="微軟正黑體" panose="020B0604030504040204" pitchFamily="34" charset="-120"/>
                <a:ea typeface="微軟正黑體" panose="020B0604030504040204" pitchFamily="34" charset="-120"/>
              </a:rPr>
              <a:t>Model 2 </a:t>
            </a:r>
            <a:r>
              <a:rPr lang="zh-TW" altLang="en-US" sz="1400" b="1" dirty="0">
                <a:latin typeface="微軟正黑體" panose="020B0604030504040204" pitchFamily="34" charset="-120"/>
                <a:ea typeface="微軟正黑體" panose="020B0604030504040204" pitchFamily="34" charset="-120"/>
              </a:rPr>
              <a:t>拆分後，</a:t>
            </a:r>
            <a:r>
              <a:rPr lang="en-US" altLang="zh-TW" sz="1400" b="1" dirty="0">
                <a:latin typeface="微軟正黑體" panose="020B0604030504040204" pitchFamily="34" charset="-120"/>
                <a:ea typeface="微軟正黑體" panose="020B0604030504040204" pitchFamily="34" charset="-120"/>
              </a:rPr>
              <a:t>Model 1 </a:t>
            </a:r>
            <a:r>
              <a:rPr lang="zh-TW" altLang="en-US" sz="1400" b="1" dirty="0">
                <a:latin typeface="微軟正黑體" panose="020B0604030504040204" pitchFamily="34" charset="-120"/>
                <a:ea typeface="微軟正黑體" panose="020B0604030504040204" pitchFamily="34" charset="-120"/>
              </a:rPr>
              <a:t>的勝率和正常平倉率都得到了小幅度的提升，而 </a:t>
            </a:r>
            <a:r>
              <a:rPr lang="en-US" altLang="zh-TW" sz="1400" b="1" dirty="0">
                <a:latin typeface="微軟正黑體" panose="020B0604030504040204" pitchFamily="34" charset="-120"/>
                <a:ea typeface="微軟正黑體" panose="020B0604030504040204" pitchFamily="34" charset="-120"/>
              </a:rPr>
              <a:t>Model 2 </a:t>
            </a:r>
            <a:r>
              <a:rPr lang="zh-TW" altLang="en-US" sz="1400" b="1" dirty="0">
                <a:latin typeface="微軟正黑體" panose="020B0604030504040204" pitchFamily="34" charset="-120"/>
                <a:ea typeface="微軟正黑體" panose="020B0604030504040204" pitchFamily="34" charset="-120"/>
              </a:rPr>
              <a:t>則僅提升了正常平倉率但造成了勝率有小幅度的下降。</a:t>
            </a:r>
          </a:p>
        </p:txBody>
      </p:sp>
      <p:sp>
        <p:nvSpPr>
          <p:cNvPr id="11" name="矩形 10">
            <a:extLst>
              <a:ext uri="{FF2B5EF4-FFF2-40B4-BE49-F238E27FC236}">
                <a16:creationId xmlns:a16="http://schemas.microsoft.com/office/drawing/2014/main" id="{41A54D1E-DB39-407B-8803-F384CCBF611F}"/>
              </a:ext>
            </a:extLst>
          </p:cNvPr>
          <p:cNvSpPr/>
          <p:nvPr/>
        </p:nvSpPr>
        <p:spPr>
          <a:xfrm>
            <a:off x="7586640" y="191135"/>
            <a:ext cx="1217000" cy="307777"/>
          </a:xfrm>
          <a:prstGeom prst="rect">
            <a:avLst/>
          </a:prstGeom>
        </p:spPr>
        <p:txBody>
          <a:bodyPr wrap="none">
            <a:spAutoFit/>
          </a:bodyPr>
          <a:lstStyle/>
          <a:p>
            <a:r>
              <a:rPr kumimoji="1" lang="en-US" altLang="zh-TW" sz="1400" b="1" dirty="0">
                <a:latin typeface="Microsoft JhengHei" panose="020B0604030504040204" pitchFamily="34" charset="-120"/>
                <a:ea typeface="Microsoft JhengHei" panose="020B0604030504040204" pitchFamily="34" charset="-120"/>
                <a:hlinkClick r:id="rId3" action="ppaction://hlinksldjump"/>
              </a:rPr>
              <a:t>&lt;&lt; </a:t>
            </a:r>
            <a:r>
              <a:rPr kumimoji="1" lang="zh-TW" altLang="en-US" sz="1400" b="1" dirty="0">
                <a:latin typeface="Microsoft JhengHei" panose="020B0604030504040204" pitchFamily="34" charset="-120"/>
                <a:ea typeface="Microsoft JhengHei" panose="020B0604030504040204" pitchFamily="34" charset="-120"/>
                <a:hlinkClick r:id="rId3" action="ppaction://hlinksldjump"/>
              </a:rPr>
              <a:t>返回實驗</a:t>
            </a:r>
            <a:endParaRPr kumimoji="1" lang="zh-TW" altLang="en-US" sz="1400" b="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25842617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5585" y="191135"/>
            <a:ext cx="8568055" cy="461645"/>
            <a:chOff x="371" y="301"/>
            <a:chExt cx="13493" cy="727"/>
          </a:xfrm>
        </p:grpSpPr>
        <p:sp>
          <p:nvSpPr>
            <p:cNvPr id="4" name="箭头: V 形 3"/>
            <p:cNvSpPr/>
            <p:nvPr/>
          </p:nvSpPr>
          <p:spPr>
            <a:xfrm>
              <a:off x="713" y="514"/>
              <a:ext cx="419" cy="485"/>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 name="箭头: V 形 4"/>
            <p:cNvSpPr/>
            <p:nvPr/>
          </p:nvSpPr>
          <p:spPr>
            <a:xfrm>
              <a:off x="1014"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cxnSp>
          <p:nvCxnSpPr>
            <p:cNvPr id="7" name="直接连接符 6"/>
            <p:cNvCxnSpPr/>
            <p:nvPr/>
          </p:nvCxnSpPr>
          <p:spPr>
            <a:xfrm>
              <a:off x="1609" y="992"/>
              <a:ext cx="1225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609" y="301"/>
              <a:ext cx="4916" cy="727"/>
            </a:xfrm>
            <a:prstGeom prst="rect">
              <a:avLst/>
            </a:prstGeom>
            <a:noFill/>
          </p:spPr>
          <p:txBody>
            <a:bodyPr wrap="none" rtlCol="0" anchor="ctr">
              <a:spAutoFit/>
            </a:bodyPr>
            <a:lstStyle/>
            <a:p>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(1) </a:t>
              </a:r>
              <a:r>
                <a:rPr lang="zh-TW"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單檔股票當沖交易</a:t>
              </a:r>
              <a:endParaRPr lang="zh-CN"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9" name="箭头: V 形 8"/>
            <p:cNvSpPr/>
            <p:nvPr/>
          </p:nvSpPr>
          <p:spPr>
            <a:xfrm>
              <a:off x="371"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6" name="文字方塊 5">
            <a:extLst>
              <a:ext uri="{FF2B5EF4-FFF2-40B4-BE49-F238E27FC236}">
                <a16:creationId xmlns:a16="http://schemas.microsoft.com/office/drawing/2014/main" id="{2C246C3A-2135-60F1-8B90-D513E93BC983}"/>
              </a:ext>
            </a:extLst>
          </p:cNvPr>
          <p:cNvSpPr txBox="1"/>
          <p:nvPr/>
        </p:nvSpPr>
        <p:spPr>
          <a:xfrm>
            <a:off x="373843" y="906899"/>
            <a:ext cx="4950296" cy="369332"/>
          </a:xfrm>
          <a:prstGeom prst="rect">
            <a:avLst/>
          </a:prstGeom>
          <a:noFill/>
        </p:spPr>
        <p:txBody>
          <a:bodyPr wrap="square">
            <a:spAutoFit/>
          </a:bodyPr>
          <a:lstStyle/>
          <a:p>
            <a:r>
              <a:rPr lang="en-US" altLang="zh-TW" sz="18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C</a:t>
            </a:r>
            <a:r>
              <a:rPr lang="en-US" altLang="zh-CN" sz="18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en-US" altLang="zh-TW" sz="1800" b="1" dirty="0" err="1">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Frobenius</a:t>
            </a:r>
            <a:r>
              <a:rPr lang="zh-TW"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範數檢驗法 </a:t>
            </a:r>
            <a:r>
              <a:rPr lang="en-US" altLang="zh-TW"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zh-TW"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en-US" altLang="zh-TW"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0050</a:t>
            </a:r>
            <a:r>
              <a:rPr lang="zh-TW"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en-US" altLang="zh-TW"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0051 )</a:t>
            </a:r>
            <a:endParaRPr lang="zh-CN"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graphicFrame>
        <p:nvGraphicFramePr>
          <p:cNvPr id="3" name="表格 2">
            <a:extLst>
              <a:ext uri="{FF2B5EF4-FFF2-40B4-BE49-F238E27FC236}">
                <a16:creationId xmlns:a16="http://schemas.microsoft.com/office/drawing/2014/main" id="{9A3B4F66-62C7-4A05-B675-95C02C2A14C6}"/>
              </a:ext>
            </a:extLst>
          </p:cNvPr>
          <p:cNvGraphicFramePr>
            <a:graphicFrameLocks noGrp="1"/>
          </p:cNvGraphicFramePr>
          <p:nvPr>
            <p:extLst/>
          </p:nvPr>
        </p:nvGraphicFramePr>
        <p:xfrm>
          <a:off x="1104024" y="1406416"/>
          <a:ext cx="6935952" cy="2700000"/>
        </p:xfrm>
        <a:graphic>
          <a:graphicData uri="http://schemas.openxmlformats.org/drawingml/2006/table">
            <a:tbl>
              <a:tblPr firstRow="1" bandRow="1">
                <a:tableStyleId>{073A0DAA-6AF3-43AB-8588-CEC1D06C72B9}</a:tableStyleId>
              </a:tblPr>
              <a:tblGrid>
                <a:gridCol w="2615952">
                  <a:extLst>
                    <a:ext uri="{9D8B030D-6E8A-4147-A177-3AD203B41FA5}">
                      <a16:colId xmlns:a16="http://schemas.microsoft.com/office/drawing/2014/main" val="3536510998"/>
                    </a:ext>
                  </a:extLst>
                </a:gridCol>
                <a:gridCol w="1440000">
                  <a:extLst>
                    <a:ext uri="{9D8B030D-6E8A-4147-A177-3AD203B41FA5}">
                      <a16:colId xmlns:a16="http://schemas.microsoft.com/office/drawing/2014/main" val="2309854961"/>
                    </a:ext>
                  </a:extLst>
                </a:gridCol>
                <a:gridCol w="1440000">
                  <a:extLst>
                    <a:ext uri="{9D8B030D-6E8A-4147-A177-3AD203B41FA5}">
                      <a16:colId xmlns:a16="http://schemas.microsoft.com/office/drawing/2014/main" val="550783146"/>
                    </a:ext>
                  </a:extLst>
                </a:gridCol>
                <a:gridCol w="1440000">
                  <a:extLst>
                    <a:ext uri="{9D8B030D-6E8A-4147-A177-3AD203B41FA5}">
                      <a16:colId xmlns:a16="http://schemas.microsoft.com/office/drawing/2014/main" val="2019960919"/>
                    </a:ext>
                  </a:extLst>
                </a:gridCol>
              </a:tblGrid>
              <a:tr h="540000">
                <a:tc>
                  <a:txBody>
                    <a:bodyPr/>
                    <a:lstStyle/>
                    <a:p>
                      <a:pPr algn="ctr"/>
                      <a:r>
                        <a:rPr lang="zh-TW" altLang="en-US" b="1" dirty="0">
                          <a:latin typeface="微軟正黑體" panose="020B0604030504040204" pitchFamily="34" charset="-120"/>
                          <a:ea typeface="微軟正黑體" panose="020B0604030504040204" pitchFamily="34" charset="-120"/>
                        </a:rPr>
                        <a:t>未加入 </a:t>
                      </a:r>
                      <a:r>
                        <a:rPr lang="en-US" altLang="zh-TW" b="1" dirty="0" err="1">
                          <a:latin typeface="微軟正黑體" panose="020B0604030504040204" pitchFamily="34" charset="-120"/>
                          <a:ea typeface="微軟正黑體" panose="020B0604030504040204" pitchFamily="34" charset="-120"/>
                        </a:rPr>
                        <a:t>Frobenius</a:t>
                      </a:r>
                      <a:r>
                        <a:rPr lang="zh-TW" altLang="en-US" b="1" dirty="0">
                          <a:latin typeface="微軟正黑體" panose="020B0604030504040204" pitchFamily="34" charset="-120"/>
                          <a:ea typeface="微軟正黑體" panose="020B0604030504040204" pitchFamily="34" charset="-120"/>
                        </a:rPr>
                        <a:t> 範數檢驗法</a:t>
                      </a:r>
                      <a:endParaRPr lang="en-US" altLang="zh-TW" b="1" dirty="0">
                        <a:latin typeface="微軟正黑體" panose="020B0604030504040204" pitchFamily="34" charset="-120"/>
                        <a:ea typeface="微軟正黑體" panose="020B0604030504040204" pitchFamily="34" charset="-120"/>
                      </a:endParaRPr>
                    </a:p>
                    <a:p>
                      <a:pPr marL="0" marR="0" lvl="0" indent="0" algn="ctr" defTabSz="684530" rtl="0" eaLnBrk="1" fontAlgn="auto" latinLnBrk="0" hangingPunct="1">
                        <a:lnSpc>
                          <a:spcPct val="100000"/>
                        </a:lnSpc>
                        <a:spcBef>
                          <a:spcPts val="0"/>
                        </a:spcBef>
                        <a:spcAft>
                          <a:spcPts val="0"/>
                        </a:spcAft>
                        <a:buClrTx/>
                        <a:buSzTx/>
                        <a:buFontTx/>
                        <a:buNone/>
                        <a:tabLst/>
                        <a:defRPr/>
                      </a:pPr>
                      <a:r>
                        <a:rPr lang="en-US" altLang="zh-TW" b="1" dirty="0">
                          <a:latin typeface="微軟正黑體" panose="020B0604030504040204" pitchFamily="34" charset="-120"/>
                          <a:ea typeface="微軟正黑體" panose="020B0604030504040204" pitchFamily="34" charset="-120"/>
                        </a:rPr>
                        <a:t>/ </a:t>
                      </a:r>
                      <a:r>
                        <a:rPr lang="zh-TW" altLang="en-US" b="1" dirty="0">
                          <a:latin typeface="微軟正黑體" panose="020B0604030504040204" pitchFamily="34" charset="-120"/>
                          <a:ea typeface="微軟正黑體" panose="020B0604030504040204" pitchFamily="34" charset="-120"/>
                        </a:rPr>
                        <a:t>加入 </a:t>
                      </a:r>
                      <a:r>
                        <a:rPr lang="en-US" altLang="zh-TW" b="1" dirty="0" err="1">
                          <a:latin typeface="微軟正黑體" panose="020B0604030504040204" pitchFamily="34" charset="-120"/>
                          <a:ea typeface="微軟正黑體" panose="020B0604030504040204" pitchFamily="34" charset="-120"/>
                        </a:rPr>
                        <a:t>Frobenius</a:t>
                      </a:r>
                      <a:r>
                        <a:rPr lang="zh-TW" altLang="en-US" b="1" dirty="0">
                          <a:latin typeface="微軟正黑體" panose="020B0604030504040204" pitchFamily="34" charset="-120"/>
                          <a:ea typeface="微軟正黑體" panose="020B0604030504040204" pitchFamily="34" charset="-120"/>
                        </a:rPr>
                        <a:t> 範數檢驗法</a:t>
                      </a:r>
                      <a:endParaRPr lang="en-US" altLang="zh-TW"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1" dirty="0">
                          <a:latin typeface="微軟正黑體" panose="020B0604030504040204" pitchFamily="34" charset="-120"/>
                          <a:ea typeface="微軟正黑體" panose="020B0604030504040204" pitchFamily="34" charset="-120"/>
                        </a:rPr>
                        <a:t>Model 1 + 2</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1" dirty="0">
                          <a:latin typeface="微軟正黑體" panose="020B0604030504040204" pitchFamily="34" charset="-120"/>
                          <a:ea typeface="微軟正黑體" panose="020B0604030504040204" pitchFamily="34" charset="-120"/>
                        </a:rPr>
                        <a:t>Model 1</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1" dirty="0">
                          <a:latin typeface="微軟正黑體" panose="020B0604030504040204" pitchFamily="34" charset="-120"/>
                          <a:ea typeface="微軟正黑體" panose="020B0604030504040204" pitchFamily="34" charset="-120"/>
                        </a:rPr>
                        <a:t>Model 2</a:t>
                      </a:r>
                      <a:endParaRPr lang="zh-TW" altLang="en-US" b="1"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923290295"/>
                  </a:ext>
                </a:extLst>
              </a:tr>
              <a:tr h="540000">
                <a:tc>
                  <a:txBody>
                    <a:bodyPr/>
                    <a:lstStyle/>
                    <a:p>
                      <a:pPr algn="ctr"/>
                      <a:r>
                        <a:rPr lang="zh-TW" altLang="en-US" b="1" dirty="0">
                          <a:latin typeface="微軟正黑體" panose="020B0604030504040204" pitchFamily="34" charset="-120"/>
                          <a:ea typeface="微軟正黑體" panose="020B0604030504040204" pitchFamily="34" charset="-120"/>
                        </a:rPr>
                        <a:t>獲利</a:t>
                      </a:r>
                    </a:p>
                  </a:txBody>
                  <a:tcPr anchor="ctr"/>
                </a:tc>
                <a:tc>
                  <a:txBody>
                    <a:bodyPr/>
                    <a:lstStyle/>
                    <a:p>
                      <a:pPr algn="ctr"/>
                      <a:r>
                        <a:rPr lang="en-US" altLang="zh-TW" b="1" dirty="0">
                          <a:latin typeface="微軟正黑體" panose="020B0604030504040204" pitchFamily="34" charset="-120"/>
                          <a:ea typeface="微軟正黑體" panose="020B0604030504040204" pitchFamily="34" charset="-120"/>
                        </a:rPr>
                        <a:t>2,891,556</a:t>
                      </a:r>
                    </a:p>
                    <a:p>
                      <a:pPr algn="ctr"/>
                      <a:r>
                        <a:rPr lang="en-US" altLang="zh-TW" b="1" dirty="0">
                          <a:latin typeface="微軟正黑體" panose="020B0604030504040204" pitchFamily="34" charset="-120"/>
                          <a:ea typeface="微軟正黑體" panose="020B0604030504040204" pitchFamily="34" charset="-120"/>
                        </a:rPr>
                        <a:t>/ 1,965,387</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1" dirty="0">
                          <a:latin typeface="微軟正黑體" panose="020B0604030504040204" pitchFamily="34" charset="-120"/>
                          <a:ea typeface="微軟正黑體" panose="020B0604030504040204" pitchFamily="34" charset="-120"/>
                        </a:rPr>
                        <a:t>454,924</a:t>
                      </a:r>
                    </a:p>
                    <a:p>
                      <a:pPr algn="ctr"/>
                      <a:r>
                        <a:rPr lang="en-US" altLang="zh-TW" b="1" dirty="0">
                          <a:latin typeface="微軟正黑體" panose="020B0604030504040204" pitchFamily="34" charset="-120"/>
                          <a:ea typeface="微軟正黑體" panose="020B0604030504040204" pitchFamily="34" charset="-120"/>
                        </a:rPr>
                        <a:t>/ -63,715</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1" dirty="0">
                          <a:latin typeface="微軟正黑體" panose="020B0604030504040204" pitchFamily="34" charset="-120"/>
                          <a:ea typeface="微軟正黑體" panose="020B0604030504040204" pitchFamily="34" charset="-120"/>
                        </a:rPr>
                        <a:t>2,436,633</a:t>
                      </a:r>
                    </a:p>
                    <a:p>
                      <a:pPr algn="ctr"/>
                      <a:r>
                        <a:rPr lang="en-US" altLang="zh-TW" b="1" dirty="0">
                          <a:latin typeface="微軟正黑體" panose="020B0604030504040204" pitchFamily="34" charset="-120"/>
                          <a:ea typeface="微軟正黑體" panose="020B0604030504040204" pitchFamily="34" charset="-120"/>
                        </a:rPr>
                        <a:t>/ 2,029,101</a:t>
                      </a:r>
                      <a:endParaRPr lang="zh-TW" altLang="en-US" b="1"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889229751"/>
                  </a:ext>
                </a:extLst>
              </a:tr>
              <a:tr h="540000">
                <a:tc>
                  <a:txBody>
                    <a:bodyPr/>
                    <a:lstStyle/>
                    <a:p>
                      <a:pPr algn="ctr"/>
                      <a:r>
                        <a:rPr lang="zh-TW" altLang="en-US" b="1" dirty="0">
                          <a:latin typeface="微軟正黑體" panose="020B0604030504040204" pitchFamily="34" charset="-120"/>
                          <a:ea typeface="微軟正黑體" panose="020B0604030504040204" pitchFamily="34" charset="-120"/>
                        </a:rPr>
                        <a:t>勝率</a:t>
                      </a:r>
                    </a:p>
                  </a:txBody>
                  <a:tcPr anchor="ctr"/>
                </a:tc>
                <a:tc>
                  <a:txBody>
                    <a:bodyPr/>
                    <a:lstStyle/>
                    <a:p>
                      <a:pPr algn="ctr"/>
                      <a:r>
                        <a:rPr lang="en-US" altLang="zh-TW" b="1" dirty="0">
                          <a:latin typeface="微軟正黑體" panose="020B0604030504040204" pitchFamily="34" charset="-120"/>
                          <a:ea typeface="微軟正黑體" panose="020B0604030504040204" pitchFamily="34" charset="-120"/>
                        </a:rPr>
                        <a:t>74.99%</a:t>
                      </a:r>
                    </a:p>
                    <a:p>
                      <a:pPr algn="ctr"/>
                      <a:r>
                        <a:rPr lang="en-US" altLang="zh-TW" b="1" dirty="0">
                          <a:latin typeface="微軟正黑體" panose="020B0604030504040204" pitchFamily="34" charset="-120"/>
                          <a:ea typeface="微軟正黑體" panose="020B0604030504040204" pitchFamily="34" charset="-120"/>
                        </a:rPr>
                        <a:t>/ </a:t>
                      </a:r>
                      <a:r>
                        <a:rPr lang="en-US" altLang="zh-TW" b="1" dirty="0">
                          <a:solidFill>
                            <a:srgbClr val="FF0000"/>
                          </a:solidFill>
                          <a:latin typeface="微軟正黑體" panose="020B0604030504040204" pitchFamily="34" charset="-120"/>
                          <a:ea typeface="微軟正黑體" panose="020B0604030504040204" pitchFamily="34" charset="-120"/>
                        </a:rPr>
                        <a:t>75.14%</a:t>
                      </a:r>
                      <a:endParaRPr lang="zh-TW" altLang="en-US" b="1" dirty="0">
                        <a:solidFill>
                          <a:srgbClr val="FF0000"/>
                        </a:solidFill>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1" dirty="0">
                          <a:solidFill>
                            <a:srgbClr val="FF0000"/>
                          </a:solidFill>
                          <a:latin typeface="微軟正黑體" panose="020B0604030504040204" pitchFamily="34" charset="-120"/>
                          <a:ea typeface="微軟正黑體" panose="020B0604030504040204" pitchFamily="34" charset="-120"/>
                        </a:rPr>
                        <a:t>76.75%</a:t>
                      </a:r>
                    </a:p>
                    <a:p>
                      <a:pPr algn="ctr"/>
                      <a:r>
                        <a:rPr lang="en-US" altLang="zh-TW" b="1" dirty="0">
                          <a:latin typeface="微軟正黑體" panose="020B0604030504040204" pitchFamily="34" charset="-120"/>
                          <a:ea typeface="微軟正黑體" panose="020B0604030504040204" pitchFamily="34" charset="-120"/>
                        </a:rPr>
                        <a:t>/ 76.24%</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1" dirty="0">
                          <a:latin typeface="微軟正黑體" panose="020B0604030504040204" pitchFamily="34" charset="-120"/>
                          <a:ea typeface="微軟正黑體" panose="020B0604030504040204" pitchFamily="34" charset="-120"/>
                        </a:rPr>
                        <a:t>73.29%</a:t>
                      </a:r>
                    </a:p>
                    <a:p>
                      <a:pPr algn="ctr"/>
                      <a:r>
                        <a:rPr lang="en-US" altLang="zh-TW" b="1" dirty="0">
                          <a:latin typeface="微軟正黑體" panose="020B0604030504040204" pitchFamily="34" charset="-120"/>
                          <a:ea typeface="微軟正黑體" panose="020B0604030504040204" pitchFamily="34" charset="-120"/>
                        </a:rPr>
                        <a:t>/ </a:t>
                      </a:r>
                      <a:r>
                        <a:rPr lang="en-US" altLang="zh-TW" b="1" dirty="0">
                          <a:solidFill>
                            <a:srgbClr val="FF0000"/>
                          </a:solidFill>
                          <a:latin typeface="微軟正黑體" panose="020B0604030504040204" pitchFamily="34" charset="-120"/>
                          <a:ea typeface="微軟正黑體" panose="020B0604030504040204" pitchFamily="34" charset="-120"/>
                        </a:rPr>
                        <a:t>74.20%</a:t>
                      </a:r>
                      <a:endParaRPr lang="zh-TW" altLang="en-US" b="1" dirty="0">
                        <a:solidFill>
                          <a:srgbClr val="FF0000"/>
                        </a:solidFill>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1996898466"/>
                  </a:ext>
                </a:extLst>
              </a:tr>
              <a:tr h="540000">
                <a:tc>
                  <a:txBody>
                    <a:bodyPr/>
                    <a:lstStyle/>
                    <a:p>
                      <a:pPr algn="ctr"/>
                      <a:r>
                        <a:rPr lang="zh-TW" altLang="en-US" b="1" dirty="0">
                          <a:latin typeface="微軟正黑體" panose="020B0604030504040204" pitchFamily="34" charset="-120"/>
                          <a:ea typeface="微軟正黑體" panose="020B0604030504040204" pitchFamily="34" charset="-120"/>
                        </a:rPr>
                        <a:t>正常平倉率</a:t>
                      </a:r>
                    </a:p>
                  </a:txBody>
                  <a:tcPr anchor="ctr"/>
                </a:tc>
                <a:tc>
                  <a:txBody>
                    <a:bodyPr/>
                    <a:lstStyle/>
                    <a:p>
                      <a:pPr algn="ctr"/>
                      <a:r>
                        <a:rPr lang="en-US" altLang="zh-TW" b="1" dirty="0">
                          <a:solidFill>
                            <a:srgbClr val="FF0000"/>
                          </a:solidFill>
                          <a:latin typeface="微軟正黑體" panose="020B0604030504040204" pitchFamily="34" charset="-120"/>
                          <a:ea typeface="微軟正黑體" panose="020B0604030504040204" pitchFamily="34" charset="-120"/>
                        </a:rPr>
                        <a:t>63.07%</a:t>
                      </a:r>
                    </a:p>
                    <a:p>
                      <a:pPr algn="ctr"/>
                      <a:r>
                        <a:rPr lang="en-US" altLang="zh-TW" b="1" dirty="0">
                          <a:latin typeface="微軟正黑體" panose="020B0604030504040204" pitchFamily="34" charset="-120"/>
                          <a:ea typeface="微軟正黑體" panose="020B0604030504040204" pitchFamily="34" charset="-120"/>
                        </a:rPr>
                        <a:t>/ 62.99%</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1" dirty="0">
                          <a:solidFill>
                            <a:srgbClr val="FF0000"/>
                          </a:solidFill>
                          <a:latin typeface="微軟正黑體" panose="020B0604030504040204" pitchFamily="34" charset="-120"/>
                          <a:ea typeface="微軟正黑體" panose="020B0604030504040204" pitchFamily="34" charset="-120"/>
                        </a:rPr>
                        <a:t>70.96%</a:t>
                      </a:r>
                    </a:p>
                    <a:p>
                      <a:pPr algn="ctr"/>
                      <a:r>
                        <a:rPr lang="en-US" altLang="zh-TW" b="1" dirty="0">
                          <a:latin typeface="微軟正黑體" panose="020B0604030504040204" pitchFamily="34" charset="-120"/>
                          <a:ea typeface="微軟正黑體" panose="020B0604030504040204" pitchFamily="34" charset="-120"/>
                        </a:rPr>
                        <a:t>/ 70.48%</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1" dirty="0">
                          <a:latin typeface="微軟正黑體" panose="020B0604030504040204" pitchFamily="34" charset="-120"/>
                          <a:ea typeface="微軟正黑體" panose="020B0604030504040204" pitchFamily="34" charset="-120"/>
                        </a:rPr>
                        <a:t>55.49%</a:t>
                      </a:r>
                    </a:p>
                    <a:p>
                      <a:pPr algn="ctr"/>
                      <a:r>
                        <a:rPr lang="en-US" altLang="zh-TW" b="1" dirty="0">
                          <a:latin typeface="微軟正黑體" panose="020B0604030504040204" pitchFamily="34" charset="-120"/>
                          <a:ea typeface="微軟正黑體" panose="020B0604030504040204" pitchFamily="34" charset="-120"/>
                        </a:rPr>
                        <a:t>/ </a:t>
                      </a:r>
                      <a:r>
                        <a:rPr lang="en-US" altLang="zh-TW" b="1" dirty="0">
                          <a:solidFill>
                            <a:srgbClr val="FF0000"/>
                          </a:solidFill>
                          <a:latin typeface="微軟正黑體" panose="020B0604030504040204" pitchFamily="34" charset="-120"/>
                          <a:ea typeface="微軟正黑體" panose="020B0604030504040204" pitchFamily="34" charset="-120"/>
                        </a:rPr>
                        <a:t>56.56%</a:t>
                      </a:r>
                      <a:endParaRPr lang="zh-TW" altLang="en-US" b="1" dirty="0">
                        <a:solidFill>
                          <a:srgbClr val="FF0000"/>
                        </a:solidFill>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2844394819"/>
                  </a:ext>
                </a:extLst>
              </a:tr>
              <a:tr h="540000">
                <a:tc>
                  <a:txBody>
                    <a:bodyPr/>
                    <a:lstStyle/>
                    <a:p>
                      <a:pPr algn="ctr"/>
                      <a:r>
                        <a:rPr lang="zh-TW" altLang="en-US" b="1" dirty="0">
                          <a:latin typeface="微軟正黑體" panose="020B0604030504040204" pitchFamily="34" charset="-120"/>
                          <a:ea typeface="微軟正黑體" panose="020B0604030504040204" pitchFamily="34" charset="-120"/>
                        </a:rPr>
                        <a:t>交易筆數</a:t>
                      </a:r>
                    </a:p>
                  </a:txBody>
                  <a:tcPr anchor="ctr"/>
                </a:tc>
                <a:tc>
                  <a:txBody>
                    <a:bodyPr/>
                    <a:lstStyle/>
                    <a:p>
                      <a:pPr algn="ctr"/>
                      <a:r>
                        <a:rPr lang="en-US" altLang="zh-TW" b="1" dirty="0">
                          <a:latin typeface="微軟正黑體" panose="020B0604030504040204" pitchFamily="34" charset="-120"/>
                          <a:ea typeface="微軟正黑體" panose="020B0604030504040204" pitchFamily="34" charset="-120"/>
                        </a:rPr>
                        <a:t>52,167</a:t>
                      </a:r>
                    </a:p>
                    <a:p>
                      <a:pPr algn="ctr"/>
                      <a:r>
                        <a:rPr lang="en-US" altLang="zh-TW" b="1" dirty="0">
                          <a:latin typeface="微軟正黑體" panose="020B0604030504040204" pitchFamily="34" charset="-120"/>
                          <a:ea typeface="微軟正黑體" panose="020B0604030504040204" pitchFamily="34" charset="-120"/>
                        </a:rPr>
                        <a:t>/ 41,141</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1" dirty="0">
                          <a:latin typeface="微軟正黑體" panose="020B0604030504040204" pitchFamily="34" charset="-120"/>
                          <a:ea typeface="微軟正黑體" panose="020B0604030504040204" pitchFamily="34" charset="-120"/>
                        </a:rPr>
                        <a:t>25,565</a:t>
                      </a:r>
                    </a:p>
                    <a:p>
                      <a:pPr algn="ctr"/>
                      <a:r>
                        <a:rPr lang="en-US" altLang="zh-TW" b="1" dirty="0">
                          <a:latin typeface="微軟正黑體" panose="020B0604030504040204" pitchFamily="34" charset="-120"/>
                          <a:ea typeface="微軟正黑體" panose="020B0604030504040204" pitchFamily="34" charset="-120"/>
                        </a:rPr>
                        <a:t>/ 18,986</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1" dirty="0">
                          <a:latin typeface="微軟正黑體" panose="020B0604030504040204" pitchFamily="34" charset="-120"/>
                          <a:ea typeface="微軟正黑體" panose="020B0604030504040204" pitchFamily="34" charset="-120"/>
                        </a:rPr>
                        <a:t>26,602</a:t>
                      </a:r>
                    </a:p>
                    <a:p>
                      <a:pPr algn="ctr"/>
                      <a:r>
                        <a:rPr lang="en-US" altLang="zh-TW" b="1" dirty="0">
                          <a:latin typeface="微軟正黑體" panose="020B0604030504040204" pitchFamily="34" charset="-120"/>
                          <a:ea typeface="微軟正黑體" panose="020B0604030504040204" pitchFamily="34" charset="-120"/>
                        </a:rPr>
                        <a:t>/ 22,155</a:t>
                      </a:r>
                      <a:endParaRPr lang="zh-TW" altLang="en-US" b="1"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3022869042"/>
                  </a:ext>
                </a:extLst>
              </a:tr>
            </a:tbl>
          </a:graphicData>
        </a:graphic>
      </p:graphicFrame>
      <p:sp>
        <p:nvSpPr>
          <p:cNvPr id="10" name="文字方塊 9">
            <a:extLst>
              <a:ext uri="{FF2B5EF4-FFF2-40B4-BE49-F238E27FC236}">
                <a16:creationId xmlns:a16="http://schemas.microsoft.com/office/drawing/2014/main" id="{5FDF44EA-DC8B-48E6-8E05-7E0DC88663C1}"/>
              </a:ext>
            </a:extLst>
          </p:cNvPr>
          <p:cNvSpPr txBox="1"/>
          <p:nvPr/>
        </p:nvSpPr>
        <p:spPr>
          <a:xfrm>
            <a:off x="776922" y="4238659"/>
            <a:ext cx="7781925" cy="738664"/>
          </a:xfrm>
          <a:prstGeom prst="rect">
            <a:avLst/>
          </a:prstGeom>
          <a:noFill/>
        </p:spPr>
        <p:txBody>
          <a:bodyPr wrap="square" rtlCol="0">
            <a:spAutoFit/>
          </a:bodyPr>
          <a:lstStyle/>
          <a:p>
            <a:pPr algn="just"/>
            <a:r>
              <a:rPr lang="zh-TW" altLang="en-US" sz="1400" b="1" dirty="0">
                <a:latin typeface="微軟正黑體" panose="020B0604030504040204" pitchFamily="34" charset="-120"/>
                <a:ea typeface="微軟正黑體" panose="020B0604030504040204" pitchFamily="34" charset="-120"/>
              </a:rPr>
              <a:t>同時考慮 </a:t>
            </a:r>
            <a:r>
              <a:rPr lang="en-US" altLang="zh-TW" sz="1400" b="1" dirty="0">
                <a:latin typeface="微軟正黑體" panose="020B0604030504040204" pitchFamily="34" charset="-120"/>
                <a:ea typeface="微軟正黑體" panose="020B0604030504040204" pitchFamily="34" charset="-120"/>
              </a:rPr>
              <a:t>Model 1 + 2 </a:t>
            </a:r>
            <a:r>
              <a:rPr lang="zh-TW" altLang="en-US" sz="1400" b="1" dirty="0">
                <a:latin typeface="微軟正黑體" panose="020B0604030504040204" pitchFamily="34" charset="-120"/>
                <a:ea typeface="微軟正黑體" panose="020B0604030504040204" pitchFamily="34" charset="-120"/>
              </a:rPr>
              <a:t>時，在加入了 </a:t>
            </a:r>
            <a:r>
              <a:rPr lang="en-US" altLang="zh-TW" sz="1400" b="1" dirty="0" err="1">
                <a:latin typeface="微軟正黑體" panose="020B0604030504040204" pitchFamily="34" charset="-120"/>
                <a:ea typeface="微軟正黑體" panose="020B0604030504040204" pitchFamily="34" charset="-120"/>
              </a:rPr>
              <a:t>Frobenius</a:t>
            </a:r>
            <a:r>
              <a:rPr lang="en-US" altLang="zh-TW" sz="1400" b="1" dirty="0">
                <a:latin typeface="微軟正黑體" panose="020B0604030504040204" pitchFamily="34" charset="-120"/>
                <a:ea typeface="微軟正黑體" panose="020B0604030504040204" pitchFamily="34" charset="-120"/>
              </a:rPr>
              <a:t> </a:t>
            </a:r>
            <a:r>
              <a:rPr lang="zh-TW" altLang="en-US" sz="1400" b="1" dirty="0">
                <a:latin typeface="微軟正黑體" panose="020B0604030504040204" pitchFamily="34" charset="-120"/>
                <a:ea typeface="微軟正黑體" panose="020B0604030504040204" pitchFamily="34" charset="-120"/>
              </a:rPr>
              <a:t>範數檢驗法後，出現了勝率增加但正常平倉率卻下降的情況，而將 </a:t>
            </a:r>
            <a:r>
              <a:rPr lang="en-US" altLang="zh-TW" sz="1400" b="1" dirty="0">
                <a:latin typeface="微軟正黑體" panose="020B0604030504040204" pitchFamily="34" charset="-120"/>
                <a:ea typeface="微軟正黑體" panose="020B0604030504040204" pitchFamily="34" charset="-120"/>
              </a:rPr>
              <a:t>Model 1 </a:t>
            </a:r>
            <a:r>
              <a:rPr lang="zh-TW" altLang="en-US" sz="1400" b="1" dirty="0">
                <a:latin typeface="微軟正黑體" panose="020B0604030504040204" pitchFamily="34" charset="-120"/>
                <a:ea typeface="微軟正黑體" panose="020B0604030504040204" pitchFamily="34" charset="-120"/>
              </a:rPr>
              <a:t>和 </a:t>
            </a:r>
            <a:r>
              <a:rPr lang="en-US" altLang="zh-TW" sz="1400" b="1" dirty="0">
                <a:latin typeface="微軟正黑體" panose="020B0604030504040204" pitchFamily="34" charset="-120"/>
                <a:ea typeface="微軟正黑體" panose="020B0604030504040204" pitchFamily="34" charset="-120"/>
              </a:rPr>
              <a:t>Model 2 </a:t>
            </a:r>
            <a:r>
              <a:rPr lang="zh-TW" altLang="en-US" sz="1400" b="1" dirty="0">
                <a:latin typeface="微軟正黑體" panose="020B0604030504040204" pitchFamily="34" charset="-120"/>
                <a:ea typeface="微軟正黑體" panose="020B0604030504040204" pitchFamily="34" charset="-120"/>
              </a:rPr>
              <a:t>拆分後，</a:t>
            </a:r>
            <a:r>
              <a:rPr lang="en-US" altLang="zh-TW" sz="1400" b="1" dirty="0">
                <a:latin typeface="微軟正黑體" panose="020B0604030504040204" pitchFamily="34" charset="-120"/>
                <a:ea typeface="微軟正黑體" panose="020B0604030504040204" pitchFamily="34" charset="-120"/>
              </a:rPr>
              <a:t>Model 1 </a:t>
            </a:r>
            <a:r>
              <a:rPr lang="zh-TW" altLang="en-US" sz="1400" b="1" dirty="0">
                <a:latin typeface="微軟正黑體" panose="020B0604030504040204" pitchFamily="34" charset="-120"/>
                <a:ea typeface="微軟正黑體" panose="020B0604030504040204" pitchFamily="34" charset="-120"/>
              </a:rPr>
              <a:t>的勝率和正常平倉率都出現了小幅度的下降，而 </a:t>
            </a:r>
            <a:r>
              <a:rPr lang="en-US" altLang="zh-TW" sz="1400" b="1" dirty="0">
                <a:latin typeface="微軟正黑體" panose="020B0604030504040204" pitchFamily="34" charset="-120"/>
                <a:ea typeface="微軟正黑體" panose="020B0604030504040204" pitchFamily="34" charset="-120"/>
              </a:rPr>
              <a:t>Model 2</a:t>
            </a:r>
            <a:r>
              <a:rPr lang="zh-TW" altLang="en-US" sz="1400" b="1" dirty="0">
                <a:latin typeface="微軟正黑體" panose="020B0604030504040204" pitchFamily="34" charset="-120"/>
                <a:ea typeface="微軟正黑體" panose="020B0604030504040204" pitchFamily="34" charset="-120"/>
              </a:rPr>
              <a:t> 的勝率和正常平倉率則都出現了小幅度的上升。</a:t>
            </a:r>
          </a:p>
        </p:txBody>
      </p:sp>
      <p:sp>
        <p:nvSpPr>
          <p:cNvPr id="11" name="矩形 10">
            <a:extLst>
              <a:ext uri="{FF2B5EF4-FFF2-40B4-BE49-F238E27FC236}">
                <a16:creationId xmlns:a16="http://schemas.microsoft.com/office/drawing/2014/main" id="{1A684898-C0E4-47EA-A2AF-2D18E7F72D87}"/>
              </a:ext>
            </a:extLst>
          </p:cNvPr>
          <p:cNvSpPr/>
          <p:nvPr/>
        </p:nvSpPr>
        <p:spPr>
          <a:xfrm>
            <a:off x="7586640" y="191135"/>
            <a:ext cx="1217000" cy="307777"/>
          </a:xfrm>
          <a:prstGeom prst="rect">
            <a:avLst/>
          </a:prstGeom>
        </p:spPr>
        <p:txBody>
          <a:bodyPr wrap="none">
            <a:spAutoFit/>
          </a:bodyPr>
          <a:lstStyle/>
          <a:p>
            <a:r>
              <a:rPr kumimoji="1" lang="en-US" altLang="zh-TW" sz="1400" b="1" dirty="0">
                <a:latin typeface="Microsoft JhengHei" panose="020B0604030504040204" pitchFamily="34" charset="-120"/>
                <a:ea typeface="Microsoft JhengHei" panose="020B0604030504040204" pitchFamily="34" charset="-120"/>
                <a:hlinkClick r:id="rId3" action="ppaction://hlinksldjump"/>
              </a:rPr>
              <a:t>&lt;&lt; </a:t>
            </a:r>
            <a:r>
              <a:rPr kumimoji="1" lang="zh-TW" altLang="en-US" sz="1400" b="1" dirty="0">
                <a:latin typeface="Microsoft JhengHei" panose="020B0604030504040204" pitchFamily="34" charset="-120"/>
                <a:ea typeface="Microsoft JhengHei" panose="020B0604030504040204" pitchFamily="34" charset="-120"/>
                <a:hlinkClick r:id="rId3" action="ppaction://hlinksldjump"/>
              </a:rPr>
              <a:t>返回實驗</a:t>
            </a:r>
            <a:endParaRPr kumimoji="1" lang="zh-TW" altLang="en-US" sz="1400" b="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20693935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5585" y="191135"/>
            <a:ext cx="8568055" cy="461645"/>
            <a:chOff x="371" y="301"/>
            <a:chExt cx="13493" cy="727"/>
          </a:xfrm>
        </p:grpSpPr>
        <p:sp>
          <p:nvSpPr>
            <p:cNvPr id="4" name="箭头: V 形 3"/>
            <p:cNvSpPr/>
            <p:nvPr/>
          </p:nvSpPr>
          <p:spPr>
            <a:xfrm>
              <a:off x="713" y="514"/>
              <a:ext cx="419" cy="485"/>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 name="箭头: V 形 4"/>
            <p:cNvSpPr/>
            <p:nvPr/>
          </p:nvSpPr>
          <p:spPr>
            <a:xfrm>
              <a:off x="1014"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cxnSp>
          <p:nvCxnSpPr>
            <p:cNvPr id="7" name="直接连接符 6"/>
            <p:cNvCxnSpPr/>
            <p:nvPr/>
          </p:nvCxnSpPr>
          <p:spPr>
            <a:xfrm>
              <a:off x="1609" y="992"/>
              <a:ext cx="1225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609" y="301"/>
              <a:ext cx="4916" cy="727"/>
            </a:xfrm>
            <a:prstGeom prst="rect">
              <a:avLst/>
            </a:prstGeom>
            <a:noFill/>
          </p:spPr>
          <p:txBody>
            <a:bodyPr wrap="none" rtlCol="0" anchor="ctr">
              <a:spAutoFit/>
            </a:bodyPr>
            <a:lstStyle/>
            <a:p>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(1) </a:t>
              </a:r>
              <a:r>
                <a:rPr lang="zh-TW"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單檔股票當沖交易</a:t>
              </a:r>
              <a:endParaRPr lang="zh-CN"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9" name="箭头: V 形 8"/>
            <p:cNvSpPr/>
            <p:nvPr/>
          </p:nvSpPr>
          <p:spPr>
            <a:xfrm>
              <a:off x="371"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6" name="文字方塊 5">
            <a:extLst>
              <a:ext uri="{FF2B5EF4-FFF2-40B4-BE49-F238E27FC236}">
                <a16:creationId xmlns:a16="http://schemas.microsoft.com/office/drawing/2014/main" id="{2C246C3A-2135-60F1-8B90-D513E93BC983}"/>
              </a:ext>
            </a:extLst>
          </p:cNvPr>
          <p:cNvSpPr txBox="1"/>
          <p:nvPr/>
        </p:nvSpPr>
        <p:spPr>
          <a:xfrm>
            <a:off x="373842" y="906899"/>
            <a:ext cx="6286389" cy="369332"/>
          </a:xfrm>
          <a:prstGeom prst="rect">
            <a:avLst/>
          </a:prstGeom>
          <a:noFill/>
        </p:spPr>
        <p:txBody>
          <a:bodyPr wrap="square">
            <a:spAutoFit/>
          </a:bodyPr>
          <a:lstStyle/>
          <a:p>
            <a:r>
              <a:rPr lang="en-US" altLang="zh-TW" sz="18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C</a:t>
            </a:r>
            <a:r>
              <a:rPr lang="en-US" altLang="zh-CN" sz="18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en-US" altLang="zh-TW" sz="1800" b="1" dirty="0" err="1">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Frobenius</a:t>
            </a:r>
            <a:r>
              <a:rPr lang="zh-TW"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範數檢驗法 </a:t>
            </a:r>
            <a:r>
              <a:rPr lang="en-US" altLang="zh-TW"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zh-TW"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en-US" altLang="zh-TW"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0050</a:t>
            </a:r>
            <a:r>
              <a:rPr lang="zh-TW"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部分高流動成分股 </a:t>
            </a:r>
            <a:r>
              <a:rPr lang="en-US" altLang="zh-TW"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endParaRPr lang="zh-CN"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graphicFrame>
        <p:nvGraphicFramePr>
          <p:cNvPr id="3" name="表格 2">
            <a:extLst>
              <a:ext uri="{FF2B5EF4-FFF2-40B4-BE49-F238E27FC236}">
                <a16:creationId xmlns:a16="http://schemas.microsoft.com/office/drawing/2014/main" id="{9A3B4F66-62C7-4A05-B675-95C02C2A14C6}"/>
              </a:ext>
            </a:extLst>
          </p:cNvPr>
          <p:cNvGraphicFramePr>
            <a:graphicFrameLocks noGrp="1"/>
          </p:cNvGraphicFramePr>
          <p:nvPr>
            <p:extLst/>
          </p:nvPr>
        </p:nvGraphicFramePr>
        <p:xfrm>
          <a:off x="1104024" y="1406416"/>
          <a:ext cx="6935952" cy="2700000"/>
        </p:xfrm>
        <a:graphic>
          <a:graphicData uri="http://schemas.openxmlformats.org/drawingml/2006/table">
            <a:tbl>
              <a:tblPr firstRow="1" bandRow="1">
                <a:tableStyleId>{073A0DAA-6AF3-43AB-8588-CEC1D06C72B9}</a:tableStyleId>
              </a:tblPr>
              <a:tblGrid>
                <a:gridCol w="2615952">
                  <a:extLst>
                    <a:ext uri="{9D8B030D-6E8A-4147-A177-3AD203B41FA5}">
                      <a16:colId xmlns:a16="http://schemas.microsoft.com/office/drawing/2014/main" val="3536510998"/>
                    </a:ext>
                  </a:extLst>
                </a:gridCol>
                <a:gridCol w="1440000">
                  <a:extLst>
                    <a:ext uri="{9D8B030D-6E8A-4147-A177-3AD203B41FA5}">
                      <a16:colId xmlns:a16="http://schemas.microsoft.com/office/drawing/2014/main" val="2309854961"/>
                    </a:ext>
                  </a:extLst>
                </a:gridCol>
                <a:gridCol w="1440000">
                  <a:extLst>
                    <a:ext uri="{9D8B030D-6E8A-4147-A177-3AD203B41FA5}">
                      <a16:colId xmlns:a16="http://schemas.microsoft.com/office/drawing/2014/main" val="550783146"/>
                    </a:ext>
                  </a:extLst>
                </a:gridCol>
                <a:gridCol w="1440000">
                  <a:extLst>
                    <a:ext uri="{9D8B030D-6E8A-4147-A177-3AD203B41FA5}">
                      <a16:colId xmlns:a16="http://schemas.microsoft.com/office/drawing/2014/main" val="2019960919"/>
                    </a:ext>
                  </a:extLst>
                </a:gridCol>
              </a:tblGrid>
              <a:tr h="540000">
                <a:tc>
                  <a:txBody>
                    <a:bodyPr/>
                    <a:lstStyle/>
                    <a:p>
                      <a:pPr algn="ctr"/>
                      <a:r>
                        <a:rPr lang="zh-TW" altLang="en-US" b="1" dirty="0">
                          <a:latin typeface="微軟正黑體" panose="020B0604030504040204" pitchFamily="34" charset="-120"/>
                          <a:ea typeface="微軟正黑體" panose="020B0604030504040204" pitchFamily="34" charset="-120"/>
                        </a:rPr>
                        <a:t>未加入 </a:t>
                      </a:r>
                      <a:r>
                        <a:rPr lang="en-US" altLang="zh-TW" b="1" dirty="0" err="1">
                          <a:latin typeface="微軟正黑體" panose="020B0604030504040204" pitchFamily="34" charset="-120"/>
                          <a:ea typeface="微軟正黑體" panose="020B0604030504040204" pitchFamily="34" charset="-120"/>
                        </a:rPr>
                        <a:t>Frobenius</a:t>
                      </a:r>
                      <a:r>
                        <a:rPr lang="zh-TW" altLang="en-US" b="1" dirty="0">
                          <a:latin typeface="微軟正黑體" panose="020B0604030504040204" pitchFamily="34" charset="-120"/>
                          <a:ea typeface="微軟正黑體" panose="020B0604030504040204" pitchFamily="34" charset="-120"/>
                        </a:rPr>
                        <a:t> 範數檢驗法</a:t>
                      </a:r>
                      <a:endParaRPr lang="en-US" altLang="zh-TW" b="1" dirty="0">
                        <a:latin typeface="微軟正黑體" panose="020B0604030504040204" pitchFamily="34" charset="-120"/>
                        <a:ea typeface="微軟正黑體" panose="020B0604030504040204" pitchFamily="34" charset="-120"/>
                      </a:endParaRPr>
                    </a:p>
                    <a:p>
                      <a:pPr marL="0" marR="0" lvl="0" indent="0" algn="ctr" defTabSz="684530" rtl="0" eaLnBrk="1" fontAlgn="auto" latinLnBrk="0" hangingPunct="1">
                        <a:lnSpc>
                          <a:spcPct val="100000"/>
                        </a:lnSpc>
                        <a:spcBef>
                          <a:spcPts val="0"/>
                        </a:spcBef>
                        <a:spcAft>
                          <a:spcPts val="0"/>
                        </a:spcAft>
                        <a:buClrTx/>
                        <a:buSzTx/>
                        <a:buFontTx/>
                        <a:buNone/>
                        <a:tabLst/>
                        <a:defRPr/>
                      </a:pPr>
                      <a:r>
                        <a:rPr lang="en-US" altLang="zh-TW" b="1" dirty="0">
                          <a:latin typeface="微軟正黑體" panose="020B0604030504040204" pitchFamily="34" charset="-120"/>
                          <a:ea typeface="微軟正黑體" panose="020B0604030504040204" pitchFamily="34" charset="-120"/>
                        </a:rPr>
                        <a:t>/ </a:t>
                      </a:r>
                      <a:r>
                        <a:rPr lang="zh-TW" altLang="en-US" b="1" dirty="0">
                          <a:latin typeface="微軟正黑體" panose="020B0604030504040204" pitchFamily="34" charset="-120"/>
                          <a:ea typeface="微軟正黑體" panose="020B0604030504040204" pitchFamily="34" charset="-120"/>
                        </a:rPr>
                        <a:t>加入 </a:t>
                      </a:r>
                      <a:r>
                        <a:rPr lang="en-US" altLang="zh-TW" b="1" dirty="0" err="1">
                          <a:latin typeface="微軟正黑體" panose="020B0604030504040204" pitchFamily="34" charset="-120"/>
                          <a:ea typeface="微軟正黑體" panose="020B0604030504040204" pitchFamily="34" charset="-120"/>
                        </a:rPr>
                        <a:t>Frobenius</a:t>
                      </a:r>
                      <a:r>
                        <a:rPr lang="zh-TW" altLang="en-US" b="1" dirty="0">
                          <a:latin typeface="微軟正黑體" panose="020B0604030504040204" pitchFamily="34" charset="-120"/>
                          <a:ea typeface="微軟正黑體" panose="020B0604030504040204" pitchFamily="34" charset="-120"/>
                        </a:rPr>
                        <a:t> 範數檢驗法</a:t>
                      </a:r>
                      <a:endParaRPr lang="en-US" altLang="zh-TW"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1" dirty="0">
                          <a:latin typeface="微軟正黑體" panose="020B0604030504040204" pitchFamily="34" charset="-120"/>
                          <a:ea typeface="微軟正黑體" panose="020B0604030504040204" pitchFamily="34" charset="-120"/>
                        </a:rPr>
                        <a:t>Model 1 + 2</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1" dirty="0">
                          <a:latin typeface="微軟正黑體" panose="020B0604030504040204" pitchFamily="34" charset="-120"/>
                          <a:ea typeface="微軟正黑體" panose="020B0604030504040204" pitchFamily="34" charset="-120"/>
                        </a:rPr>
                        <a:t>Model 1</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1" dirty="0">
                          <a:latin typeface="微軟正黑體" panose="020B0604030504040204" pitchFamily="34" charset="-120"/>
                          <a:ea typeface="微軟正黑體" panose="020B0604030504040204" pitchFamily="34" charset="-120"/>
                        </a:rPr>
                        <a:t>Model 2</a:t>
                      </a:r>
                      <a:endParaRPr lang="zh-TW" altLang="en-US" b="1"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923290295"/>
                  </a:ext>
                </a:extLst>
              </a:tr>
              <a:tr h="540000">
                <a:tc>
                  <a:txBody>
                    <a:bodyPr/>
                    <a:lstStyle/>
                    <a:p>
                      <a:pPr algn="ctr"/>
                      <a:r>
                        <a:rPr lang="zh-TW" altLang="en-US" b="1" dirty="0">
                          <a:latin typeface="微軟正黑體" panose="020B0604030504040204" pitchFamily="34" charset="-120"/>
                          <a:ea typeface="微軟正黑體" panose="020B0604030504040204" pitchFamily="34" charset="-120"/>
                        </a:rPr>
                        <a:t>獲利</a:t>
                      </a:r>
                    </a:p>
                  </a:txBody>
                  <a:tcPr anchor="ctr"/>
                </a:tc>
                <a:tc>
                  <a:txBody>
                    <a:bodyPr/>
                    <a:lstStyle/>
                    <a:p>
                      <a:pPr algn="ctr"/>
                      <a:r>
                        <a:rPr lang="en-US" altLang="zh-TW" b="1" dirty="0">
                          <a:latin typeface="微軟正黑體" panose="020B0604030504040204" pitchFamily="34" charset="-120"/>
                          <a:ea typeface="微軟正黑體" panose="020B0604030504040204" pitchFamily="34" charset="-120"/>
                        </a:rPr>
                        <a:t>1,429,395</a:t>
                      </a:r>
                    </a:p>
                    <a:p>
                      <a:pPr algn="ctr"/>
                      <a:r>
                        <a:rPr lang="en-US" altLang="zh-TW" b="1" dirty="0">
                          <a:latin typeface="微軟正黑體" panose="020B0604030504040204" pitchFamily="34" charset="-120"/>
                          <a:ea typeface="微軟正黑體" panose="020B0604030504040204" pitchFamily="34" charset="-120"/>
                        </a:rPr>
                        <a:t>/ 981,185</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1" dirty="0">
                          <a:latin typeface="微軟正黑體" panose="020B0604030504040204" pitchFamily="34" charset="-120"/>
                          <a:ea typeface="微軟正黑體" panose="020B0604030504040204" pitchFamily="34" charset="-120"/>
                        </a:rPr>
                        <a:t>468,326</a:t>
                      </a:r>
                    </a:p>
                    <a:p>
                      <a:pPr algn="ctr"/>
                      <a:r>
                        <a:rPr lang="en-US" altLang="zh-TW" b="1" dirty="0">
                          <a:latin typeface="微軟正黑體" panose="020B0604030504040204" pitchFamily="34" charset="-120"/>
                          <a:ea typeface="微軟正黑體" panose="020B0604030504040204" pitchFamily="34" charset="-120"/>
                        </a:rPr>
                        <a:t>/ 102,946</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1" dirty="0">
                          <a:latin typeface="微軟正黑體" panose="020B0604030504040204" pitchFamily="34" charset="-120"/>
                          <a:ea typeface="微軟正黑體" panose="020B0604030504040204" pitchFamily="34" charset="-120"/>
                        </a:rPr>
                        <a:t>961,070</a:t>
                      </a:r>
                    </a:p>
                    <a:p>
                      <a:pPr algn="ctr"/>
                      <a:r>
                        <a:rPr lang="en-US" altLang="zh-TW" b="1" dirty="0">
                          <a:latin typeface="微軟正黑體" panose="020B0604030504040204" pitchFamily="34" charset="-120"/>
                          <a:ea typeface="微軟正黑體" panose="020B0604030504040204" pitchFamily="34" charset="-120"/>
                        </a:rPr>
                        <a:t>/ 878,239</a:t>
                      </a:r>
                      <a:endParaRPr lang="zh-TW" altLang="en-US" b="1"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889229751"/>
                  </a:ext>
                </a:extLst>
              </a:tr>
              <a:tr h="540000">
                <a:tc>
                  <a:txBody>
                    <a:bodyPr/>
                    <a:lstStyle/>
                    <a:p>
                      <a:pPr algn="ctr"/>
                      <a:r>
                        <a:rPr lang="zh-TW" altLang="en-US" b="1" dirty="0">
                          <a:latin typeface="微軟正黑體" panose="020B0604030504040204" pitchFamily="34" charset="-120"/>
                          <a:ea typeface="微軟正黑體" panose="020B0604030504040204" pitchFamily="34" charset="-120"/>
                        </a:rPr>
                        <a:t>勝率</a:t>
                      </a:r>
                    </a:p>
                  </a:txBody>
                  <a:tcPr anchor="ctr"/>
                </a:tc>
                <a:tc>
                  <a:txBody>
                    <a:bodyPr/>
                    <a:lstStyle/>
                    <a:p>
                      <a:pPr algn="ctr"/>
                      <a:r>
                        <a:rPr lang="en-US" altLang="zh-TW" b="1" dirty="0">
                          <a:solidFill>
                            <a:srgbClr val="FF0000"/>
                          </a:solidFill>
                          <a:latin typeface="微軟正黑體" panose="020B0604030504040204" pitchFamily="34" charset="-120"/>
                          <a:ea typeface="微軟正黑體" panose="020B0604030504040204" pitchFamily="34" charset="-120"/>
                        </a:rPr>
                        <a:t>75.68%</a:t>
                      </a:r>
                    </a:p>
                    <a:p>
                      <a:pPr algn="ctr"/>
                      <a:r>
                        <a:rPr lang="en-US" altLang="zh-TW" b="1" dirty="0">
                          <a:latin typeface="微軟正黑體" panose="020B0604030504040204" pitchFamily="34" charset="-120"/>
                          <a:ea typeface="微軟正黑體" panose="020B0604030504040204" pitchFamily="34" charset="-120"/>
                        </a:rPr>
                        <a:t>/ 75.67%</a:t>
                      </a:r>
                      <a:endParaRPr lang="zh-TW" altLang="en-US" b="1" dirty="0">
                        <a:solidFill>
                          <a:srgbClr val="FF0000"/>
                        </a:solidFill>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1" dirty="0">
                          <a:solidFill>
                            <a:schemeClr val="tx1"/>
                          </a:solidFill>
                          <a:latin typeface="微軟正黑體" panose="020B0604030504040204" pitchFamily="34" charset="-120"/>
                          <a:ea typeface="微軟正黑體" panose="020B0604030504040204" pitchFamily="34" charset="-120"/>
                        </a:rPr>
                        <a:t>81.54%</a:t>
                      </a:r>
                    </a:p>
                    <a:p>
                      <a:pPr algn="ctr"/>
                      <a:r>
                        <a:rPr lang="en-US" altLang="zh-TW" b="1" dirty="0">
                          <a:solidFill>
                            <a:schemeClr val="tx1"/>
                          </a:solidFill>
                          <a:latin typeface="微軟正黑體" panose="020B0604030504040204" pitchFamily="34" charset="-120"/>
                          <a:ea typeface="微軟正黑體" panose="020B0604030504040204" pitchFamily="34" charset="-120"/>
                        </a:rPr>
                        <a:t>/ </a:t>
                      </a:r>
                      <a:r>
                        <a:rPr lang="en-US" altLang="zh-TW" b="1" dirty="0">
                          <a:solidFill>
                            <a:srgbClr val="FF0000"/>
                          </a:solidFill>
                          <a:latin typeface="微軟正黑體" panose="020B0604030504040204" pitchFamily="34" charset="-120"/>
                          <a:ea typeface="微軟正黑體" panose="020B0604030504040204" pitchFamily="34" charset="-120"/>
                        </a:rPr>
                        <a:t>81.92%</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1" dirty="0">
                          <a:latin typeface="微軟正黑體" panose="020B0604030504040204" pitchFamily="34" charset="-120"/>
                          <a:ea typeface="微軟正黑體" panose="020B0604030504040204" pitchFamily="34" charset="-120"/>
                        </a:rPr>
                        <a:t>70.17%</a:t>
                      </a:r>
                    </a:p>
                    <a:p>
                      <a:pPr algn="ctr"/>
                      <a:r>
                        <a:rPr lang="en-US" altLang="zh-TW" b="1" dirty="0">
                          <a:latin typeface="微軟正黑體" panose="020B0604030504040204" pitchFamily="34" charset="-120"/>
                          <a:ea typeface="微軟正黑體" panose="020B0604030504040204" pitchFamily="34" charset="-120"/>
                        </a:rPr>
                        <a:t>/ </a:t>
                      </a:r>
                      <a:r>
                        <a:rPr lang="en-US" altLang="zh-TW" b="1" dirty="0">
                          <a:solidFill>
                            <a:srgbClr val="FF0000"/>
                          </a:solidFill>
                          <a:latin typeface="微軟正黑體" panose="020B0604030504040204" pitchFamily="34" charset="-120"/>
                          <a:ea typeface="微軟正黑體" panose="020B0604030504040204" pitchFamily="34" charset="-120"/>
                        </a:rPr>
                        <a:t>70.60%</a:t>
                      </a:r>
                      <a:endParaRPr lang="zh-TW" altLang="en-US" b="1" dirty="0">
                        <a:solidFill>
                          <a:srgbClr val="FF0000"/>
                        </a:solidFill>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1996898466"/>
                  </a:ext>
                </a:extLst>
              </a:tr>
              <a:tr h="540000">
                <a:tc>
                  <a:txBody>
                    <a:bodyPr/>
                    <a:lstStyle/>
                    <a:p>
                      <a:pPr algn="ctr"/>
                      <a:r>
                        <a:rPr lang="zh-TW" altLang="en-US" b="1" dirty="0">
                          <a:latin typeface="微軟正黑體" panose="020B0604030504040204" pitchFamily="34" charset="-120"/>
                          <a:ea typeface="微軟正黑體" panose="020B0604030504040204" pitchFamily="34" charset="-120"/>
                        </a:rPr>
                        <a:t>正常平倉率</a:t>
                      </a:r>
                    </a:p>
                  </a:txBody>
                  <a:tcPr anchor="ctr"/>
                </a:tc>
                <a:tc>
                  <a:txBody>
                    <a:bodyPr/>
                    <a:lstStyle/>
                    <a:p>
                      <a:pPr algn="ctr"/>
                      <a:r>
                        <a:rPr lang="en-US" altLang="zh-TW" b="1" dirty="0">
                          <a:solidFill>
                            <a:srgbClr val="FF0000"/>
                          </a:solidFill>
                          <a:latin typeface="微軟正黑體" panose="020B0604030504040204" pitchFamily="34" charset="-120"/>
                          <a:ea typeface="微軟正黑體" panose="020B0604030504040204" pitchFamily="34" charset="-120"/>
                        </a:rPr>
                        <a:t>69.20%</a:t>
                      </a:r>
                    </a:p>
                    <a:p>
                      <a:pPr algn="ctr"/>
                      <a:r>
                        <a:rPr lang="en-US" altLang="zh-TW" b="1" dirty="0">
                          <a:solidFill>
                            <a:schemeClr val="tx1"/>
                          </a:solidFill>
                          <a:latin typeface="微軟正黑體" panose="020B0604030504040204" pitchFamily="34" charset="-120"/>
                          <a:ea typeface="微軟正黑體" panose="020B0604030504040204" pitchFamily="34" charset="-120"/>
                        </a:rPr>
                        <a:t>/ 69.13%</a:t>
                      </a:r>
                      <a:endParaRPr lang="zh-TW" altLang="en-US" b="1" dirty="0">
                        <a:solidFill>
                          <a:schemeClr val="tx1"/>
                        </a:solidFill>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1" dirty="0">
                          <a:solidFill>
                            <a:schemeClr val="tx1"/>
                          </a:solidFill>
                          <a:latin typeface="微軟正黑體" panose="020B0604030504040204" pitchFamily="34" charset="-120"/>
                          <a:ea typeface="微軟正黑體" panose="020B0604030504040204" pitchFamily="34" charset="-120"/>
                        </a:rPr>
                        <a:t>78.83%</a:t>
                      </a:r>
                    </a:p>
                    <a:p>
                      <a:pPr algn="ctr"/>
                      <a:r>
                        <a:rPr lang="en-US" altLang="zh-TW" b="1" dirty="0">
                          <a:solidFill>
                            <a:schemeClr val="tx1"/>
                          </a:solidFill>
                          <a:latin typeface="微軟正黑體" panose="020B0604030504040204" pitchFamily="34" charset="-120"/>
                          <a:ea typeface="微軟正黑體" panose="020B0604030504040204" pitchFamily="34" charset="-120"/>
                        </a:rPr>
                        <a:t>/ </a:t>
                      </a:r>
                      <a:r>
                        <a:rPr lang="en-US" altLang="zh-TW" b="1" dirty="0">
                          <a:solidFill>
                            <a:srgbClr val="FF0000"/>
                          </a:solidFill>
                          <a:latin typeface="微軟正黑體" panose="020B0604030504040204" pitchFamily="34" charset="-120"/>
                          <a:ea typeface="微軟正黑體" panose="020B0604030504040204" pitchFamily="34" charset="-120"/>
                        </a:rPr>
                        <a:t>79.38%</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1" dirty="0">
                          <a:latin typeface="微軟正黑體" panose="020B0604030504040204" pitchFamily="34" charset="-120"/>
                          <a:ea typeface="微軟正黑體" panose="020B0604030504040204" pitchFamily="34" charset="-120"/>
                        </a:rPr>
                        <a:t>60.14%</a:t>
                      </a:r>
                    </a:p>
                    <a:p>
                      <a:pPr algn="ctr"/>
                      <a:r>
                        <a:rPr lang="en-US" altLang="zh-TW" b="1" dirty="0">
                          <a:latin typeface="微軟正黑體" panose="020B0604030504040204" pitchFamily="34" charset="-120"/>
                          <a:ea typeface="微軟正黑體" panose="020B0604030504040204" pitchFamily="34" charset="-120"/>
                        </a:rPr>
                        <a:t>/ </a:t>
                      </a:r>
                      <a:r>
                        <a:rPr lang="en-US" altLang="zh-TW" b="1" dirty="0">
                          <a:solidFill>
                            <a:srgbClr val="FF0000"/>
                          </a:solidFill>
                          <a:latin typeface="微軟正黑體" panose="020B0604030504040204" pitchFamily="34" charset="-120"/>
                          <a:ea typeface="微軟正黑體" panose="020B0604030504040204" pitchFamily="34" charset="-120"/>
                        </a:rPr>
                        <a:t>60.79%</a:t>
                      </a:r>
                      <a:endParaRPr lang="zh-TW" altLang="en-US" b="1" dirty="0">
                        <a:solidFill>
                          <a:srgbClr val="FF0000"/>
                        </a:solidFill>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2844394819"/>
                  </a:ext>
                </a:extLst>
              </a:tr>
              <a:tr h="540000">
                <a:tc>
                  <a:txBody>
                    <a:bodyPr/>
                    <a:lstStyle/>
                    <a:p>
                      <a:pPr algn="ctr"/>
                      <a:r>
                        <a:rPr lang="zh-TW" altLang="en-US" b="1" dirty="0">
                          <a:latin typeface="微軟正黑體" panose="020B0604030504040204" pitchFamily="34" charset="-120"/>
                          <a:ea typeface="微軟正黑體" panose="020B0604030504040204" pitchFamily="34" charset="-120"/>
                        </a:rPr>
                        <a:t>交易筆數</a:t>
                      </a:r>
                    </a:p>
                  </a:txBody>
                  <a:tcPr anchor="ctr"/>
                </a:tc>
                <a:tc>
                  <a:txBody>
                    <a:bodyPr/>
                    <a:lstStyle/>
                    <a:p>
                      <a:pPr algn="ctr"/>
                      <a:r>
                        <a:rPr lang="en-US" altLang="zh-TW" b="1" dirty="0">
                          <a:latin typeface="微軟正黑體" panose="020B0604030504040204" pitchFamily="34" charset="-120"/>
                          <a:ea typeface="微軟正黑體" panose="020B0604030504040204" pitchFamily="34" charset="-120"/>
                        </a:rPr>
                        <a:t>8,783</a:t>
                      </a:r>
                    </a:p>
                    <a:p>
                      <a:pPr algn="ctr"/>
                      <a:r>
                        <a:rPr lang="en-US" altLang="zh-TW" b="1" dirty="0">
                          <a:latin typeface="微軟正黑體" panose="020B0604030504040204" pitchFamily="34" charset="-120"/>
                          <a:ea typeface="微軟正黑體" panose="020B0604030504040204" pitchFamily="34" charset="-120"/>
                        </a:rPr>
                        <a:t>/ 6,750</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1" dirty="0">
                          <a:latin typeface="微軟正黑體" panose="020B0604030504040204" pitchFamily="34" charset="-120"/>
                          <a:ea typeface="微軟正黑體" panose="020B0604030504040204" pitchFamily="34" charset="-120"/>
                        </a:rPr>
                        <a:t>4,257</a:t>
                      </a:r>
                    </a:p>
                    <a:p>
                      <a:pPr algn="ctr"/>
                      <a:r>
                        <a:rPr lang="en-US" altLang="zh-TW" b="1" dirty="0">
                          <a:latin typeface="微軟正黑體" panose="020B0604030504040204" pitchFamily="34" charset="-120"/>
                          <a:ea typeface="微軟正黑體" panose="020B0604030504040204" pitchFamily="34" charset="-120"/>
                        </a:rPr>
                        <a:t>/ 3,026</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1" dirty="0">
                          <a:latin typeface="微軟正黑體" panose="020B0604030504040204" pitchFamily="34" charset="-120"/>
                          <a:ea typeface="微軟正黑體" panose="020B0604030504040204" pitchFamily="34" charset="-120"/>
                        </a:rPr>
                        <a:t>4,526</a:t>
                      </a:r>
                    </a:p>
                    <a:p>
                      <a:pPr algn="ctr"/>
                      <a:r>
                        <a:rPr lang="en-US" altLang="zh-TW" b="1" dirty="0">
                          <a:latin typeface="微軟正黑體" panose="020B0604030504040204" pitchFamily="34" charset="-120"/>
                          <a:ea typeface="微軟正黑體" panose="020B0604030504040204" pitchFamily="34" charset="-120"/>
                        </a:rPr>
                        <a:t>/ 3,724</a:t>
                      </a:r>
                      <a:endParaRPr lang="zh-TW" altLang="en-US" b="1"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3022869042"/>
                  </a:ext>
                </a:extLst>
              </a:tr>
            </a:tbl>
          </a:graphicData>
        </a:graphic>
      </p:graphicFrame>
      <p:sp>
        <p:nvSpPr>
          <p:cNvPr id="10" name="文字方塊 9">
            <a:extLst>
              <a:ext uri="{FF2B5EF4-FFF2-40B4-BE49-F238E27FC236}">
                <a16:creationId xmlns:a16="http://schemas.microsoft.com/office/drawing/2014/main" id="{5FDF44EA-DC8B-48E6-8E05-7E0DC88663C1}"/>
              </a:ext>
            </a:extLst>
          </p:cNvPr>
          <p:cNvSpPr txBox="1"/>
          <p:nvPr/>
        </p:nvSpPr>
        <p:spPr>
          <a:xfrm>
            <a:off x="681037" y="4108918"/>
            <a:ext cx="7781925" cy="954107"/>
          </a:xfrm>
          <a:prstGeom prst="rect">
            <a:avLst/>
          </a:prstGeom>
          <a:noFill/>
        </p:spPr>
        <p:txBody>
          <a:bodyPr wrap="square" rtlCol="0">
            <a:spAutoFit/>
          </a:bodyPr>
          <a:lstStyle/>
          <a:p>
            <a:pPr algn="just"/>
            <a:r>
              <a:rPr lang="zh-TW" altLang="en-US" sz="1400" b="1" dirty="0">
                <a:latin typeface="微軟正黑體" panose="020B0604030504040204" pitchFamily="34" charset="-120"/>
                <a:ea typeface="微軟正黑體" panose="020B0604030504040204" pitchFamily="34" charset="-120"/>
              </a:rPr>
              <a:t>同時考慮 </a:t>
            </a:r>
            <a:r>
              <a:rPr lang="en-US" altLang="zh-TW" sz="1400" b="1" dirty="0">
                <a:latin typeface="微軟正黑體" panose="020B0604030504040204" pitchFamily="34" charset="-120"/>
                <a:ea typeface="微軟正黑體" panose="020B0604030504040204" pitchFamily="34" charset="-120"/>
              </a:rPr>
              <a:t>Model 1 + 2 </a:t>
            </a:r>
            <a:r>
              <a:rPr lang="zh-TW" altLang="en-US" sz="1400" b="1" dirty="0">
                <a:latin typeface="微軟正黑體" panose="020B0604030504040204" pitchFamily="34" charset="-120"/>
                <a:ea typeface="微軟正黑體" panose="020B0604030504040204" pitchFamily="34" charset="-120"/>
              </a:rPr>
              <a:t>時，在加入了 </a:t>
            </a:r>
            <a:r>
              <a:rPr lang="en-US" altLang="zh-TW" sz="1400" b="1" dirty="0" err="1">
                <a:latin typeface="微軟正黑體" panose="020B0604030504040204" pitchFamily="34" charset="-120"/>
                <a:ea typeface="微軟正黑體" panose="020B0604030504040204" pitchFamily="34" charset="-120"/>
              </a:rPr>
              <a:t>Frobenius</a:t>
            </a:r>
            <a:r>
              <a:rPr lang="en-US" altLang="zh-TW" sz="1400" b="1" dirty="0">
                <a:latin typeface="微軟正黑體" panose="020B0604030504040204" pitchFamily="34" charset="-120"/>
                <a:ea typeface="微軟正黑體" panose="020B0604030504040204" pitchFamily="34" charset="-120"/>
              </a:rPr>
              <a:t> </a:t>
            </a:r>
            <a:r>
              <a:rPr lang="zh-TW" altLang="en-US" sz="1400" b="1" dirty="0">
                <a:latin typeface="微軟正黑體" panose="020B0604030504040204" pitchFamily="34" charset="-120"/>
                <a:ea typeface="微軟正黑體" panose="020B0604030504040204" pitchFamily="34" charset="-120"/>
              </a:rPr>
              <a:t>範數檢驗法後，勝率和正常平倉率都下降了，而將 </a:t>
            </a:r>
            <a:r>
              <a:rPr lang="en-US" altLang="zh-TW" sz="1400" b="1" dirty="0">
                <a:latin typeface="微軟正黑體" panose="020B0604030504040204" pitchFamily="34" charset="-120"/>
                <a:ea typeface="微軟正黑體" panose="020B0604030504040204" pitchFamily="34" charset="-120"/>
              </a:rPr>
              <a:t>Model 1 </a:t>
            </a:r>
            <a:r>
              <a:rPr lang="zh-TW" altLang="en-US" sz="1400" b="1" dirty="0">
                <a:latin typeface="微軟正黑體" panose="020B0604030504040204" pitchFamily="34" charset="-120"/>
                <a:ea typeface="微軟正黑體" panose="020B0604030504040204" pitchFamily="34" charset="-120"/>
              </a:rPr>
              <a:t>和 </a:t>
            </a:r>
            <a:r>
              <a:rPr lang="en-US" altLang="zh-TW" sz="1400" b="1" dirty="0">
                <a:latin typeface="微軟正黑體" panose="020B0604030504040204" pitchFamily="34" charset="-120"/>
                <a:ea typeface="微軟正黑體" panose="020B0604030504040204" pitchFamily="34" charset="-120"/>
              </a:rPr>
              <a:t>Model 2 </a:t>
            </a:r>
            <a:r>
              <a:rPr lang="zh-TW" altLang="en-US" sz="1400" b="1" dirty="0">
                <a:latin typeface="微軟正黑體" panose="020B0604030504040204" pitchFamily="34" charset="-120"/>
                <a:ea typeface="微軟正黑體" panose="020B0604030504040204" pitchFamily="34" charset="-120"/>
              </a:rPr>
              <a:t>拆分後，</a:t>
            </a:r>
            <a:r>
              <a:rPr lang="en-US" altLang="zh-TW" sz="1400" b="1" dirty="0">
                <a:latin typeface="微軟正黑體" panose="020B0604030504040204" pitchFamily="34" charset="-120"/>
                <a:ea typeface="微軟正黑體" panose="020B0604030504040204" pitchFamily="34" charset="-120"/>
              </a:rPr>
              <a:t>Model 1</a:t>
            </a:r>
            <a:r>
              <a:rPr lang="zh-TW" altLang="en-US" sz="1400" b="1" dirty="0">
                <a:latin typeface="微軟正黑體" panose="020B0604030504040204" pitchFamily="34" charset="-120"/>
                <a:ea typeface="微軟正黑體" panose="020B0604030504040204" pitchFamily="34" charset="-120"/>
              </a:rPr>
              <a:t> 和 </a:t>
            </a:r>
            <a:r>
              <a:rPr lang="en-US" altLang="zh-TW" sz="1400" b="1" dirty="0">
                <a:latin typeface="微軟正黑體" panose="020B0604030504040204" pitchFamily="34" charset="-120"/>
                <a:ea typeface="微軟正黑體" panose="020B0604030504040204" pitchFamily="34" charset="-120"/>
              </a:rPr>
              <a:t>Model 2</a:t>
            </a:r>
            <a:r>
              <a:rPr lang="zh-TW" altLang="en-US" sz="1400" b="1" dirty="0">
                <a:latin typeface="微軟正黑體" panose="020B0604030504040204" pitchFamily="34" charset="-120"/>
                <a:ea typeface="微軟正黑體" panose="020B0604030504040204" pitchFamily="34" charset="-120"/>
              </a:rPr>
              <a:t> 的勝率和正常平倉率則都出現了小幅度的上升。因為交易筆數的走勢與勝率或正常平倉率的走勢不同，並且 </a:t>
            </a:r>
            <a:r>
              <a:rPr lang="en-US" altLang="zh-TW" sz="1400" b="1" dirty="0">
                <a:latin typeface="微軟正黑體" panose="020B0604030504040204" pitchFamily="34" charset="-120"/>
                <a:ea typeface="微軟正黑體" panose="020B0604030504040204" pitchFamily="34" charset="-120"/>
              </a:rPr>
              <a:t>Model 1 </a:t>
            </a:r>
            <a:r>
              <a:rPr lang="zh-TW" altLang="en-US" sz="1400" b="1" dirty="0">
                <a:latin typeface="微軟正黑體" panose="020B0604030504040204" pitchFamily="34" charset="-120"/>
                <a:ea typeface="微軟正黑體" panose="020B0604030504040204" pitchFamily="34" charset="-120"/>
              </a:rPr>
              <a:t>與 </a:t>
            </a:r>
            <a:r>
              <a:rPr lang="en-US" altLang="zh-TW" sz="1400" b="1" dirty="0">
                <a:latin typeface="微軟正黑體" panose="020B0604030504040204" pitchFamily="34" charset="-120"/>
                <a:ea typeface="微軟正黑體" panose="020B0604030504040204" pitchFamily="34" charset="-120"/>
              </a:rPr>
              <a:t>Model 2</a:t>
            </a:r>
            <a:r>
              <a:rPr lang="zh-TW" altLang="en-US" sz="1400" b="1" dirty="0">
                <a:latin typeface="微軟正黑體" panose="020B0604030504040204" pitchFamily="34" charset="-120"/>
                <a:ea typeface="微軟正黑體" panose="020B0604030504040204" pitchFamily="34" charset="-120"/>
              </a:rPr>
              <a:t> 本身勝率和正常平倉率的基準也不同，因此在加權平均的計算上才會呈現出前後不一的結論。</a:t>
            </a:r>
          </a:p>
        </p:txBody>
      </p:sp>
      <p:sp>
        <p:nvSpPr>
          <p:cNvPr id="11" name="矩形 10">
            <a:extLst>
              <a:ext uri="{FF2B5EF4-FFF2-40B4-BE49-F238E27FC236}">
                <a16:creationId xmlns:a16="http://schemas.microsoft.com/office/drawing/2014/main" id="{7C534AC4-3860-4171-B99C-5BA8CEB1CF47}"/>
              </a:ext>
            </a:extLst>
          </p:cNvPr>
          <p:cNvSpPr/>
          <p:nvPr/>
        </p:nvSpPr>
        <p:spPr>
          <a:xfrm>
            <a:off x="7586640" y="195215"/>
            <a:ext cx="1217000" cy="307777"/>
          </a:xfrm>
          <a:prstGeom prst="rect">
            <a:avLst/>
          </a:prstGeom>
        </p:spPr>
        <p:txBody>
          <a:bodyPr wrap="none">
            <a:spAutoFit/>
          </a:bodyPr>
          <a:lstStyle/>
          <a:p>
            <a:r>
              <a:rPr kumimoji="1" lang="en-US" altLang="zh-TW" sz="1400" b="1" dirty="0">
                <a:latin typeface="Microsoft JhengHei" panose="020B0604030504040204" pitchFamily="34" charset="-120"/>
                <a:ea typeface="Microsoft JhengHei" panose="020B0604030504040204" pitchFamily="34" charset="-120"/>
                <a:hlinkClick r:id="rId3" action="ppaction://hlinksldjump"/>
              </a:rPr>
              <a:t>&gt;&gt; </a:t>
            </a:r>
            <a:r>
              <a:rPr kumimoji="1" lang="zh-TW" altLang="en-US" sz="1400" b="1" dirty="0">
                <a:latin typeface="Microsoft JhengHei" panose="020B0604030504040204" pitchFamily="34" charset="-120"/>
                <a:ea typeface="Microsoft JhengHei" panose="020B0604030504040204" pitchFamily="34" charset="-120"/>
                <a:hlinkClick r:id="rId3" action="ppaction://hlinksldjump"/>
              </a:rPr>
              <a:t>前往附錄</a:t>
            </a:r>
            <a:endParaRPr kumimoji="1" lang="zh-TW" altLang="en-US" sz="1400" b="1" dirty="0">
              <a:latin typeface="Microsoft JhengHei" panose="020B0604030504040204" pitchFamily="34" charset="-120"/>
              <a:ea typeface="Microsoft JhengHei" panose="020B0604030504040204" pitchFamily="34" charset="-120"/>
            </a:endParaRPr>
          </a:p>
        </p:txBody>
      </p:sp>
      <p:sp>
        <p:nvSpPr>
          <p:cNvPr id="12" name="矩形 11">
            <a:extLst>
              <a:ext uri="{FF2B5EF4-FFF2-40B4-BE49-F238E27FC236}">
                <a16:creationId xmlns:a16="http://schemas.microsoft.com/office/drawing/2014/main" id="{9A71E58D-DE95-49A0-B47F-5EEE2D032F07}"/>
              </a:ext>
            </a:extLst>
          </p:cNvPr>
          <p:cNvSpPr/>
          <p:nvPr/>
        </p:nvSpPr>
        <p:spPr>
          <a:xfrm>
            <a:off x="7586640" y="191135"/>
            <a:ext cx="1217000" cy="307777"/>
          </a:xfrm>
          <a:prstGeom prst="rect">
            <a:avLst/>
          </a:prstGeom>
        </p:spPr>
        <p:txBody>
          <a:bodyPr wrap="none">
            <a:spAutoFit/>
          </a:bodyPr>
          <a:lstStyle/>
          <a:p>
            <a:r>
              <a:rPr kumimoji="1" lang="en-US" altLang="zh-TW" sz="1400" b="1" dirty="0">
                <a:latin typeface="Microsoft JhengHei" panose="020B0604030504040204" pitchFamily="34" charset="-120"/>
                <a:ea typeface="Microsoft JhengHei" panose="020B0604030504040204" pitchFamily="34" charset="-120"/>
                <a:hlinkClick r:id="rId4" action="ppaction://hlinksldjump"/>
              </a:rPr>
              <a:t>&lt;&lt; </a:t>
            </a:r>
            <a:r>
              <a:rPr kumimoji="1" lang="zh-TW" altLang="en-US" sz="1400" b="1" dirty="0">
                <a:latin typeface="Microsoft JhengHei" panose="020B0604030504040204" pitchFamily="34" charset="-120"/>
                <a:ea typeface="Microsoft JhengHei" panose="020B0604030504040204" pitchFamily="34" charset="-120"/>
                <a:hlinkClick r:id="rId4" action="ppaction://hlinksldjump"/>
              </a:rPr>
              <a:t>返回實驗</a:t>
            </a:r>
            <a:endParaRPr kumimoji="1" lang="zh-TW" altLang="en-US" sz="1400" b="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40866516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5585" y="191135"/>
            <a:ext cx="8568055" cy="461645"/>
            <a:chOff x="371" y="301"/>
            <a:chExt cx="13493" cy="727"/>
          </a:xfrm>
        </p:grpSpPr>
        <p:sp>
          <p:nvSpPr>
            <p:cNvPr id="4" name="箭头: V 形 3"/>
            <p:cNvSpPr/>
            <p:nvPr/>
          </p:nvSpPr>
          <p:spPr>
            <a:xfrm>
              <a:off x="713" y="514"/>
              <a:ext cx="419" cy="485"/>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 name="箭头: V 形 4"/>
            <p:cNvSpPr/>
            <p:nvPr/>
          </p:nvSpPr>
          <p:spPr>
            <a:xfrm>
              <a:off x="1014"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cxnSp>
          <p:nvCxnSpPr>
            <p:cNvPr id="7" name="直接连接符 6"/>
            <p:cNvCxnSpPr/>
            <p:nvPr/>
          </p:nvCxnSpPr>
          <p:spPr>
            <a:xfrm>
              <a:off x="1609" y="992"/>
              <a:ext cx="1225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609" y="301"/>
              <a:ext cx="7339" cy="727"/>
            </a:xfrm>
            <a:prstGeom prst="rect">
              <a:avLst/>
            </a:prstGeom>
            <a:noFill/>
          </p:spPr>
          <p:txBody>
            <a:bodyPr wrap="none" rtlCol="0" anchor="ctr">
              <a:spAutoFit/>
            </a:bodyPr>
            <a:lstStyle/>
            <a:p>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(1) </a:t>
              </a:r>
              <a:r>
                <a:rPr lang="zh-CN"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配對交易模型比較暨績效分析</a:t>
              </a:r>
            </a:p>
          </p:txBody>
        </p:sp>
        <p:sp>
          <p:nvSpPr>
            <p:cNvPr id="9" name="箭头: V 形 8"/>
            <p:cNvSpPr/>
            <p:nvPr/>
          </p:nvSpPr>
          <p:spPr>
            <a:xfrm>
              <a:off x="371"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6" name="文字方塊 5">
            <a:extLst>
              <a:ext uri="{FF2B5EF4-FFF2-40B4-BE49-F238E27FC236}">
                <a16:creationId xmlns:a16="http://schemas.microsoft.com/office/drawing/2014/main" id="{2C246C3A-2135-60F1-8B90-D513E93BC983}"/>
              </a:ext>
            </a:extLst>
          </p:cNvPr>
          <p:cNvSpPr txBox="1"/>
          <p:nvPr/>
        </p:nvSpPr>
        <p:spPr>
          <a:xfrm>
            <a:off x="373842" y="906899"/>
            <a:ext cx="5998357" cy="369332"/>
          </a:xfrm>
          <a:prstGeom prst="rect">
            <a:avLst/>
          </a:prstGeom>
          <a:noFill/>
        </p:spPr>
        <p:txBody>
          <a:bodyPr wrap="square">
            <a:spAutoFit/>
          </a:bodyPr>
          <a:lstStyle/>
          <a:p>
            <a:r>
              <a:rPr lang="en-US" altLang="zh-TW" sz="18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C</a:t>
            </a:r>
            <a:r>
              <a:rPr lang="en-US" altLang="zh-CN" sz="18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zh-TW" altLang="en-US" sz="18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en-US" altLang="zh-TW" b="1" dirty="0" err="1">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Frobenius</a:t>
            </a:r>
            <a:r>
              <a:rPr lang="zh-TW"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範數檢驗法</a:t>
            </a:r>
            <a:r>
              <a:rPr lang="en-US" altLang="zh-TW"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0050</a:t>
            </a:r>
            <a:r>
              <a:rPr lang="zh-TW"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部分高流動成分股之驗算</a:t>
            </a:r>
            <a:endParaRPr lang="zh-CN"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14" name="文字方塊 13">
            <a:extLst>
              <a:ext uri="{FF2B5EF4-FFF2-40B4-BE49-F238E27FC236}">
                <a16:creationId xmlns:a16="http://schemas.microsoft.com/office/drawing/2014/main" id="{60811D0E-A91E-4AE9-803F-611F92E02A3F}"/>
              </a:ext>
            </a:extLst>
          </p:cNvPr>
          <p:cNvSpPr txBox="1"/>
          <p:nvPr/>
        </p:nvSpPr>
        <p:spPr>
          <a:xfrm>
            <a:off x="624969" y="1400827"/>
            <a:ext cx="7894062" cy="3284361"/>
          </a:xfrm>
          <a:prstGeom prst="rect">
            <a:avLst/>
          </a:prstGeom>
          <a:noFill/>
        </p:spPr>
        <p:txBody>
          <a:bodyPr wrap="square">
            <a:spAutoFit/>
          </a:bodyPr>
          <a:lstStyle/>
          <a:p>
            <a:pPr algn="just">
              <a:lnSpc>
                <a:spcPct val="150000"/>
              </a:lnSpc>
            </a:pP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用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0050</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部分高流動成分股資料集的正常平倉率為例：</a:t>
            </a:r>
            <a:endPar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algn="just">
              <a:lnSpc>
                <a:spcPct val="150000"/>
              </a:lnSpc>
            </a:pP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加入 </a:t>
            </a:r>
            <a:r>
              <a:rPr lang="en-US" altLang="zh-TW" sz="1400" b="1" dirty="0" err="1">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Frobenius</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範數檢驗法時，</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Model 1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的結果為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8783</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0.692019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6078</a:t>
            </a:r>
          </a:p>
          <a:p>
            <a:pPr algn="just">
              <a:lnSpc>
                <a:spcPct val="150000"/>
              </a:lnSpc>
            </a:pP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加入 </a:t>
            </a:r>
            <a:r>
              <a:rPr lang="en-US" altLang="zh-TW" sz="1400" b="1" dirty="0" err="1">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Frobenius</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範數檢驗法時，</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Model 1</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的結果為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4257</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0.788349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3356</a:t>
            </a:r>
          </a:p>
          <a:p>
            <a:pPr algn="just">
              <a:lnSpc>
                <a:spcPct val="150000"/>
              </a:lnSpc>
            </a:pP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加入 </a:t>
            </a:r>
            <a:r>
              <a:rPr lang="en-US" altLang="zh-TW" sz="1400" b="1" dirty="0" err="1">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Frobenius</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範數檢驗法時，</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Model 2</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的結果為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4526</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0.601414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2722</a:t>
            </a:r>
          </a:p>
          <a:p>
            <a:pPr algn="just">
              <a:lnSpc>
                <a:spcPct val="150000"/>
              </a:lnSpc>
            </a:pP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透過驗算可得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3356 + 2722 = 6078</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，與前述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Model 1 + Model 2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的結果相同。</a:t>
            </a:r>
            <a:endPar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algn="just">
              <a:lnSpc>
                <a:spcPct val="150000"/>
              </a:lnSpc>
            </a:pPr>
            <a:endPar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algn="just">
              <a:lnSpc>
                <a:spcPct val="150000"/>
              </a:lnSpc>
            </a:pP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未加入 </a:t>
            </a:r>
            <a:r>
              <a:rPr lang="en-US" altLang="zh-TW" sz="1400" b="1" dirty="0" err="1">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Frobenius</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範數檢驗法時，</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Model 1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的結果為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6750</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0.691259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4666</a:t>
            </a:r>
          </a:p>
          <a:p>
            <a:pPr algn="just">
              <a:lnSpc>
                <a:spcPct val="150000"/>
              </a:lnSpc>
            </a:pP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未加入 </a:t>
            </a:r>
            <a:r>
              <a:rPr lang="en-US" altLang="zh-TW" sz="1400" b="1" dirty="0" err="1">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Frobenius</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範數檢驗法時，</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Model 1</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的結果為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3026</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0.793787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2402</a:t>
            </a:r>
          </a:p>
          <a:p>
            <a:pPr algn="just">
              <a:lnSpc>
                <a:spcPct val="150000"/>
              </a:lnSpc>
            </a:pP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未加入 </a:t>
            </a:r>
            <a:r>
              <a:rPr lang="en-US" altLang="zh-TW" sz="1400" b="1" dirty="0" err="1">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Frobenius</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範數檢驗法時，</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Model 2</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的結果為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3724</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0.607948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2264</a:t>
            </a:r>
          </a:p>
          <a:p>
            <a:pPr algn="just">
              <a:lnSpc>
                <a:spcPct val="150000"/>
              </a:lnSpc>
            </a:pP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透過驗算可得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2402 + 2264 = 4666</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，與前述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Model 1 + Model 2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的結果相同。</a:t>
            </a:r>
            <a:endPar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10" name="矩形 9">
            <a:extLst>
              <a:ext uri="{FF2B5EF4-FFF2-40B4-BE49-F238E27FC236}">
                <a16:creationId xmlns:a16="http://schemas.microsoft.com/office/drawing/2014/main" id="{D4B11AFA-0B6E-47AF-BCAF-C3B890599464}"/>
              </a:ext>
            </a:extLst>
          </p:cNvPr>
          <p:cNvSpPr/>
          <p:nvPr/>
        </p:nvSpPr>
        <p:spPr>
          <a:xfrm>
            <a:off x="7586640" y="191135"/>
            <a:ext cx="1217000" cy="307777"/>
          </a:xfrm>
          <a:prstGeom prst="rect">
            <a:avLst/>
          </a:prstGeom>
        </p:spPr>
        <p:txBody>
          <a:bodyPr wrap="none">
            <a:spAutoFit/>
          </a:bodyPr>
          <a:lstStyle/>
          <a:p>
            <a:r>
              <a:rPr kumimoji="1" lang="en-US" altLang="zh-TW" sz="1400" b="1" dirty="0">
                <a:latin typeface="Microsoft JhengHei" panose="020B0604030504040204" pitchFamily="34" charset="-120"/>
                <a:ea typeface="Microsoft JhengHei" panose="020B0604030504040204" pitchFamily="34" charset="-120"/>
                <a:hlinkClick r:id="rId3" action="ppaction://hlinksldjump"/>
              </a:rPr>
              <a:t>&lt;&lt; </a:t>
            </a:r>
            <a:r>
              <a:rPr kumimoji="1" lang="zh-TW" altLang="en-US" sz="1400" b="1" dirty="0">
                <a:latin typeface="Microsoft JhengHei" panose="020B0604030504040204" pitchFamily="34" charset="-120"/>
                <a:ea typeface="Microsoft JhengHei" panose="020B0604030504040204" pitchFamily="34" charset="-120"/>
                <a:hlinkClick r:id="rId3" action="ppaction://hlinksldjump"/>
              </a:rPr>
              <a:t>返回實驗</a:t>
            </a:r>
            <a:endParaRPr kumimoji="1" lang="zh-TW" altLang="en-US" sz="1400" b="1" dirty="0">
              <a:latin typeface="Microsoft JhengHei" panose="020B0604030504040204" pitchFamily="34" charset="-120"/>
              <a:ea typeface="Microsoft JhengHei" panose="020B0604030504040204" pitchFamily="34" charset="-120"/>
            </a:endParaRPr>
          </a:p>
        </p:txBody>
      </p:sp>
      <p:sp>
        <p:nvSpPr>
          <p:cNvPr id="11" name="矩形 10">
            <a:extLst>
              <a:ext uri="{FF2B5EF4-FFF2-40B4-BE49-F238E27FC236}">
                <a16:creationId xmlns:a16="http://schemas.microsoft.com/office/drawing/2014/main" id="{E41C58CF-AB45-4C75-A646-F906A134C061}"/>
              </a:ext>
            </a:extLst>
          </p:cNvPr>
          <p:cNvSpPr/>
          <p:nvPr/>
        </p:nvSpPr>
        <p:spPr>
          <a:xfrm>
            <a:off x="7739040" y="343535"/>
            <a:ext cx="1217000" cy="307777"/>
          </a:xfrm>
          <a:prstGeom prst="rect">
            <a:avLst/>
          </a:prstGeom>
        </p:spPr>
        <p:txBody>
          <a:bodyPr wrap="none">
            <a:spAutoFit/>
          </a:bodyPr>
          <a:lstStyle/>
          <a:p>
            <a:r>
              <a:rPr kumimoji="1" lang="en-US" altLang="zh-TW" sz="1400" b="1" dirty="0">
                <a:latin typeface="Microsoft JhengHei" panose="020B0604030504040204" pitchFamily="34" charset="-120"/>
                <a:ea typeface="Microsoft JhengHei" panose="020B0604030504040204" pitchFamily="34" charset="-120"/>
                <a:hlinkClick r:id="rId4" action="ppaction://hlinksldjump"/>
              </a:rPr>
              <a:t>&lt;&lt; </a:t>
            </a:r>
            <a:r>
              <a:rPr kumimoji="1" lang="zh-TW" altLang="en-US" sz="1400" b="1" dirty="0">
                <a:latin typeface="Microsoft JhengHei" panose="020B0604030504040204" pitchFamily="34" charset="-120"/>
                <a:ea typeface="Microsoft JhengHei" panose="020B0604030504040204" pitchFamily="34" charset="-120"/>
                <a:hlinkClick r:id="rId4" action="ppaction://hlinksldjump"/>
              </a:rPr>
              <a:t>返回實驗</a:t>
            </a:r>
            <a:endParaRPr kumimoji="1" lang="zh-TW" altLang="en-US" sz="1400" b="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38621932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5585" y="191135"/>
            <a:ext cx="8568055" cy="461645"/>
            <a:chOff x="371" y="301"/>
            <a:chExt cx="13493" cy="727"/>
          </a:xfrm>
        </p:grpSpPr>
        <p:sp>
          <p:nvSpPr>
            <p:cNvPr id="4" name="箭头: V 形 3"/>
            <p:cNvSpPr/>
            <p:nvPr/>
          </p:nvSpPr>
          <p:spPr>
            <a:xfrm>
              <a:off x="713" y="514"/>
              <a:ext cx="419" cy="485"/>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 name="箭头: V 形 4"/>
            <p:cNvSpPr/>
            <p:nvPr/>
          </p:nvSpPr>
          <p:spPr>
            <a:xfrm>
              <a:off x="1014"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cxnSp>
          <p:nvCxnSpPr>
            <p:cNvPr id="7" name="直接连接符 6"/>
            <p:cNvCxnSpPr/>
            <p:nvPr/>
          </p:nvCxnSpPr>
          <p:spPr>
            <a:xfrm>
              <a:off x="1609" y="992"/>
              <a:ext cx="1225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609" y="301"/>
              <a:ext cx="4916" cy="727"/>
            </a:xfrm>
            <a:prstGeom prst="rect">
              <a:avLst/>
            </a:prstGeom>
            <a:noFill/>
          </p:spPr>
          <p:txBody>
            <a:bodyPr wrap="none" rtlCol="0" anchor="ctr">
              <a:spAutoFit/>
            </a:bodyPr>
            <a:lstStyle/>
            <a:p>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(1) </a:t>
              </a:r>
              <a:r>
                <a:rPr lang="zh-TW"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單檔股票當沖交易</a:t>
              </a:r>
              <a:endParaRPr lang="zh-CN"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9" name="箭头: V 形 8"/>
            <p:cNvSpPr/>
            <p:nvPr/>
          </p:nvSpPr>
          <p:spPr>
            <a:xfrm>
              <a:off x="371"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6" name="文字方塊 5">
            <a:extLst>
              <a:ext uri="{FF2B5EF4-FFF2-40B4-BE49-F238E27FC236}">
                <a16:creationId xmlns:a16="http://schemas.microsoft.com/office/drawing/2014/main" id="{2C246C3A-2135-60F1-8B90-D513E93BC983}"/>
              </a:ext>
            </a:extLst>
          </p:cNvPr>
          <p:cNvSpPr txBox="1"/>
          <p:nvPr/>
        </p:nvSpPr>
        <p:spPr>
          <a:xfrm>
            <a:off x="373842" y="906899"/>
            <a:ext cx="7366509" cy="369332"/>
          </a:xfrm>
          <a:prstGeom prst="rect">
            <a:avLst/>
          </a:prstGeom>
          <a:noFill/>
        </p:spPr>
        <p:txBody>
          <a:bodyPr wrap="square">
            <a:spAutoFit/>
          </a:bodyPr>
          <a:lstStyle/>
          <a:p>
            <a:r>
              <a:rPr lang="en-US" altLang="zh-TW" sz="18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C</a:t>
            </a:r>
            <a:r>
              <a:rPr lang="en-US" altLang="zh-CN" sz="18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en-US" altLang="zh-TW" sz="1800" b="1" dirty="0" err="1">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Frobenius</a:t>
            </a:r>
            <a:r>
              <a:rPr lang="zh-TW"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範數</a:t>
            </a:r>
            <a:r>
              <a:rPr lang="zh-TW"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檢驗法之獲利性比較</a:t>
            </a:r>
            <a:r>
              <a:rPr lang="en-US" altLang="zh-TW"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zh-TW"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en-US" altLang="zh-TW"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0050</a:t>
            </a:r>
            <a:r>
              <a:rPr lang="zh-TW"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en-US" altLang="zh-TW"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0051 )</a:t>
            </a:r>
            <a:endParaRPr lang="zh-CN"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graphicFrame>
        <p:nvGraphicFramePr>
          <p:cNvPr id="3" name="表格 2">
            <a:extLst>
              <a:ext uri="{FF2B5EF4-FFF2-40B4-BE49-F238E27FC236}">
                <a16:creationId xmlns:a16="http://schemas.microsoft.com/office/drawing/2014/main" id="{9A3B4F66-62C7-4A05-B675-95C02C2A14C6}"/>
              </a:ext>
            </a:extLst>
          </p:cNvPr>
          <p:cNvGraphicFramePr>
            <a:graphicFrameLocks noGrp="1"/>
          </p:cNvGraphicFramePr>
          <p:nvPr>
            <p:extLst/>
          </p:nvPr>
        </p:nvGraphicFramePr>
        <p:xfrm>
          <a:off x="1104024" y="1406416"/>
          <a:ext cx="6935952" cy="1620000"/>
        </p:xfrm>
        <a:graphic>
          <a:graphicData uri="http://schemas.openxmlformats.org/drawingml/2006/table">
            <a:tbl>
              <a:tblPr firstRow="1" bandRow="1">
                <a:tableStyleId>{073A0DAA-6AF3-43AB-8588-CEC1D06C72B9}</a:tableStyleId>
              </a:tblPr>
              <a:tblGrid>
                <a:gridCol w="2615952">
                  <a:extLst>
                    <a:ext uri="{9D8B030D-6E8A-4147-A177-3AD203B41FA5}">
                      <a16:colId xmlns:a16="http://schemas.microsoft.com/office/drawing/2014/main" val="3536510998"/>
                    </a:ext>
                  </a:extLst>
                </a:gridCol>
                <a:gridCol w="1440000">
                  <a:extLst>
                    <a:ext uri="{9D8B030D-6E8A-4147-A177-3AD203B41FA5}">
                      <a16:colId xmlns:a16="http://schemas.microsoft.com/office/drawing/2014/main" val="2309854961"/>
                    </a:ext>
                  </a:extLst>
                </a:gridCol>
                <a:gridCol w="1440000">
                  <a:extLst>
                    <a:ext uri="{9D8B030D-6E8A-4147-A177-3AD203B41FA5}">
                      <a16:colId xmlns:a16="http://schemas.microsoft.com/office/drawing/2014/main" val="550783146"/>
                    </a:ext>
                  </a:extLst>
                </a:gridCol>
                <a:gridCol w="1440000">
                  <a:extLst>
                    <a:ext uri="{9D8B030D-6E8A-4147-A177-3AD203B41FA5}">
                      <a16:colId xmlns:a16="http://schemas.microsoft.com/office/drawing/2014/main" val="2019960919"/>
                    </a:ext>
                  </a:extLst>
                </a:gridCol>
              </a:tblGrid>
              <a:tr h="540000">
                <a:tc>
                  <a:txBody>
                    <a:bodyPr/>
                    <a:lstStyle/>
                    <a:p>
                      <a:pPr algn="ctr"/>
                      <a:r>
                        <a:rPr lang="zh-TW" altLang="en-US" b="1" dirty="0">
                          <a:latin typeface="微軟正黑體" panose="020B0604030504040204" pitchFamily="34" charset="-120"/>
                          <a:ea typeface="微軟正黑體" panose="020B0604030504040204" pitchFamily="34" charset="-120"/>
                        </a:rPr>
                        <a:t>未加入 </a:t>
                      </a:r>
                      <a:r>
                        <a:rPr lang="en-US" altLang="zh-TW" b="1" dirty="0" err="1">
                          <a:latin typeface="微軟正黑體" panose="020B0604030504040204" pitchFamily="34" charset="-120"/>
                          <a:ea typeface="微軟正黑體" panose="020B0604030504040204" pitchFamily="34" charset="-120"/>
                        </a:rPr>
                        <a:t>Frobenius</a:t>
                      </a:r>
                      <a:r>
                        <a:rPr lang="zh-TW" altLang="en-US" b="1" dirty="0">
                          <a:latin typeface="微軟正黑體" panose="020B0604030504040204" pitchFamily="34" charset="-120"/>
                          <a:ea typeface="微軟正黑體" panose="020B0604030504040204" pitchFamily="34" charset="-120"/>
                        </a:rPr>
                        <a:t> 範數檢驗法</a:t>
                      </a:r>
                      <a:endParaRPr lang="en-US" altLang="zh-TW" b="1" dirty="0">
                        <a:latin typeface="微軟正黑體" panose="020B0604030504040204" pitchFamily="34" charset="-120"/>
                        <a:ea typeface="微軟正黑體" panose="020B0604030504040204" pitchFamily="34" charset="-120"/>
                      </a:endParaRPr>
                    </a:p>
                    <a:p>
                      <a:pPr marL="0" marR="0" lvl="0" indent="0" algn="ctr" defTabSz="684530" rtl="0" eaLnBrk="1" fontAlgn="auto" latinLnBrk="0" hangingPunct="1">
                        <a:lnSpc>
                          <a:spcPct val="100000"/>
                        </a:lnSpc>
                        <a:spcBef>
                          <a:spcPts val="0"/>
                        </a:spcBef>
                        <a:spcAft>
                          <a:spcPts val="0"/>
                        </a:spcAft>
                        <a:buClrTx/>
                        <a:buSzTx/>
                        <a:buFontTx/>
                        <a:buNone/>
                        <a:tabLst/>
                        <a:defRPr/>
                      </a:pPr>
                      <a:r>
                        <a:rPr lang="en-US" altLang="zh-TW" b="1" dirty="0">
                          <a:latin typeface="微軟正黑體" panose="020B0604030504040204" pitchFamily="34" charset="-120"/>
                          <a:ea typeface="微軟正黑體" panose="020B0604030504040204" pitchFamily="34" charset="-120"/>
                        </a:rPr>
                        <a:t>/ </a:t>
                      </a:r>
                      <a:r>
                        <a:rPr lang="zh-TW" altLang="en-US" b="1" dirty="0">
                          <a:latin typeface="微軟正黑體" panose="020B0604030504040204" pitchFamily="34" charset="-120"/>
                          <a:ea typeface="微軟正黑體" panose="020B0604030504040204" pitchFamily="34" charset="-120"/>
                        </a:rPr>
                        <a:t>加入 </a:t>
                      </a:r>
                      <a:r>
                        <a:rPr lang="en-US" altLang="zh-TW" b="1" dirty="0" err="1">
                          <a:latin typeface="微軟正黑體" panose="020B0604030504040204" pitchFamily="34" charset="-120"/>
                          <a:ea typeface="微軟正黑體" panose="020B0604030504040204" pitchFamily="34" charset="-120"/>
                        </a:rPr>
                        <a:t>Frobenius</a:t>
                      </a:r>
                      <a:r>
                        <a:rPr lang="zh-TW" altLang="en-US" b="1" dirty="0">
                          <a:latin typeface="微軟正黑體" panose="020B0604030504040204" pitchFamily="34" charset="-120"/>
                          <a:ea typeface="微軟正黑體" panose="020B0604030504040204" pitchFamily="34" charset="-120"/>
                        </a:rPr>
                        <a:t> 範數檢驗法</a:t>
                      </a:r>
                      <a:endParaRPr lang="en-US" altLang="zh-TW"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1" dirty="0">
                          <a:latin typeface="微軟正黑體" panose="020B0604030504040204" pitchFamily="34" charset="-120"/>
                          <a:ea typeface="微軟正黑體" panose="020B0604030504040204" pitchFamily="34" charset="-120"/>
                        </a:rPr>
                        <a:t>Model 1 + 2</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1" dirty="0">
                          <a:latin typeface="微軟正黑體" panose="020B0604030504040204" pitchFamily="34" charset="-120"/>
                          <a:ea typeface="微軟正黑體" panose="020B0604030504040204" pitchFamily="34" charset="-120"/>
                        </a:rPr>
                        <a:t>Model 1</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1" dirty="0">
                          <a:latin typeface="微軟正黑體" panose="020B0604030504040204" pitchFamily="34" charset="-120"/>
                          <a:ea typeface="微軟正黑體" panose="020B0604030504040204" pitchFamily="34" charset="-120"/>
                        </a:rPr>
                        <a:t>Model 2</a:t>
                      </a:r>
                      <a:endParaRPr lang="zh-TW" altLang="en-US" b="1"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923290295"/>
                  </a:ext>
                </a:extLst>
              </a:tr>
              <a:tr h="540000">
                <a:tc>
                  <a:txBody>
                    <a:bodyPr/>
                    <a:lstStyle/>
                    <a:p>
                      <a:pPr algn="ctr"/>
                      <a:r>
                        <a:rPr lang="en-US" altLang="zh-TW" b="1" dirty="0">
                          <a:latin typeface="微軟正黑體" panose="020B0604030504040204" pitchFamily="34" charset="-120"/>
                          <a:ea typeface="微軟正黑體" panose="020B0604030504040204" pitchFamily="34" charset="-120"/>
                        </a:rPr>
                        <a:t>Daily based Sharpe ratio</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1" dirty="0">
                          <a:solidFill>
                            <a:srgbClr val="FF0000"/>
                          </a:solidFill>
                          <a:latin typeface="微軟正黑體" panose="020B0604030504040204" pitchFamily="34" charset="-120"/>
                          <a:ea typeface="微軟正黑體" panose="020B0604030504040204" pitchFamily="34" charset="-120"/>
                        </a:rPr>
                        <a:t>2.9746</a:t>
                      </a:r>
                    </a:p>
                    <a:p>
                      <a:pPr algn="ctr"/>
                      <a:r>
                        <a:rPr lang="en-US" altLang="zh-TW" b="1" dirty="0">
                          <a:latin typeface="微軟正黑體" panose="020B0604030504040204" pitchFamily="34" charset="-120"/>
                          <a:ea typeface="微軟正黑體" panose="020B0604030504040204" pitchFamily="34" charset="-120"/>
                        </a:rPr>
                        <a:t>/ 2.4318</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400" b="1" kern="1200" dirty="0">
                          <a:solidFill>
                            <a:srgbClr val="FF0000"/>
                          </a:solidFill>
                          <a:latin typeface="微軟正黑體" panose="020B0604030504040204" pitchFamily="34" charset="-120"/>
                          <a:ea typeface="微軟正黑體" panose="020B0604030504040204" pitchFamily="34" charset="-120"/>
                          <a:cs typeface="+mn-cs"/>
                        </a:rPr>
                        <a:t>0.6676</a:t>
                      </a:r>
                    </a:p>
                    <a:p>
                      <a:pPr algn="ctr"/>
                      <a:r>
                        <a:rPr lang="en-US" altLang="zh-TW" b="1" dirty="0">
                          <a:latin typeface="微軟正黑體" panose="020B0604030504040204" pitchFamily="34" charset="-120"/>
                          <a:ea typeface="微軟正黑體" panose="020B0604030504040204" pitchFamily="34" charset="-120"/>
                        </a:rPr>
                        <a:t>/ -0.2216</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400" b="1" kern="1200" dirty="0">
                          <a:solidFill>
                            <a:srgbClr val="FF0000"/>
                          </a:solidFill>
                          <a:latin typeface="微軟正黑體" panose="020B0604030504040204" pitchFamily="34" charset="-120"/>
                          <a:ea typeface="微軟正黑體" panose="020B0604030504040204" pitchFamily="34" charset="-120"/>
                          <a:cs typeface="+mn-cs"/>
                        </a:rPr>
                        <a:t>5.8862</a:t>
                      </a:r>
                    </a:p>
                    <a:p>
                      <a:pPr algn="ctr"/>
                      <a:r>
                        <a:rPr lang="en-US" altLang="zh-TW" b="1" dirty="0">
                          <a:latin typeface="微軟正黑體" panose="020B0604030504040204" pitchFamily="34" charset="-120"/>
                          <a:ea typeface="微軟正黑體" panose="020B0604030504040204" pitchFamily="34" charset="-120"/>
                        </a:rPr>
                        <a:t>/ 5.8065</a:t>
                      </a:r>
                      <a:endParaRPr lang="zh-TW" altLang="en-US" b="1"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889229751"/>
                  </a:ext>
                </a:extLst>
              </a:tr>
              <a:tr h="540000">
                <a:tc>
                  <a:txBody>
                    <a:bodyPr/>
                    <a:lstStyle/>
                    <a:p>
                      <a:pPr algn="ctr"/>
                      <a:r>
                        <a:rPr lang="en-US" altLang="zh-TW" b="1" dirty="0">
                          <a:latin typeface="微軟正黑體" panose="020B0604030504040204" pitchFamily="34" charset="-120"/>
                          <a:ea typeface="微軟正黑體" panose="020B0604030504040204" pitchFamily="34" charset="-120"/>
                        </a:rPr>
                        <a:t>Trade based Sharpe ratio</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1" dirty="0">
                          <a:solidFill>
                            <a:srgbClr val="FF0000"/>
                          </a:solidFill>
                          <a:latin typeface="微軟正黑體" panose="020B0604030504040204" pitchFamily="34" charset="-120"/>
                          <a:ea typeface="微軟正黑體" panose="020B0604030504040204" pitchFamily="34" charset="-120"/>
                        </a:rPr>
                        <a:t>0.1640</a:t>
                      </a:r>
                    </a:p>
                    <a:p>
                      <a:pPr algn="ctr"/>
                      <a:r>
                        <a:rPr lang="en-US" altLang="zh-TW" b="1" dirty="0">
                          <a:latin typeface="微軟正黑體" panose="020B0604030504040204" pitchFamily="34" charset="-120"/>
                          <a:ea typeface="微軟正黑體" panose="020B0604030504040204" pitchFamily="34" charset="-120"/>
                        </a:rPr>
                        <a:t>/ 0.1636</a:t>
                      </a:r>
                      <a:endParaRPr lang="zh-TW" altLang="en-US" b="1" dirty="0">
                        <a:solidFill>
                          <a:srgbClr val="FF0000"/>
                        </a:solidFill>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1" dirty="0">
                          <a:solidFill>
                            <a:srgbClr val="FF0000"/>
                          </a:solidFill>
                          <a:latin typeface="微軟正黑體" panose="020B0604030504040204" pitchFamily="34" charset="-120"/>
                          <a:ea typeface="微軟正黑體" panose="020B0604030504040204" pitchFamily="34" charset="-120"/>
                        </a:rPr>
                        <a:t>0.1237</a:t>
                      </a:r>
                    </a:p>
                    <a:p>
                      <a:pPr algn="ctr"/>
                      <a:r>
                        <a:rPr lang="en-US" altLang="zh-TW" b="1" dirty="0">
                          <a:solidFill>
                            <a:schemeClr val="tx1"/>
                          </a:solidFill>
                          <a:latin typeface="微軟正黑體" panose="020B0604030504040204" pitchFamily="34" charset="-120"/>
                          <a:ea typeface="微軟正黑體" panose="020B0604030504040204" pitchFamily="34" charset="-120"/>
                        </a:rPr>
                        <a:t>/ 0.1059</a:t>
                      </a:r>
                      <a:endParaRPr lang="zh-TW" altLang="en-US" b="1" dirty="0">
                        <a:solidFill>
                          <a:schemeClr val="tx1"/>
                        </a:solidFill>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1" dirty="0">
                          <a:latin typeface="微軟正黑體" panose="020B0604030504040204" pitchFamily="34" charset="-120"/>
                          <a:ea typeface="微軟正黑體" panose="020B0604030504040204" pitchFamily="34" charset="-120"/>
                        </a:rPr>
                        <a:t>0.2154</a:t>
                      </a:r>
                    </a:p>
                    <a:p>
                      <a:pPr algn="ctr"/>
                      <a:r>
                        <a:rPr lang="en-US" altLang="zh-TW" b="1" dirty="0">
                          <a:latin typeface="微軟正黑體" panose="020B0604030504040204" pitchFamily="34" charset="-120"/>
                          <a:ea typeface="微軟正黑體" panose="020B0604030504040204" pitchFamily="34" charset="-120"/>
                        </a:rPr>
                        <a:t>/ </a:t>
                      </a:r>
                      <a:r>
                        <a:rPr lang="en-US" altLang="zh-TW" b="1" dirty="0">
                          <a:solidFill>
                            <a:srgbClr val="FF0000"/>
                          </a:solidFill>
                          <a:latin typeface="微軟正黑體" panose="020B0604030504040204" pitchFamily="34" charset="-120"/>
                          <a:ea typeface="微軟正黑體" panose="020B0604030504040204" pitchFamily="34" charset="-120"/>
                        </a:rPr>
                        <a:t>0.2327</a:t>
                      </a:r>
                      <a:endParaRPr lang="zh-TW" altLang="en-US" b="1" dirty="0">
                        <a:solidFill>
                          <a:srgbClr val="FF0000"/>
                        </a:solidFill>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1996898466"/>
                  </a:ext>
                </a:extLst>
              </a:tr>
            </a:tbl>
          </a:graphicData>
        </a:graphic>
      </p:graphicFrame>
      <p:sp>
        <p:nvSpPr>
          <p:cNvPr id="10" name="文字方塊 9">
            <a:extLst>
              <a:ext uri="{FF2B5EF4-FFF2-40B4-BE49-F238E27FC236}">
                <a16:creationId xmlns:a16="http://schemas.microsoft.com/office/drawing/2014/main" id="{5FDF44EA-DC8B-48E6-8E05-7E0DC88663C1}"/>
              </a:ext>
            </a:extLst>
          </p:cNvPr>
          <p:cNvSpPr txBox="1"/>
          <p:nvPr/>
        </p:nvSpPr>
        <p:spPr>
          <a:xfrm>
            <a:off x="776922" y="3282494"/>
            <a:ext cx="7781925" cy="954107"/>
          </a:xfrm>
          <a:prstGeom prst="rect">
            <a:avLst/>
          </a:prstGeom>
          <a:noFill/>
        </p:spPr>
        <p:txBody>
          <a:bodyPr wrap="square" rtlCol="0">
            <a:spAutoFit/>
          </a:bodyPr>
          <a:lstStyle/>
          <a:p>
            <a:pPr algn="just"/>
            <a:r>
              <a:rPr lang="zh-TW" altLang="en-US" sz="1400" b="1" dirty="0">
                <a:latin typeface="微軟正黑體" panose="020B0604030504040204" pitchFamily="34" charset="-120"/>
                <a:ea typeface="微軟正黑體" panose="020B0604030504040204" pitchFamily="34" charset="-120"/>
              </a:rPr>
              <a:t>同時考慮 </a:t>
            </a:r>
            <a:r>
              <a:rPr lang="en-US" altLang="zh-TW" sz="1400" b="1" dirty="0">
                <a:latin typeface="微軟正黑體" panose="020B0604030504040204" pitchFamily="34" charset="-120"/>
                <a:ea typeface="微軟正黑體" panose="020B0604030504040204" pitchFamily="34" charset="-120"/>
              </a:rPr>
              <a:t>Model 1 + 2 </a:t>
            </a:r>
            <a:r>
              <a:rPr lang="zh-TW" altLang="en-US" sz="1400" b="1" dirty="0">
                <a:latin typeface="微軟正黑體" panose="020B0604030504040204" pitchFamily="34" charset="-120"/>
                <a:ea typeface="微軟正黑體" panose="020B0604030504040204" pitchFamily="34" charset="-120"/>
              </a:rPr>
              <a:t>時，在加入了 </a:t>
            </a:r>
            <a:r>
              <a:rPr lang="en-US" altLang="zh-TW" sz="1400" b="1" dirty="0" err="1">
                <a:latin typeface="微軟正黑體" panose="020B0604030504040204" pitchFamily="34" charset="-120"/>
                <a:ea typeface="微軟正黑體" panose="020B0604030504040204" pitchFamily="34" charset="-120"/>
              </a:rPr>
              <a:t>Frobenius</a:t>
            </a:r>
            <a:r>
              <a:rPr lang="en-US" altLang="zh-TW" sz="1400" b="1" dirty="0">
                <a:latin typeface="微軟正黑體" panose="020B0604030504040204" pitchFamily="34" charset="-120"/>
                <a:ea typeface="微軟正黑體" panose="020B0604030504040204" pitchFamily="34" charset="-120"/>
              </a:rPr>
              <a:t> </a:t>
            </a:r>
            <a:r>
              <a:rPr lang="zh-TW" altLang="en-US" sz="1400" b="1" dirty="0">
                <a:latin typeface="微軟正黑體" panose="020B0604030504040204" pitchFamily="34" charset="-120"/>
                <a:ea typeface="微軟正黑體" panose="020B0604030504040204" pitchFamily="34" charset="-120"/>
              </a:rPr>
              <a:t>範數檢驗法後，不論是否消除價格較高成分股的影響，獲利性都會下降，而將 </a:t>
            </a:r>
            <a:r>
              <a:rPr lang="en-US" altLang="zh-TW" sz="1400" b="1" dirty="0">
                <a:latin typeface="微軟正黑體" panose="020B0604030504040204" pitchFamily="34" charset="-120"/>
                <a:ea typeface="微軟正黑體" panose="020B0604030504040204" pitchFamily="34" charset="-120"/>
              </a:rPr>
              <a:t>Model 1 </a:t>
            </a:r>
            <a:r>
              <a:rPr lang="zh-TW" altLang="en-US" sz="1400" b="1" dirty="0">
                <a:latin typeface="微軟正黑體" panose="020B0604030504040204" pitchFamily="34" charset="-120"/>
                <a:ea typeface="微軟正黑體" panose="020B0604030504040204" pitchFamily="34" charset="-120"/>
              </a:rPr>
              <a:t>和 </a:t>
            </a:r>
            <a:r>
              <a:rPr lang="en-US" altLang="zh-TW" sz="1400" b="1" dirty="0">
                <a:latin typeface="微軟正黑體" panose="020B0604030504040204" pitchFamily="34" charset="-120"/>
                <a:ea typeface="微軟正黑體" panose="020B0604030504040204" pitchFamily="34" charset="-120"/>
              </a:rPr>
              <a:t>Model 2 </a:t>
            </a:r>
            <a:r>
              <a:rPr lang="zh-TW" altLang="en-US" sz="1400" b="1" dirty="0">
                <a:latin typeface="微軟正黑體" panose="020B0604030504040204" pitchFamily="34" charset="-120"/>
                <a:ea typeface="微軟正黑體" panose="020B0604030504040204" pitchFamily="34" charset="-120"/>
              </a:rPr>
              <a:t>拆分後，</a:t>
            </a:r>
            <a:r>
              <a:rPr lang="en-US" altLang="zh-TW" sz="1400" b="1" dirty="0">
                <a:latin typeface="微軟正黑體" panose="020B0604030504040204" pitchFamily="34" charset="-120"/>
                <a:ea typeface="微軟正黑體" panose="020B0604030504040204" pitchFamily="34" charset="-120"/>
              </a:rPr>
              <a:t>Model 1 </a:t>
            </a:r>
            <a:r>
              <a:rPr lang="zh-TW" altLang="en-US" sz="1400" b="1" dirty="0">
                <a:latin typeface="微軟正黑體" panose="020B0604030504040204" pitchFamily="34" charset="-120"/>
                <a:ea typeface="微軟正黑體" panose="020B0604030504040204" pitchFamily="34" charset="-120"/>
              </a:rPr>
              <a:t>也一樣不論是否消除價格較高成分股的影響，獲利性都會下降，而 </a:t>
            </a:r>
            <a:r>
              <a:rPr lang="en-US" altLang="zh-TW" sz="1400" b="1" dirty="0">
                <a:latin typeface="微軟正黑體" panose="020B0604030504040204" pitchFamily="34" charset="-120"/>
                <a:ea typeface="微軟正黑體" panose="020B0604030504040204" pitchFamily="34" charset="-120"/>
              </a:rPr>
              <a:t>Model 2</a:t>
            </a:r>
            <a:r>
              <a:rPr lang="zh-TW" altLang="en-US" sz="1400" b="1" dirty="0">
                <a:latin typeface="微軟正黑體" panose="020B0604030504040204" pitchFamily="34" charset="-120"/>
                <a:ea typeface="微軟正黑體" panose="020B0604030504040204" pitchFamily="34" charset="-120"/>
              </a:rPr>
              <a:t> 則是在消除價格較高成分股的影響 </a:t>
            </a:r>
            <a:r>
              <a:rPr lang="en-US" altLang="zh-TW" sz="1400" b="1" dirty="0">
                <a:latin typeface="微軟正黑體" panose="020B0604030504040204" pitchFamily="34" charset="-120"/>
                <a:ea typeface="微軟正黑體" panose="020B0604030504040204" pitchFamily="34" charset="-120"/>
              </a:rPr>
              <a:t>(</a:t>
            </a:r>
            <a:r>
              <a:rPr lang="zh-TW" altLang="en-US" sz="1400" b="1" dirty="0">
                <a:latin typeface="微軟正黑體" panose="020B0604030504040204" pitchFamily="34" charset="-120"/>
                <a:ea typeface="微軟正黑體" panose="020B0604030504040204" pitchFamily="34" charset="-120"/>
              </a:rPr>
              <a:t> 即 </a:t>
            </a:r>
            <a:r>
              <a:rPr lang="en-US" altLang="zh-TW" sz="1400" b="1" dirty="0">
                <a:latin typeface="微軟正黑體" panose="020B0604030504040204" pitchFamily="34" charset="-120"/>
                <a:ea typeface="微軟正黑體" panose="020B0604030504040204" pitchFamily="34" charset="-120"/>
              </a:rPr>
              <a:t>Trade based Sharpe ratio )</a:t>
            </a:r>
            <a:r>
              <a:rPr lang="zh-TW" altLang="en-US" sz="1400" b="1" dirty="0">
                <a:latin typeface="微軟正黑體" panose="020B0604030504040204" pitchFamily="34" charset="-120"/>
                <a:ea typeface="微軟正黑體" panose="020B0604030504040204" pitchFamily="34" charset="-120"/>
              </a:rPr>
              <a:t> 後，獲利性會出現了上升。</a:t>
            </a:r>
          </a:p>
        </p:txBody>
      </p:sp>
      <p:sp>
        <p:nvSpPr>
          <p:cNvPr id="11" name="矩形 10">
            <a:extLst>
              <a:ext uri="{FF2B5EF4-FFF2-40B4-BE49-F238E27FC236}">
                <a16:creationId xmlns:a16="http://schemas.microsoft.com/office/drawing/2014/main" id="{5483D519-BFDF-4E1E-A4B3-74F8362E6EAB}"/>
              </a:ext>
            </a:extLst>
          </p:cNvPr>
          <p:cNvSpPr/>
          <p:nvPr/>
        </p:nvSpPr>
        <p:spPr>
          <a:xfrm>
            <a:off x="7586640" y="191135"/>
            <a:ext cx="1217000" cy="307777"/>
          </a:xfrm>
          <a:prstGeom prst="rect">
            <a:avLst/>
          </a:prstGeom>
        </p:spPr>
        <p:txBody>
          <a:bodyPr wrap="none">
            <a:spAutoFit/>
          </a:bodyPr>
          <a:lstStyle/>
          <a:p>
            <a:r>
              <a:rPr kumimoji="1" lang="en-US" altLang="zh-TW" sz="1400" b="1" dirty="0">
                <a:latin typeface="Microsoft JhengHei" panose="020B0604030504040204" pitchFamily="34" charset="-120"/>
                <a:ea typeface="Microsoft JhengHei" panose="020B0604030504040204" pitchFamily="34" charset="-120"/>
                <a:hlinkClick r:id="rId3" action="ppaction://hlinksldjump"/>
              </a:rPr>
              <a:t>&lt;&lt; </a:t>
            </a:r>
            <a:r>
              <a:rPr kumimoji="1" lang="zh-TW" altLang="en-US" sz="1400" b="1" dirty="0">
                <a:latin typeface="Microsoft JhengHei" panose="020B0604030504040204" pitchFamily="34" charset="-120"/>
                <a:ea typeface="Microsoft JhengHei" panose="020B0604030504040204" pitchFamily="34" charset="-120"/>
                <a:hlinkClick r:id="rId3" action="ppaction://hlinksldjump"/>
              </a:rPr>
              <a:t>返回實驗</a:t>
            </a:r>
            <a:endParaRPr kumimoji="1" lang="zh-TW" altLang="en-US" sz="1400" b="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7489123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5585" y="191135"/>
            <a:ext cx="8568055" cy="461645"/>
            <a:chOff x="371" y="301"/>
            <a:chExt cx="13493" cy="727"/>
          </a:xfrm>
        </p:grpSpPr>
        <p:sp>
          <p:nvSpPr>
            <p:cNvPr id="4" name="箭头: V 形 3"/>
            <p:cNvSpPr/>
            <p:nvPr/>
          </p:nvSpPr>
          <p:spPr>
            <a:xfrm>
              <a:off x="713" y="514"/>
              <a:ext cx="419" cy="485"/>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 name="箭头: V 形 4"/>
            <p:cNvSpPr/>
            <p:nvPr/>
          </p:nvSpPr>
          <p:spPr>
            <a:xfrm>
              <a:off x="1014"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cxnSp>
          <p:nvCxnSpPr>
            <p:cNvPr id="7" name="直接连接符 6"/>
            <p:cNvCxnSpPr/>
            <p:nvPr/>
          </p:nvCxnSpPr>
          <p:spPr>
            <a:xfrm>
              <a:off x="1609" y="992"/>
              <a:ext cx="1225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609" y="301"/>
              <a:ext cx="4916" cy="727"/>
            </a:xfrm>
            <a:prstGeom prst="rect">
              <a:avLst/>
            </a:prstGeom>
            <a:noFill/>
          </p:spPr>
          <p:txBody>
            <a:bodyPr wrap="none" rtlCol="0" anchor="ctr">
              <a:spAutoFit/>
            </a:bodyPr>
            <a:lstStyle/>
            <a:p>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(1) </a:t>
              </a:r>
              <a:r>
                <a:rPr lang="zh-TW"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單檔股票當沖交易</a:t>
              </a:r>
              <a:endParaRPr lang="zh-CN"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9" name="箭头: V 形 8"/>
            <p:cNvSpPr/>
            <p:nvPr/>
          </p:nvSpPr>
          <p:spPr>
            <a:xfrm>
              <a:off x="371"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6" name="文字方塊 5">
            <a:extLst>
              <a:ext uri="{FF2B5EF4-FFF2-40B4-BE49-F238E27FC236}">
                <a16:creationId xmlns:a16="http://schemas.microsoft.com/office/drawing/2014/main" id="{2C246C3A-2135-60F1-8B90-D513E93BC983}"/>
              </a:ext>
            </a:extLst>
          </p:cNvPr>
          <p:cNvSpPr txBox="1"/>
          <p:nvPr/>
        </p:nvSpPr>
        <p:spPr>
          <a:xfrm>
            <a:off x="373842" y="906899"/>
            <a:ext cx="7438517" cy="369332"/>
          </a:xfrm>
          <a:prstGeom prst="rect">
            <a:avLst/>
          </a:prstGeom>
          <a:noFill/>
        </p:spPr>
        <p:txBody>
          <a:bodyPr wrap="square">
            <a:spAutoFit/>
          </a:bodyPr>
          <a:lstStyle/>
          <a:p>
            <a:r>
              <a:rPr lang="en-US" altLang="zh-TW" sz="18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C</a:t>
            </a:r>
            <a:r>
              <a:rPr lang="en-US" altLang="zh-CN" sz="18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en-US" altLang="zh-TW" sz="1800" b="1" dirty="0" err="1">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Frobenius</a:t>
            </a:r>
            <a:r>
              <a:rPr lang="zh-TW"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範數</a:t>
            </a:r>
            <a:r>
              <a:rPr lang="zh-TW"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檢驗法之獲利性比較</a:t>
            </a:r>
            <a:r>
              <a:rPr lang="en-US" altLang="zh-TW"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zh-TW"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en-US" altLang="zh-TW"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0050</a:t>
            </a:r>
            <a:r>
              <a:rPr lang="zh-TW"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部分高流動成分股</a:t>
            </a:r>
            <a:r>
              <a:rPr lang="en-US" altLang="zh-TW"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endParaRPr lang="zh-CN"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graphicFrame>
        <p:nvGraphicFramePr>
          <p:cNvPr id="3" name="表格 2">
            <a:extLst>
              <a:ext uri="{FF2B5EF4-FFF2-40B4-BE49-F238E27FC236}">
                <a16:creationId xmlns:a16="http://schemas.microsoft.com/office/drawing/2014/main" id="{9A3B4F66-62C7-4A05-B675-95C02C2A14C6}"/>
              </a:ext>
            </a:extLst>
          </p:cNvPr>
          <p:cNvGraphicFramePr>
            <a:graphicFrameLocks noGrp="1"/>
          </p:cNvGraphicFramePr>
          <p:nvPr>
            <p:extLst/>
          </p:nvPr>
        </p:nvGraphicFramePr>
        <p:xfrm>
          <a:off x="1104024" y="1406416"/>
          <a:ext cx="6935952" cy="1620000"/>
        </p:xfrm>
        <a:graphic>
          <a:graphicData uri="http://schemas.openxmlformats.org/drawingml/2006/table">
            <a:tbl>
              <a:tblPr firstRow="1" bandRow="1">
                <a:tableStyleId>{073A0DAA-6AF3-43AB-8588-CEC1D06C72B9}</a:tableStyleId>
              </a:tblPr>
              <a:tblGrid>
                <a:gridCol w="2615952">
                  <a:extLst>
                    <a:ext uri="{9D8B030D-6E8A-4147-A177-3AD203B41FA5}">
                      <a16:colId xmlns:a16="http://schemas.microsoft.com/office/drawing/2014/main" val="3536510998"/>
                    </a:ext>
                  </a:extLst>
                </a:gridCol>
                <a:gridCol w="1440000">
                  <a:extLst>
                    <a:ext uri="{9D8B030D-6E8A-4147-A177-3AD203B41FA5}">
                      <a16:colId xmlns:a16="http://schemas.microsoft.com/office/drawing/2014/main" val="2309854961"/>
                    </a:ext>
                  </a:extLst>
                </a:gridCol>
                <a:gridCol w="1440000">
                  <a:extLst>
                    <a:ext uri="{9D8B030D-6E8A-4147-A177-3AD203B41FA5}">
                      <a16:colId xmlns:a16="http://schemas.microsoft.com/office/drawing/2014/main" val="550783146"/>
                    </a:ext>
                  </a:extLst>
                </a:gridCol>
                <a:gridCol w="1440000">
                  <a:extLst>
                    <a:ext uri="{9D8B030D-6E8A-4147-A177-3AD203B41FA5}">
                      <a16:colId xmlns:a16="http://schemas.microsoft.com/office/drawing/2014/main" val="2019960919"/>
                    </a:ext>
                  </a:extLst>
                </a:gridCol>
              </a:tblGrid>
              <a:tr h="540000">
                <a:tc>
                  <a:txBody>
                    <a:bodyPr/>
                    <a:lstStyle/>
                    <a:p>
                      <a:pPr algn="ctr"/>
                      <a:r>
                        <a:rPr lang="zh-TW" altLang="en-US" b="1" dirty="0">
                          <a:latin typeface="微軟正黑體" panose="020B0604030504040204" pitchFamily="34" charset="-120"/>
                          <a:ea typeface="微軟正黑體" panose="020B0604030504040204" pitchFamily="34" charset="-120"/>
                        </a:rPr>
                        <a:t>未加入 </a:t>
                      </a:r>
                      <a:r>
                        <a:rPr lang="en-US" altLang="zh-TW" b="1" dirty="0" err="1">
                          <a:latin typeface="微軟正黑體" panose="020B0604030504040204" pitchFamily="34" charset="-120"/>
                          <a:ea typeface="微軟正黑體" panose="020B0604030504040204" pitchFamily="34" charset="-120"/>
                        </a:rPr>
                        <a:t>Frobenius</a:t>
                      </a:r>
                      <a:r>
                        <a:rPr lang="zh-TW" altLang="en-US" b="1" dirty="0">
                          <a:latin typeface="微軟正黑體" panose="020B0604030504040204" pitchFamily="34" charset="-120"/>
                          <a:ea typeface="微軟正黑體" panose="020B0604030504040204" pitchFamily="34" charset="-120"/>
                        </a:rPr>
                        <a:t> 範數檢驗法</a:t>
                      </a:r>
                      <a:endParaRPr lang="en-US" altLang="zh-TW" b="1" dirty="0">
                        <a:latin typeface="微軟正黑體" panose="020B0604030504040204" pitchFamily="34" charset="-120"/>
                        <a:ea typeface="微軟正黑體" panose="020B0604030504040204" pitchFamily="34" charset="-120"/>
                      </a:endParaRPr>
                    </a:p>
                    <a:p>
                      <a:pPr marL="0" marR="0" lvl="0" indent="0" algn="ctr" defTabSz="684530" rtl="0" eaLnBrk="1" fontAlgn="auto" latinLnBrk="0" hangingPunct="1">
                        <a:lnSpc>
                          <a:spcPct val="100000"/>
                        </a:lnSpc>
                        <a:spcBef>
                          <a:spcPts val="0"/>
                        </a:spcBef>
                        <a:spcAft>
                          <a:spcPts val="0"/>
                        </a:spcAft>
                        <a:buClrTx/>
                        <a:buSzTx/>
                        <a:buFontTx/>
                        <a:buNone/>
                        <a:tabLst/>
                        <a:defRPr/>
                      </a:pPr>
                      <a:r>
                        <a:rPr lang="en-US" altLang="zh-TW" b="1" dirty="0">
                          <a:latin typeface="微軟正黑體" panose="020B0604030504040204" pitchFamily="34" charset="-120"/>
                          <a:ea typeface="微軟正黑體" panose="020B0604030504040204" pitchFamily="34" charset="-120"/>
                        </a:rPr>
                        <a:t>/ </a:t>
                      </a:r>
                      <a:r>
                        <a:rPr lang="zh-TW" altLang="en-US" b="1" dirty="0">
                          <a:latin typeface="微軟正黑體" panose="020B0604030504040204" pitchFamily="34" charset="-120"/>
                          <a:ea typeface="微軟正黑體" panose="020B0604030504040204" pitchFamily="34" charset="-120"/>
                        </a:rPr>
                        <a:t>加入 </a:t>
                      </a:r>
                      <a:r>
                        <a:rPr lang="en-US" altLang="zh-TW" b="1" dirty="0" err="1">
                          <a:latin typeface="微軟正黑體" panose="020B0604030504040204" pitchFamily="34" charset="-120"/>
                          <a:ea typeface="微軟正黑體" panose="020B0604030504040204" pitchFamily="34" charset="-120"/>
                        </a:rPr>
                        <a:t>Frobenius</a:t>
                      </a:r>
                      <a:r>
                        <a:rPr lang="zh-TW" altLang="en-US" b="1" dirty="0">
                          <a:latin typeface="微軟正黑體" panose="020B0604030504040204" pitchFamily="34" charset="-120"/>
                          <a:ea typeface="微軟正黑體" panose="020B0604030504040204" pitchFamily="34" charset="-120"/>
                        </a:rPr>
                        <a:t> 範數檢驗法</a:t>
                      </a:r>
                      <a:endParaRPr lang="en-US" altLang="zh-TW"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1" dirty="0">
                          <a:latin typeface="微軟正黑體" panose="020B0604030504040204" pitchFamily="34" charset="-120"/>
                          <a:ea typeface="微軟正黑體" panose="020B0604030504040204" pitchFamily="34" charset="-120"/>
                        </a:rPr>
                        <a:t>Model 1 + 2</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1" dirty="0">
                          <a:latin typeface="微軟正黑體" panose="020B0604030504040204" pitchFamily="34" charset="-120"/>
                          <a:ea typeface="微軟正黑體" panose="020B0604030504040204" pitchFamily="34" charset="-120"/>
                        </a:rPr>
                        <a:t>Model 1</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1" dirty="0">
                          <a:latin typeface="微軟正黑體" panose="020B0604030504040204" pitchFamily="34" charset="-120"/>
                          <a:ea typeface="微軟正黑體" panose="020B0604030504040204" pitchFamily="34" charset="-120"/>
                        </a:rPr>
                        <a:t>Model 2</a:t>
                      </a:r>
                      <a:endParaRPr lang="zh-TW" altLang="en-US" b="1"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923290295"/>
                  </a:ext>
                </a:extLst>
              </a:tr>
              <a:tr h="540000">
                <a:tc>
                  <a:txBody>
                    <a:bodyPr/>
                    <a:lstStyle/>
                    <a:p>
                      <a:pPr algn="ctr"/>
                      <a:r>
                        <a:rPr lang="en-US" altLang="zh-TW" b="1" dirty="0">
                          <a:latin typeface="微軟正黑體" panose="020B0604030504040204" pitchFamily="34" charset="-120"/>
                          <a:ea typeface="微軟正黑體" panose="020B0604030504040204" pitchFamily="34" charset="-120"/>
                        </a:rPr>
                        <a:t>Daily based Sharpe ratio</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1" dirty="0">
                          <a:solidFill>
                            <a:srgbClr val="FF0000"/>
                          </a:solidFill>
                          <a:latin typeface="微軟正黑體" panose="020B0604030504040204" pitchFamily="34" charset="-120"/>
                          <a:ea typeface="微軟正黑體" panose="020B0604030504040204" pitchFamily="34" charset="-120"/>
                        </a:rPr>
                        <a:t>2.5283</a:t>
                      </a:r>
                    </a:p>
                    <a:p>
                      <a:pPr algn="ctr"/>
                      <a:r>
                        <a:rPr lang="en-US" altLang="zh-TW" sz="1400" b="1" kern="1200" dirty="0">
                          <a:solidFill>
                            <a:schemeClr val="dk1"/>
                          </a:solidFill>
                          <a:latin typeface="微軟正黑體" panose="020B0604030504040204" pitchFamily="34" charset="-120"/>
                          <a:ea typeface="微軟正黑體" panose="020B0604030504040204" pitchFamily="34" charset="-120"/>
                          <a:cs typeface="+mn-cs"/>
                        </a:rPr>
                        <a:t>/ 2.2859</a:t>
                      </a:r>
                      <a:endParaRPr lang="zh-TW" altLang="en-US" sz="1400" b="1" kern="1200" dirty="0">
                        <a:solidFill>
                          <a:schemeClr val="dk1"/>
                        </a:solidFill>
                        <a:latin typeface="微軟正黑體" panose="020B0604030504040204" pitchFamily="34" charset="-120"/>
                        <a:ea typeface="微軟正黑體" panose="020B0604030504040204" pitchFamily="34" charset="-120"/>
                        <a:cs typeface="+mn-cs"/>
                      </a:endParaRPr>
                    </a:p>
                  </a:txBody>
                  <a:tcPr anchor="ctr"/>
                </a:tc>
                <a:tc>
                  <a:txBody>
                    <a:bodyPr/>
                    <a:lstStyle/>
                    <a:p>
                      <a:pPr algn="ctr"/>
                      <a:r>
                        <a:rPr lang="en-US" altLang="zh-TW" sz="1400" b="1" kern="1200" dirty="0">
                          <a:solidFill>
                            <a:srgbClr val="FF0000"/>
                          </a:solidFill>
                          <a:latin typeface="微軟正黑體" panose="020B0604030504040204" pitchFamily="34" charset="-120"/>
                          <a:ea typeface="微軟正黑體" panose="020B0604030504040204" pitchFamily="34" charset="-120"/>
                          <a:cs typeface="+mn-cs"/>
                        </a:rPr>
                        <a:t>1.9558</a:t>
                      </a:r>
                    </a:p>
                    <a:p>
                      <a:pPr algn="ctr"/>
                      <a:r>
                        <a:rPr lang="en-US" altLang="zh-TW" sz="1400" b="1" kern="1200" dirty="0">
                          <a:solidFill>
                            <a:schemeClr val="dk1"/>
                          </a:solidFill>
                          <a:latin typeface="微軟正黑體" panose="020B0604030504040204" pitchFamily="34" charset="-120"/>
                          <a:ea typeface="微軟正黑體" panose="020B0604030504040204" pitchFamily="34" charset="-120"/>
                          <a:cs typeface="+mn-cs"/>
                        </a:rPr>
                        <a:t>/ 1.5267</a:t>
                      </a:r>
                      <a:endParaRPr lang="zh-TW" altLang="en-US" sz="1400" b="1" kern="1200" dirty="0">
                        <a:solidFill>
                          <a:schemeClr val="dk1"/>
                        </a:solidFill>
                        <a:latin typeface="微軟正黑體" panose="020B0604030504040204" pitchFamily="34" charset="-120"/>
                        <a:ea typeface="微軟正黑體" panose="020B0604030504040204" pitchFamily="34" charset="-120"/>
                        <a:cs typeface="+mn-cs"/>
                      </a:endParaRPr>
                    </a:p>
                  </a:txBody>
                  <a:tcPr anchor="ctr"/>
                </a:tc>
                <a:tc>
                  <a:txBody>
                    <a:bodyPr/>
                    <a:lstStyle/>
                    <a:p>
                      <a:pPr algn="ctr"/>
                      <a:r>
                        <a:rPr lang="en-US" altLang="zh-TW" sz="1400" b="1" kern="1200" dirty="0">
                          <a:solidFill>
                            <a:schemeClr val="dk1"/>
                          </a:solidFill>
                          <a:latin typeface="微軟正黑體" panose="020B0604030504040204" pitchFamily="34" charset="-120"/>
                          <a:ea typeface="微軟正黑體" panose="020B0604030504040204" pitchFamily="34" charset="-120"/>
                          <a:cs typeface="+mn-cs"/>
                        </a:rPr>
                        <a:t>2.8352</a:t>
                      </a:r>
                    </a:p>
                    <a:p>
                      <a:pPr algn="ctr"/>
                      <a:r>
                        <a:rPr lang="en-US" altLang="zh-TW" sz="1400" b="1" kern="1200" dirty="0">
                          <a:solidFill>
                            <a:schemeClr val="dk1"/>
                          </a:solidFill>
                          <a:latin typeface="微軟正黑體" panose="020B0604030504040204" pitchFamily="34" charset="-120"/>
                          <a:ea typeface="微軟正黑體" panose="020B0604030504040204" pitchFamily="34" charset="-120"/>
                          <a:cs typeface="+mn-cs"/>
                        </a:rPr>
                        <a:t>/ </a:t>
                      </a:r>
                      <a:r>
                        <a:rPr lang="en-US" altLang="zh-TW" sz="1400" b="1" kern="1200" dirty="0">
                          <a:solidFill>
                            <a:srgbClr val="FF0000"/>
                          </a:solidFill>
                          <a:latin typeface="微軟正黑體" panose="020B0604030504040204" pitchFamily="34" charset="-120"/>
                          <a:ea typeface="微軟正黑體" panose="020B0604030504040204" pitchFamily="34" charset="-120"/>
                          <a:cs typeface="+mn-cs"/>
                        </a:rPr>
                        <a:t>2.9681</a:t>
                      </a:r>
                      <a:endParaRPr lang="zh-TW" altLang="en-US" b="1"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889229751"/>
                  </a:ext>
                </a:extLst>
              </a:tr>
              <a:tr h="540000">
                <a:tc>
                  <a:txBody>
                    <a:bodyPr/>
                    <a:lstStyle/>
                    <a:p>
                      <a:pPr algn="ctr"/>
                      <a:r>
                        <a:rPr lang="en-US" altLang="zh-TW" b="1" dirty="0">
                          <a:latin typeface="微軟正黑體" panose="020B0604030504040204" pitchFamily="34" charset="-120"/>
                          <a:ea typeface="微軟正黑體" panose="020B0604030504040204" pitchFamily="34" charset="-120"/>
                        </a:rPr>
                        <a:t>Trade based Sharpe ratio</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400" b="1" kern="1200" dirty="0">
                          <a:solidFill>
                            <a:schemeClr val="dk1"/>
                          </a:solidFill>
                          <a:latin typeface="微軟正黑體" panose="020B0604030504040204" pitchFamily="34" charset="-120"/>
                          <a:ea typeface="微軟正黑體" panose="020B0604030504040204" pitchFamily="34" charset="-120"/>
                          <a:cs typeface="+mn-cs"/>
                        </a:rPr>
                        <a:t>0.1294</a:t>
                      </a:r>
                    </a:p>
                    <a:p>
                      <a:pPr algn="ctr"/>
                      <a:r>
                        <a:rPr lang="en-US" altLang="zh-TW" sz="1400" b="1" kern="1200" dirty="0">
                          <a:solidFill>
                            <a:schemeClr val="dk1"/>
                          </a:solidFill>
                          <a:latin typeface="微軟正黑體" panose="020B0604030504040204" pitchFamily="34" charset="-120"/>
                          <a:ea typeface="微軟正黑體" panose="020B0604030504040204" pitchFamily="34" charset="-120"/>
                          <a:cs typeface="+mn-cs"/>
                        </a:rPr>
                        <a:t>/ </a:t>
                      </a:r>
                      <a:r>
                        <a:rPr lang="en-US" altLang="zh-TW" b="1" dirty="0">
                          <a:solidFill>
                            <a:srgbClr val="FF0000"/>
                          </a:solidFill>
                          <a:latin typeface="微軟正黑體" panose="020B0604030504040204" pitchFamily="34" charset="-120"/>
                          <a:ea typeface="微軟正黑體" panose="020B0604030504040204" pitchFamily="34" charset="-120"/>
                        </a:rPr>
                        <a:t>0.1327</a:t>
                      </a:r>
                      <a:endParaRPr lang="zh-TW" altLang="en-US" b="1" dirty="0">
                        <a:solidFill>
                          <a:srgbClr val="FF0000"/>
                        </a:solidFill>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1" dirty="0">
                          <a:solidFill>
                            <a:srgbClr val="FF0000"/>
                          </a:solidFill>
                          <a:latin typeface="微軟正黑體" panose="020B0604030504040204" pitchFamily="34" charset="-120"/>
                          <a:ea typeface="微軟正黑體" panose="020B0604030504040204" pitchFamily="34" charset="-120"/>
                        </a:rPr>
                        <a:t>0.1555</a:t>
                      </a:r>
                    </a:p>
                    <a:p>
                      <a:pPr algn="ctr"/>
                      <a:r>
                        <a:rPr lang="en-US" altLang="zh-TW" sz="1400" b="1" kern="1200" dirty="0">
                          <a:solidFill>
                            <a:schemeClr val="dk1"/>
                          </a:solidFill>
                          <a:latin typeface="微軟正黑體" panose="020B0604030504040204" pitchFamily="34" charset="-120"/>
                          <a:ea typeface="微軟正黑體" panose="020B0604030504040204" pitchFamily="34" charset="-120"/>
                          <a:cs typeface="+mn-cs"/>
                        </a:rPr>
                        <a:t>/ 0.1451</a:t>
                      </a:r>
                      <a:endParaRPr lang="zh-TW" altLang="en-US" sz="1400" b="1" kern="1200" dirty="0">
                        <a:solidFill>
                          <a:schemeClr val="dk1"/>
                        </a:solidFill>
                        <a:latin typeface="微軟正黑體" panose="020B0604030504040204" pitchFamily="34" charset="-120"/>
                        <a:ea typeface="微軟正黑體" panose="020B0604030504040204" pitchFamily="34" charset="-120"/>
                        <a:cs typeface="+mn-cs"/>
                      </a:endParaRPr>
                    </a:p>
                  </a:txBody>
                  <a:tcPr anchor="ctr"/>
                </a:tc>
                <a:tc>
                  <a:txBody>
                    <a:bodyPr/>
                    <a:lstStyle/>
                    <a:p>
                      <a:pPr algn="ctr"/>
                      <a:r>
                        <a:rPr lang="en-US" altLang="zh-TW" b="1" dirty="0">
                          <a:latin typeface="微軟正黑體" panose="020B0604030504040204" pitchFamily="34" charset="-120"/>
                          <a:ea typeface="微軟正黑體" panose="020B0604030504040204" pitchFamily="34" charset="-120"/>
                        </a:rPr>
                        <a:t>0.1040</a:t>
                      </a:r>
                    </a:p>
                    <a:p>
                      <a:pPr algn="ctr"/>
                      <a:r>
                        <a:rPr lang="en-US" altLang="zh-TW" b="1" dirty="0">
                          <a:latin typeface="微軟正黑體" panose="020B0604030504040204" pitchFamily="34" charset="-120"/>
                          <a:ea typeface="微軟正黑體" panose="020B0604030504040204" pitchFamily="34" charset="-120"/>
                        </a:rPr>
                        <a:t>/ </a:t>
                      </a:r>
                      <a:r>
                        <a:rPr lang="en-US" altLang="zh-TW" b="1" dirty="0">
                          <a:solidFill>
                            <a:srgbClr val="FF0000"/>
                          </a:solidFill>
                          <a:latin typeface="微軟正黑體" panose="020B0604030504040204" pitchFamily="34" charset="-120"/>
                          <a:ea typeface="微軟正黑體" panose="020B0604030504040204" pitchFamily="34" charset="-120"/>
                        </a:rPr>
                        <a:t>0.1218</a:t>
                      </a:r>
                      <a:endParaRPr lang="zh-TW" altLang="en-US" b="1" dirty="0">
                        <a:solidFill>
                          <a:srgbClr val="FF0000"/>
                        </a:solidFill>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1996898466"/>
                  </a:ext>
                </a:extLst>
              </a:tr>
            </a:tbl>
          </a:graphicData>
        </a:graphic>
      </p:graphicFrame>
      <p:sp>
        <p:nvSpPr>
          <p:cNvPr id="10" name="文字方塊 9">
            <a:extLst>
              <a:ext uri="{FF2B5EF4-FFF2-40B4-BE49-F238E27FC236}">
                <a16:creationId xmlns:a16="http://schemas.microsoft.com/office/drawing/2014/main" id="{5FDF44EA-DC8B-48E6-8E05-7E0DC88663C1}"/>
              </a:ext>
            </a:extLst>
          </p:cNvPr>
          <p:cNvSpPr txBox="1"/>
          <p:nvPr/>
        </p:nvSpPr>
        <p:spPr>
          <a:xfrm>
            <a:off x="776922" y="3282494"/>
            <a:ext cx="7781925" cy="1169551"/>
          </a:xfrm>
          <a:prstGeom prst="rect">
            <a:avLst/>
          </a:prstGeom>
          <a:noFill/>
        </p:spPr>
        <p:txBody>
          <a:bodyPr wrap="square" rtlCol="0">
            <a:spAutoFit/>
          </a:bodyPr>
          <a:lstStyle/>
          <a:p>
            <a:pPr algn="just"/>
            <a:r>
              <a:rPr lang="zh-TW" altLang="en-US" sz="1400" b="1" dirty="0">
                <a:latin typeface="微軟正黑體" panose="020B0604030504040204" pitchFamily="34" charset="-120"/>
                <a:ea typeface="微軟正黑體" panose="020B0604030504040204" pitchFamily="34" charset="-120"/>
              </a:rPr>
              <a:t>同時考慮 </a:t>
            </a:r>
            <a:r>
              <a:rPr lang="en-US" altLang="zh-TW" sz="1400" b="1" dirty="0">
                <a:latin typeface="微軟正黑體" panose="020B0604030504040204" pitchFamily="34" charset="-120"/>
                <a:ea typeface="微軟正黑體" panose="020B0604030504040204" pitchFamily="34" charset="-120"/>
              </a:rPr>
              <a:t>Model 1 + 2 </a:t>
            </a:r>
            <a:r>
              <a:rPr lang="zh-TW" altLang="en-US" sz="1400" b="1" dirty="0">
                <a:latin typeface="微軟正黑體" panose="020B0604030504040204" pitchFamily="34" charset="-120"/>
                <a:ea typeface="微軟正黑體" panose="020B0604030504040204" pitchFamily="34" charset="-120"/>
              </a:rPr>
              <a:t>時，在加入了 </a:t>
            </a:r>
            <a:r>
              <a:rPr lang="en-US" altLang="zh-TW" sz="1400" b="1" dirty="0" err="1">
                <a:latin typeface="微軟正黑體" panose="020B0604030504040204" pitchFamily="34" charset="-120"/>
                <a:ea typeface="微軟正黑體" panose="020B0604030504040204" pitchFamily="34" charset="-120"/>
              </a:rPr>
              <a:t>Frobenius</a:t>
            </a:r>
            <a:r>
              <a:rPr lang="en-US" altLang="zh-TW" sz="1400" b="1" dirty="0">
                <a:latin typeface="微軟正黑體" panose="020B0604030504040204" pitchFamily="34" charset="-120"/>
                <a:ea typeface="微軟正黑體" panose="020B0604030504040204" pitchFamily="34" charset="-120"/>
              </a:rPr>
              <a:t> </a:t>
            </a:r>
            <a:r>
              <a:rPr lang="zh-TW" altLang="en-US" sz="1400" b="1" dirty="0">
                <a:latin typeface="微軟正黑體" panose="020B0604030504040204" pitchFamily="34" charset="-120"/>
                <a:ea typeface="微軟正黑體" panose="020B0604030504040204" pitchFamily="34" charset="-120"/>
              </a:rPr>
              <a:t>範數檢驗法後，若未消除價格較高成分股的影響 </a:t>
            </a:r>
            <a:r>
              <a:rPr lang="en-US" altLang="zh-TW" sz="1400" b="1" dirty="0">
                <a:latin typeface="微軟正黑體" panose="020B0604030504040204" pitchFamily="34" charset="-120"/>
                <a:ea typeface="微軟正黑體" panose="020B0604030504040204" pitchFamily="34" charset="-120"/>
              </a:rPr>
              <a:t>(</a:t>
            </a:r>
            <a:r>
              <a:rPr lang="zh-TW" altLang="en-US" sz="1400" b="1" dirty="0">
                <a:latin typeface="微軟正黑體" panose="020B0604030504040204" pitchFamily="34" charset="-120"/>
                <a:ea typeface="微軟正黑體" panose="020B0604030504040204" pitchFamily="34" charset="-120"/>
              </a:rPr>
              <a:t> 即 </a:t>
            </a:r>
            <a:r>
              <a:rPr lang="en-US" altLang="zh-TW" sz="1400" b="1" dirty="0">
                <a:latin typeface="微軟正黑體" panose="020B0604030504040204" pitchFamily="34" charset="-120"/>
                <a:ea typeface="微軟正黑體" panose="020B0604030504040204" pitchFamily="34" charset="-120"/>
              </a:rPr>
              <a:t>Daily based Sharpe ratio )</a:t>
            </a:r>
            <a:r>
              <a:rPr lang="zh-TW" altLang="en-US" sz="1400" b="1" dirty="0">
                <a:latin typeface="微軟正黑體" panose="020B0604030504040204" pitchFamily="34" charset="-120"/>
                <a:ea typeface="微軟正黑體" panose="020B0604030504040204" pitchFamily="34" charset="-120"/>
              </a:rPr>
              <a:t>，獲利性便會下降，而在消除價格較高成分股的影響 </a:t>
            </a:r>
            <a:r>
              <a:rPr lang="en-US" altLang="zh-TW" sz="1400" b="1" dirty="0">
                <a:latin typeface="微軟正黑體" panose="020B0604030504040204" pitchFamily="34" charset="-120"/>
                <a:ea typeface="微軟正黑體" panose="020B0604030504040204" pitchFamily="34" charset="-120"/>
              </a:rPr>
              <a:t>(</a:t>
            </a:r>
            <a:r>
              <a:rPr lang="zh-TW" altLang="en-US" sz="1400" b="1" dirty="0">
                <a:latin typeface="微軟正黑體" panose="020B0604030504040204" pitchFamily="34" charset="-120"/>
                <a:ea typeface="微軟正黑體" panose="020B0604030504040204" pitchFamily="34" charset="-120"/>
              </a:rPr>
              <a:t> 即 </a:t>
            </a:r>
            <a:r>
              <a:rPr lang="en-US" altLang="zh-TW" sz="1400" b="1" dirty="0">
                <a:latin typeface="微軟正黑體" panose="020B0604030504040204" pitchFamily="34" charset="-120"/>
                <a:ea typeface="微軟正黑體" panose="020B0604030504040204" pitchFamily="34" charset="-120"/>
              </a:rPr>
              <a:t>Trade based Sharpe ratio )</a:t>
            </a:r>
            <a:r>
              <a:rPr lang="zh-TW" altLang="en-US" sz="1400" b="1" dirty="0">
                <a:latin typeface="微軟正黑體" panose="020B0604030504040204" pitchFamily="34" charset="-120"/>
                <a:ea typeface="微軟正黑體" panose="020B0604030504040204" pitchFamily="34" charset="-120"/>
              </a:rPr>
              <a:t> 後，獲利性便會上升，而將 </a:t>
            </a:r>
            <a:r>
              <a:rPr lang="en-US" altLang="zh-TW" sz="1400" b="1" dirty="0">
                <a:latin typeface="微軟正黑體" panose="020B0604030504040204" pitchFamily="34" charset="-120"/>
                <a:ea typeface="微軟正黑體" panose="020B0604030504040204" pitchFamily="34" charset="-120"/>
              </a:rPr>
              <a:t>Model 1 </a:t>
            </a:r>
            <a:r>
              <a:rPr lang="zh-TW" altLang="en-US" sz="1400" b="1" dirty="0">
                <a:latin typeface="微軟正黑體" panose="020B0604030504040204" pitchFamily="34" charset="-120"/>
                <a:ea typeface="微軟正黑體" panose="020B0604030504040204" pitchFamily="34" charset="-120"/>
              </a:rPr>
              <a:t>和 </a:t>
            </a:r>
            <a:r>
              <a:rPr lang="en-US" altLang="zh-TW" sz="1400" b="1" dirty="0">
                <a:latin typeface="微軟正黑體" panose="020B0604030504040204" pitchFamily="34" charset="-120"/>
                <a:ea typeface="微軟正黑體" panose="020B0604030504040204" pitchFamily="34" charset="-120"/>
              </a:rPr>
              <a:t>Model 2 </a:t>
            </a:r>
            <a:r>
              <a:rPr lang="zh-TW" altLang="en-US" sz="1400" b="1" dirty="0">
                <a:latin typeface="微軟正黑體" panose="020B0604030504040204" pitchFamily="34" charset="-120"/>
                <a:ea typeface="微軟正黑體" panose="020B0604030504040204" pitchFamily="34" charset="-120"/>
              </a:rPr>
              <a:t>拆分後，</a:t>
            </a:r>
            <a:r>
              <a:rPr lang="en-US" altLang="zh-TW" sz="1400" b="1" dirty="0">
                <a:latin typeface="微軟正黑體" panose="020B0604030504040204" pitchFamily="34" charset="-120"/>
                <a:ea typeface="微軟正黑體" panose="020B0604030504040204" pitchFamily="34" charset="-120"/>
              </a:rPr>
              <a:t>Model 1 </a:t>
            </a:r>
            <a:r>
              <a:rPr lang="zh-TW" altLang="en-US" sz="1400" b="1" dirty="0">
                <a:latin typeface="微軟正黑體" panose="020B0604030504040204" pitchFamily="34" charset="-120"/>
                <a:ea typeface="微軟正黑體" panose="020B0604030504040204" pitchFamily="34" charset="-120"/>
              </a:rPr>
              <a:t>一樣不論是否消除價格較高成分股的影響，獲利性都會下降，而 </a:t>
            </a:r>
            <a:r>
              <a:rPr lang="en-US" altLang="zh-TW" sz="1400" b="1" dirty="0">
                <a:latin typeface="微軟正黑體" panose="020B0604030504040204" pitchFamily="34" charset="-120"/>
                <a:ea typeface="微軟正黑體" panose="020B0604030504040204" pitchFamily="34" charset="-120"/>
              </a:rPr>
              <a:t>Model 2</a:t>
            </a:r>
            <a:r>
              <a:rPr lang="zh-TW" altLang="en-US" sz="1400" b="1" dirty="0">
                <a:latin typeface="微軟正黑體" panose="020B0604030504040204" pitchFamily="34" charset="-120"/>
                <a:ea typeface="微軟正黑體" panose="020B0604030504040204" pitchFamily="34" charset="-120"/>
              </a:rPr>
              <a:t> 則是不論是否消除價格較高成分股的影響，獲利性都會上升。</a:t>
            </a:r>
          </a:p>
        </p:txBody>
      </p:sp>
      <p:sp>
        <p:nvSpPr>
          <p:cNvPr id="11" name="矩形 10">
            <a:extLst>
              <a:ext uri="{FF2B5EF4-FFF2-40B4-BE49-F238E27FC236}">
                <a16:creationId xmlns:a16="http://schemas.microsoft.com/office/drawing/2014/main" id="{C3A0AD3C-8F51-4D4F-B8CE-8E3004545227}"/>
              </a:ext>
            </a:extLst>
          </p:cNvPr>
          <p:cNvSpPr/>
          <p:nvPr/>
        </p:nvSpPr>
        <p:spPr>
          <a:xfrm>
            <a:off x="7586640" y="191135"/>
            <a:ext cx="1217000" cy="307777"/>
          </a:xfrm>
          <a:prstGeom prst="rect">
            <a:avLst/>
          </a:prstGeom>
        </p:spPr>
        <p:txBody>
          <a:bodyPr wrap="none">
            <a:spAutoFit/>
          </a:bodyPr>
          <a:lstStyle/>
          <a:p>
            <a:r>
              <a:rPr kumimoji="1" lang="en-US" altLang="zh-TW" sz="1400" b="1" dirty="0">
                <a:latin typeface="Microsoft JhengHei" panose="020B0604030504040204" pitchFamily="34" charset="-120"/>
                <a:ea typeface="Microsoft JhengHei" panose="020B0604030504040204" pitchFamily="34" charset="-120"/>
                <a:hlinkClick r:id="rId3" action="ppaction://hlinksldjump"/>
              </a:rPr>
              <a:t>&lt;&lt; </a:t>
            </a:r>
            <a:r>
              <a:rPr kumimoji="1" lang="zh-TW" altLang="en-US" sz="1400" b="1" dirty="0">
                <a:latin typeface="Microsoft JhengHei" panose="020B0604030504040204" pitchFamily="34" charset="-120"/>
                <a:ea typeface="Microsoft JhengHei" panose="020B0604030504040204" pitchFamily="34" charset="-120"/>
                <a:hlinkClick r:id="rId3" action="ppaction://hlinksldjump"/>
              </a:rPr>
              <a:t>返回實驗</a:t>
            </a:r>
            <a:endParaRPr kumimoji="1" lang="zh-TW" altLang="en-US" sz="1400" b="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24218260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5585" y="191135"/>
            <a:ext cx="8568055" cy="461645"/>
            <a:chOff x="371" y="301"/>
            <a:chExt cx="13493" cy="727"/>
          </a:xfrm>
        </p:grpSpPr>
        <p:sp>
          <p:nvSpPr>
            <p:cNvPr id="4" name="箭头: V 形 3"/>
            <p:cNvSpPr/>
            <p:nvPr/>
          </p:nvSpPr>
          <p:spPr>
            <a:xfrm>
              <a:off x="713" y="514"/>
              <a:ext cx="419" cy="485"/>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 name="箭头: V 形 4"/>
            <p:cNvSpPr/>
            <p:nvPr/>
          </p:nvSpPr>
          <p:spPr>
            <a:xfrm>
              <a:off x="1014"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cxnSp>
          <p:nvCxnSpPr>
            <p:cNvPr id="7" name="直接连接符 6"/>
            <p:cNvCxnSpPr/>
            <p:nvPr/>
          </p:nvCxnSpPr>
          <p:spPr>
            <a:xfrm>
              <a:off x="1609" y="992"/>
              <a:ext cx="1225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609" y="301"/>
              <a:ext cx="4916" cy="727"/>
            </a:xfrm>
            <a:prstGeom prst="rect">
              <a:avLst/>
            </a:prstGeom>
            <a:noFill/>
          </p:spPr>
          <p:txBody>
            <a:bodyPr wrap="none" rtlCol="0" anchor="ctr">
              <a:spAutoFit/>
            </a:bodyPr>
            <a:lstStyle/>
            <a:p>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(1) </a:t>
              </a:r>
              <a:r>
                <a:rPr lang="zh-TW"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單檔股票當沖交易</a:t>
              </a:r>
              <a:endParaRPr lang="zh-CN"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9" name="箭头: V 形 8"/>
            <p:cNvSpPr/>
            <p:nvPr/>
          </p:nvSpPr>
          <p:spPr>
            <a:xfrm>
              <a:off x="371"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6" name="文字方塊 5">
            <a:extLst>
              <a:ext uri="{FF2B5EF4-FFF2-40B4-BE49-F238E27FC236}">
                <a16:creationId xmlns:a16="http://schemas.microsoft.com/office/drawing/2014/main" id="{2C246C3A-2135-60F1-8B90-D513E93BC983}"/>
              </a:ext>
            </a:extLst>
          </p:cNvPr>
          <p:cNvSpPr txBox="1"/>
          <p:nvPr/>
        </p:nvSpPr>
        <p:spPr>
          <a:xfrm>
            <a:off x="373842" y="906899"/>
            <a:ext cx="8105457" cy="369332"/>
          </a:xfrm>
          <a:prstGeom prst="rect">
            <a:avLst/>
          </a:prstGeom>
          <a:noFill/>
        </p:spPr>
        <p:txBody>
          <a:bodyPr wrap="square">
            <a:spAutoFit/>
          </a:bodyPr>
          <a:lstStyle/>
          <a:p>
            <a:r>
              <a:rPr lang="en-US" altLang="zh-TW"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D</a:t>
            </a:r>
            <a:r>
              <a:rPr lang="en-US" altLang="zh-CN" sz="18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TW"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交錯個數篩選法 </a:t>
            </a:r>
            <a:r>
              <a:rPr lang="en-US" altLang="zh-TW"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zh-TW"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en-US" altLang="zh-TW" sz="1800" b="1" dirty="0" err="1">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Frobenius</a:t>
            </a:r>
            <a:r>
              <a:rPr lang="zh-TW"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範數檢驗法 </a:t>
            </a:r>
            <a:r>
              <a:rPr lang="en-US" altLang="zh-TW"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S&amp;P500 )</a:t>
            </a:r>
            <a:endParaRPr lang="zh-CN"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12" name="文字方塊 11">
            <a:extLst>
              <a:ext uri="{FF2B5EF4-FFF2-40B4-BE49-F238E27FC236}">
                <a16:creationId xmlns:a16="http://schemas.microsoft.com/office/drawing/2014/main" id="{4A313DAA-C572-411F-B418-AD3B927F11F8}"/>
              </a:ext>
            </a:extLst>
          </p:cNvPr>
          <p:cNvSpPr txBox="1"/>
          <p:nvPr/>
        </p:nvSpPr>
        <p:spPr>
          <a:xfrm>
            <a:off x="518581" y="4274772"/>
            <a:ext cx="8105458" cy="830997"/>
          </a:xfrm>
          <a:prstGeom prst="rect">
            <a:avLst/>
          </a:prstGeom>
          <a:noFill/>
        </p:spPr>
        <p:txBody>
          <a:bodyPr wrap="square" rtlCol="0">
            <a:spAutoFit/>
          </a:bodyPr>
          <a:lstStyle/>
          <a:p>
            <a:pPr algn="just"/>
            <a:r>
              <a:rPr lang="zh-TW" altLang="en-US" sz="1200" b="1" dirty="0">
                <a:latin typeface="微軟正黑體" panose="020B0604030504040204" pitchFamily="34" charset="-120"/>
                <a:ea typeface="微軟正黑體" panose="020B0604030504040204" pitchFamily="34" charset="-120"/>
              </a:rPr>
              <a:t>在 </a:t>
            </a:r>
            <a:r>
              <a:rPr lang="en-US" altLang="zh-TW" sz="1200" b="1" dirty="0">
                <a:latin typeface="微軟正黑體" panose="020B0604030504040204" pitchFamily="34" charset="-120"/>
                <a:ea typeface="微軟正黑體" panose="020B0604030504040204" pitchFamily="34" charset="-120"/>
              </a:rPr>
              <a:t>S&amp;P500 </a:t>
            </a:r>
            <a:r>
              <a:rPr lang="zh-TW" altLang="en-US" sz="1200" b="1" dirty="0">
                <a:latin typeface="微軟正黑體" panose="020B0604030504040204" pitchFamily="34" charset="-120"/>
                <a:ea typeface="微軟正黑體" panose="020B0604030504040204" pitchFamily="34" charset="-120"/>
              </a:rPr>
              <a:t>成分股的 </a:t>
            </a:r>
            <a:r>
              <a:rPr lang="en-US" altLang="zh-TW" sz="1200" b="1" dirty="0">
                <a:latin typeface="微軟正黑體" panose="020B0604030504040204" pitchFamily="34" charset="-120"/>
                <a:ea typeface="微軟正黑體" panose="020B0604030504040204" pitchFamily="34" charset="-120"/>
              </a:rPr>
              <a:t>Model 1 +</a:t>
            </a:r>
            <a:r>
              <a:rPr lang="zh-TW" altLang="en-US" sz="1200" b="1" dirty="0">
                <a:latin typeface="微軟正黑體" panose="020B0604030504040204" pitchFamily="34" charset="-120"/>
                <a:ea typeface="微軟正黑體" panose="020B0604030504040204" pitchFamily="34" charset="-120"/>
              </a:rPr>
              <a:t> </a:t>
            </a:r>
            <a:r>
              <a:rPr lang="en-US" altLang="zh-TW" sz="1200" b="1" dirty="0">
                <a:latin typeface="微軟正黑體" panose="020B0604030504040204" pitchFamily="34" charset="-120"/>
                <a:ea typeface="微軟正黑體" panose="020B0604030504040204" pitchFamily="34" charset="-120"/>
              </a:rPr>
              <a:t>Model 2 </a:t>
            </a:r>
            <a:r>
              <a:rPr lang="zh-TW" altLang="en-US" sz="1200" b="1" dirty="0">
                <a:latin typeface="微軟正黑體" panose="020B0604030504040204" pitchFamily="34" charset="-120"/>
                <a:ea typeface="微軟正黑體" panose="020B0604030504040204" pitchFamily="34" charset="-120"/>
              </a:rPr>
              <a:t>中加入 </a:t>
            </a:r>
            <a:r>
              <a:rPr lang="en-US" altLang="zh-TW" sz="1200" b="1" dirty="0" err="1">
                <a:latin typeface="微軟正黑體" panose="020B0604030504040204" pitchFamily="34" charset="-120"/>
                <a:ea typeface="微軟正黑體" panose="020B0604030504040204" pitchFamily="34" charset="-120"/>
              </a:rPr>
              <a:t>Frobenius</a:t>
            </a:r>
            <a:r>
              <a:rPr lang="en-US" altLang="zh-TW" sz="1200" b="1" dirty="0">
                <a:latin typeface="微軟正黑體" panose="020B0604030504040204" pitchFamily="34" charset="-120"/>
                <a:ea typeface="微軟正黑體" panose="020B0604030504040204" pitchFamily="34" charset="-120"/>
              </a:rPr>
              <a:t> </a:t>
            </a:r>
            <a:r>
              <a:rPr lang="zh-TW" altLang="en-US" sz="1200" b="1" dirty="0">
                <a:latin typeface="微軟正黑體" panose="020B0604030504040204" pitchFamily="34" charset="-120"/>
                <a:ea typeface="微軟正黑體" panose="020B0604030504040204" pitchFamily="34" charset="-120"/>
              </a:rPr>
              <a:t>範數檢驗法後，不論交錯個數設定為何，其勝率與正常平倉率都會低於未加入時的績效，其來源是在 </a:t>
            </a:r>
            <a:r>
              <a:rPr lang="en-US" altLang="zh-TW" sz="1200" b="1" dirty="0">
                <a:latin typeface="微軟正黑體" panose="020B0604030504040204" pitchFamily="34" charset="-120"/>
                <a:ea typeface="微軟正黑體" panose="020B0604030504040204" pitchFamily="34" charset="-120"/>
              </a:rPr>
              <a:t>Model 1 </a:t>
            </a:r>
            <a:r>
              <a:rPr lang="zh-TW" altLang="en-US" sz="1200" b="1" dirty="0">
                <a:latin typeface="微軟正黑體" panose="020B0604030504040204" pitchFamily="34" charset="-120"/>
                <a:ea typeface="微軟正黑體" panose="020B0604030504040204" pitchFamily="34" charset="-120"/>
              </a:rPr>
              <a:t>當中加入 </a:t>
            </a:r>
            <a:r>
              <a:rPr lang="en-US" altLang="zh-TW" sz="1200" b="1" dirty="0" err="1">
                <a:latin typeface="微軟正黑體" panose="020B0604030504040204" pitchFamily="34" charset="-120"/>
                <a:ea typeface="微軟正黑體" panose="020B0604030504040204" pitchFamily="34" charset="-120"/>
              </a:rPr>
              <a:t>Frobenius</a:t>
            </a:r>
            <a:r>
              <a:rPr lang="en-US" altLang="zh-TW" sz="1200" b="1" dirty="0">
                <a:latin typeface="微軟正黑體" panose="020B0604030504040204" pitchFamily="34" charset="-120"/>
                <a:ea typeface="微軟正黑體" panose="020B0604030504040204" pitchFamily="34" charset="-120"/>
              </a:rPr>
              <a:t> </a:t>
            </a:r>
            <a:r>
              <a:rPr lang="zh-TW" altLang="en-US" sz="1200" b="1" dirty="0">
                <a:latin typeface="微軟正黑體" panose="020B0604030504040204" pitchFamily="34" charset="-120"/>
                <a:ea typeface="微軟正黑體" panose="020B0604030504040204" pitchFamily="34" charset="-120"/>
              </a:rPr>
              <a:t>範數檢驗法後的勝率與正常平倉率會低</a:t>
            </a:r>
          </a:p>
          <a:p>
            <a:pPr algn="just"/>
            <a:r>
              <a:rPr lang="zh-TW" altLang="en-US" sz="1200" b="1" dirty="0">
                <a:latin typeface="微軟正黑體" panose="020B0604030504040204" pitchFamily="34" charset="-120"/>
                <a:ea typeface="微軟正黑體" panose="020B0604030504040204" pitchFamily="34" charset="-120"/>
              </a:rPr>
              <a:t>於未加入時的表現，而非來自於 </a:t>
            </a:r>
            <a:r>
              <a:rPr lang="en-US" altLang="zh-TW" sz="1200" b="1" dirty="0" err="1">
                <a:latin typeface="微軟正黑體" panose="020B0604030504040204" pitchFamily="34" charset="-120"/>
                <a:ea typeface="微軟正黑體" panose="020B0604030504040204" pitchFamily="34" charset="-120"/>
              </a:rPr>
              <a:t>Frobenius</a:t>
            </a:r>
            <a:r>
              <a:rPr lang="en-US" altLang="zh-TW" sz="1200" b="1" dirty="0">
                <a:latin typeface="微軟正黑體" panose="020B0604030504040204" pitchFamily="34" charset="-120"/>
                <a:ea typeface="微軟正黑體" panose="020B0604030504040204" pitchFamily="34" charset="-120"/>
              </a:rPr>
              <a:t> </a:t>
            </a:r>
            <a:r>
              <a:rPr lang="zh-TW" altLang="en-US" sz="1200" b="1" dirty="0">
                <a:latin typeface="微軟正黑體" panose="020B0604030504040204" pitchFamily="34" charset="-120"/>
                <a:ea typeface="微軟正黑體" panose="020B0604030504040204" pitchFamily="34" charset="-120"/>
              </a:rPr>
              <a:t>範數檢驗法對 </a:t>
            </a:r>
            <a:r>
              <a:rPr lang="en-US" altLang="zh-TW" sz="1200" b="1" dirty="0">
                <a:latin typeface="微軟正黑體" panose="020B0604030504040204" pitchFamily="34" charset="-120"/>
                <a:ea typeface="微軟正黑體" panose="020B0604030504040204" pitchFamily="34" charset="-120"/>
              </a:rPr>
              <a:t>Model 2 </a:t>
            </a:r>
            <a:r>
              <a:rPr lang="zh-TW" altLang="en-US" sz="1200" b="1" dirty="0">
                <a:latin typeface="微軟正黑體" panose="020B0604030504040204" pitchFamily="34" charset="-120"/>
                <a:ea typeface="微軟正黑體" panose="020B0604030504040204" pitchFamily="34" charset="-120"/>
              </a:rPr>
              <a:t>的影響，是否加入</a:t>
            </a:r>
            <a:r>
              <a:rPr lang="en-US" altLang="zh-TW" sz="1200" b="1" dirty="0" err="1">
                <a:latin typeface="微軟正黑體" panose="020B0604030504040204" pitchFamily="34" charset="-120"/>
                <a:ea typeface="微軟正黑體" panose="020B0604030504040204" pitchFamily="34" charset="-120"/>
              </a:rPr>
              <a:t>Frobenius</a:t>
            </a:r>
            <a:r>
              <a:rPr lang="en-US" altLang="zh-TW" sz="1200" b="1" dirty="0">
                <a:latin typeface="微軟正黑體" panose="020B0604030504040204" pitchFamily="34" charset="-120"/>
                <a:ea typeface="微軟正黑體" panose="020B0604030504040204" pitchFamily="34" charset="-120"/>
              </a:rPr>
              <a:t> </a:t>
            </a:r>
            <a:r>
              <a:rPr lang="zh-TW" altLang="en-US" sz="1200" b="1" dirty="0">
                <a:latin typeface="微軟正黑體" panose="020B0604030504040204" pitchFamily="34" charset="-120"/>
                <a:ea typeface="微軟正黑體" panose="020B0604030504040204" pitchFamily="34" charset="-120"/>
              </a:rPr>
              <a:t>範數檢驗法對於 </a:t>
            </a:r>
            <a:r>
              <a:rPr lang="en-US" altLang="zh-TW" sz="1200" b="1" dirty="0">
                <a:latin typeface="微軟正黑體" panose="020B0604030504040204" pitchFamily="34" charset="-120"/>
                <a:ea typeface="微軟正黑體" panose="020B0604030504040204" pitchFamily="34" charset="-120"/>
              </a:rPr>
              <a:t>S&amp;P500 </a:t>
            </a:r>
            <a:r>
              <a:rPr lang="zh-TW" altLang="en-US" sz="1200" b="1" dirty="0">
                <a:latin typeface="微軟正黑體" panose="020B0604030504040204" pitchFamily="34" charset="-120"/>
                <a:ea typeface="微軟正黑體" panose="020B0604030504040204" pitchFamily="34" charset="-120"/>
              </a:rPr>
              <a:t>成分股資料集中的 </a:t>
            </a:r>
            <a:r>
              <a:rPr lang="en-US" altLang="zh-TW" sz="1200" b="1" dirty="0">
                <a:latin typeface="微軟正黑體" panose="020B0604030504040204" pitchFamily="34" charset="-120"/>
                <a:ea typeface="微軟正黑體" panose="020B0604030504040204" pitchFamily="34" charset="-120"/>
              </a:rPr>
              <a:t>Model 2 </a:t>
            </a:r>
            <a:r>
              <a:rPr lang="zh-TW" altLang="en-US" sz="1200" b="1" dirty="0">
                <a:latin typeface="微軟正黑體" panose="020B0604030504040204" pitchFamily="34" charset="-120"/>
                <a:ea typeface="微軟正黑體" panose="020B0604030504040204" pitchFamily="34" charset="-120"/>
              </a:rPr>
              <a:t>資料的影響並不顯著。</a:t>
            </a:r>
          </a:p>
        </p:txBody>
      </p:sp>
      <p:pic>
        <p:nvPicPr>
          <p:cNvPr id="13" name="圖片 12">
            <a:extLst>
              <a:ext uri="{FF2B5EF4-FFF2-40B4-BE49-F238E27FC236}">
                <a16:creationId xmlns:a16="http://schemas.microsoft.com/office/drawing/2014/main" id="{2E605440-00FE-4078-9F5C-0C9EFAA8A690}"/>
              </a:ext>
            </a:extLst>
          </p:cNvPr>
          <p:cNvPicPr>
            <a:picLocks noChangeAspect="1"/>
          </p:cNvPicPr>
          <p:nvPr/>
        </p:nvPicPr>
        <p:blipFill>
          <a:blip r:embed="rId3"/>
          <a:stretch>
            <a:fillRect/>
          </a:stretch>
        </p:blipFill>
        <p:spPr>
          <a:xfrm>
            <a:off x="643890" y="1276231"/>
            <a:ext cx="2454320" cy="1438740"/>
          </a:xfrm>
          <a:prstGeom prst="rect">
            <a:avLst/>
          </a:prstGeom>
        </p:spPr>
      </p:pic>
      <p:pic>
        <p:nvPicPr>
          <p:cNvPr id="14" name="圖片 13">
            <a:extLst>
              <a:ext uri="{FF2B5EF4-FFF2-40B4-BE49-F238E27FC236}">
                <a16:creationId xmlns:a16="http://schemas.microsoft.com/office/drawing/2014/main" id="{12990982-70CF-4107-A7DD-7F605FE3865A}"/>
              </a:ext>
            </a:extLst>
          </p:cNvPr>
          <p:cNvPicPr>
            <a:picLocks noChangeAspect="1"/>
          </p:cNvPicPr>
          <p:nvPr/>
        </p:nvPicPr>
        <p:blipFill>
          <a:blip r:embed="rId4"/>
          <a:stretch>
            <a:fillRect/>
          </a:stretch>
        </p:blipFill>
        <p:spPr>
          <a:xfrm>
            <a:off x="643890" y="2840062"/>
            <a:ext cx="2450290" cy="1434710"/>
          </a:xfrm>
          <a:prstGeom prst="rect">
            <a:avLst/>
          </a:prstGeom>
        </p:spPr>
      </p:pic>
      <p:pic>
        <p:nvPicPr>
          <p:cNvPr id="15" name="圖片 14">
            <a:extLst>
              <a:ext uri="{FF2B5EF4-FFF2-40B4-BE49-F238E27FC236}">
                <a16:creationId xmlns:a16="http://schemas.microsoft.com/office/drawing/2014/main" id="{F856479F-D8FF-4400-81AE-F918DC800434}"/>
              </a:ext>
            </a:extLst>
          </p:cNvPr>
          <p:cNvPicPr>
            <a:picLocks noChangeAspect="1"/>
          </p:cNvPicPr>
          <p:nvPr/>
        </p:nvPicPr>
        <p:blipFill>
          <a:blip r:embed="rId5"/>
          <a:stretch>
            <a:fillRect/>
          </a:stretch>
        </p:blipFill>
        <p:spPr>
          <a:xfrm>
            <a:off x="3344342" y="1256711"/>
            <a:ext cx="2453937" cy="3018061"/>
          </a:xfrm>
          <a:prstGeom prst="rect">
            <a:avLst/>
          </a:prstGeom>
        </p:spPr>
      </p:pic>
      <p:pic>
        <p:nvPicPr>
          <p:cNvPr id="16" name="圖片 15">
            <a:extLst>
              <a:ext uri="{FF2B5EF4-FFF2-40B4-BE49-F238E27FC236}">
                <a16:creationId xmlns:a16="http://schemas.microsoft.com/office/drawing/2014/main" id="{EF7B2B61-8043-4FCD-8CFC-95829B0A1819}"/>
              </a:ext>
            </a:extLst>
          </p:cNvPr>
          <p:cNvPicPr>
            <a:picLocks noChangeAspect="1"/>
          </p:cNvPicPr>
          <p:nvPr/>
        </p:nvPicPr>
        <p:blipFill>
          <a:blip r:embed="rId6"/>
          <a:stretch>
            <a:fillRect/>
          </a:stretch>
        </p:blipFill>
        <p:spPr>
          <a:xfrm>
            <a:off x="6044411" y="1256711"/>
            <a:ext cx="2453937" cy="1430456"/>
          </a:xfrm>
          <a:prstGeom prst="rect">
            <a:avLst/>
          </a:prstGeom>
        </p:spPr>
      </p:pic>
      <p:pic>
        <p:nvPicPr>
          <p:cNvPr id="17" name="圖片 16">
            <a:extLst>
              <a:ext uri="{FF2B5EF4-FFF2-40B4-BE49-F238E27FC236}">
                <a16:creationId xmlns:a16="http://schemas.microsoft.com/office/drawing/2014/main" id="{40C0A8F1-53B7-4C52-A550-9FF3C7DF6521}"/>
              </a:ext>
            </a:extLst>
          </p:cNvPr>
          <p:cNvPicPr>
            <a:picLocks noChangeAspect="1"/>
          </p:cNvPicPr>
          <p:nvPr/>
        </p:nvPicPr>
        <p:blipFill>
          <a:blip r:embed="rId7"/>
          <a:stretch>
            <a:fillRect/>
          </a:stretch>
        </p:blipFill>
        <p:spPr>
          <a:xfrm>
            <a:off x="6047119" y="2852375"/>
            <a:ext cx="2445878" cy="1422397"/>
          </a:xfrm>
          <a:prstGeom prst="rect">
            <a:avLst/>
          </a:prstGeom>
        </p:spPr>
      </p:pic>
      <p:sp>
        <p:nvSpPr>
          <p:cNvPr id="18" name="矩形 17">
            <a:extLst>
              <a:ext uri="{FF2B5EF4-FFF2-40B4-BE49-F238E27FC236}">
                <a16:creationId xmlns:a16="http://schemas.microsoft.com/office/drawing/2014/main" id="{485CF6F2-1F7E-423F-BCB5-834AECD8E21E}"/>
              </a:ext>
            </a:extLst>
          </p:cNvPr>
          <p:cNvSpPr/>
          <p:nvPr/>
        </p:nvSpPr>
        <p:spPr>
          <a:xfrm>
            <a:off x="7586640" y="191135"/>
            <a:ext cx="1217000" cy="307777"/>
          </a:xfrm>
          <a:prstGeom prst="rect">
            <a:avLst/>
          </a:prstGeom>
        </p:spPr>
        <p:txBody>
          <a:bodyPr wrap="none">
            <a:spAutoFit/>
          </a:bodyPr>
          <a:lstStyle/>
          <a:p>
            <a:r>
              <a:rPr kumimoji="1" lang="en-US" altLang="zh-TW" sz="1400" b="1" dirty="0">
                <a:latin typeface="Microsoft JhengHei" panose="020B0604030504040204" pitchFamily="34" charset="-120"/>
                <a:ea typeface="Microsoft JhengHei" panose="020B0604030504040204" pitchFamily="34" charset="-120"/>
                <a:hlinkClick r:id="rId8" action="ppaction://hlinksldjump"/>
              </a:rPr>
              <a:t>&lt;&lt; </a:t>
            </a:r>
            <a:r>
              <a:rPr kumimoji="1" lang="zh-TW" altLang="en-US" sz="1400" b="1" dirty="0">
                <a:latin typeface="Microsoft JhengHei" panose="020B0604030504040204" pitchFamily="34" charset="-120"/>
                <a:ea typeface="Microsoft JhengHei" panose="020B0604030504040204" pitchFamily="34" charset="-120"/>
                <a:hlinkClick r:id="rId8" action="ppaction://hlinksldjump"/>
              </a:rPr>
              <a:t>返回實驗</a:t>
            </a:r>
            <a:endParaRPr kumimoji="1" lang="zh-TW" altLang="en-US" sz="1400" b="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2300821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5585" y="191135"/>
            <a:ext cx="8568055" cy="461645"/>
            <a:chOff x="371" y="301"/>
            <a:chExt cx="13493" cy="727"/>
          </a:xfrm>
        </p:grpSpPr>
        <p:sp>
          <p:nvSpPr>
            <p:cNvPr id="4" name="箭头: V 形 3"/>
            <p:cNvSpPr/>
            <p:nvPr/>
          </p:nvSpPr>
          <p:spPr>
            <a:xfrm>
              <a:off x="713" y="514"/>
              <a:ext cx="419" cy="485"/>
            </a:xfrm>
            <a:prstGeom prst="chevron">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 name="箭头: V 形 4"/>
            <p:cNvSpPr/>
            <p:nvPr/>
          </p:nvSpPr>
          <p:spPr>
            <a:xfrm>
              <a:off x="1014"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cxnSp>
          <p:nvCxnSpPr>
            <p:cNvPr id="7" name="直接连接符 6"/>
            <p:cNvCxnSpPr/>
            <p:nvPr/>
          </p:nvCxnSpPr>
          <p:spPr>
            <a:xfrm>
              <a:off x="1609" y="992"/>
              <a:ext cx="1225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609" y="301"/>
              <a:ext cx="4916" cy="727"/>
            </a:xfrm>
            <a:prstGeom prst="rect">
              <a:avLst/>
            </a:prstGeom>
            <a:noFill/>
          </p:spPr>
          <p:txBody>
            <a:bodyPr wrap="none" rtlCol="0" anchor="ctr">
              <a:spAutoFit/>
            </a:bodyPr>
            <a:lstStyle/>
            <a:p>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(1) </a:t>
              </a:r>
              <a:r>
                <a:rPr lang="zh-TW"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單檔股票當沖交易</a:t>
              </a:r>
              <a:endParaRPr lang="zh-CN"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9" name="箭头: V 形 8"/>
            <p:cNvSpPr/>
            <p:nvPr/>
          </p:nvSpPr>
          <p:spPr>
            <a:xfrm>
              <a:off x="371" y="507"/>
              <a:ext cx="419" cy="485"/>
            </a:xfrm>
            <a:prstGeom prst="chevron">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6" name="文字方塊 5">
            <a:extLst>
              <a:ext uri="{FF2B5EF4-FFF2-40B4-BE49-F238E27FC236}">
                <a16:creationId xmlns:a16="http://schemas.microsoft.com/office/drawing/2014/main" id="{2C246C3A-2135-60F1-8B90-D513E93BC983}"/>
              </a:ext>
            </a:extLst>
          </p:cNvPr>
          <p:cNvSpPr txBox="1"/>
          <p:nvPr/>
        </p:nvSpPr>
        <p:spPr>
          <a:xfrm>
            <a:off x="373842" y="906899"/>
            <a:ext cx="5308137" cy="369332"/>
          </a:xfrm>
          <a:prstGeom prst="rect">
            <a:avLst/>
          </a:prstGeom>
          <a:noFill/>
        </p:spPr>
        <p:txBody>
          <a:bodyPr wrap="square">
            <a:spAutoFit/>
          </a:bodyPr>
          <a:lstStyle/>
          <a:p>
            <a:r>
              <a:rPr lang="en-US" altLang="zh-CN" b="1" dirty="0" err="1">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i</a:t>
            </a:r>
            <a:r>
              <a:rPr lang="en-US" altLang="zh-CN"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TW"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模型推導</a:t>
            </a:r>
            <a:endParaRPr lang="zh-CN"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mc:AlternateContent xmlns:mc="http://schemas.openxmlformats.org/markup-compatibility/2006" xmlns:a14="http://schemas.microsoft.com/office/drawing/2010/main">
        <mc:Choice Requires="a14">
          <p:sp>
            <p:nvSpPr>
              <p:cNvPr id="12" name="文字方塊 11">
                <a:extLst>
                  <a:ext uri="{FF2B5EF4-FFF2-40B4-BE49-F238E27FC236}">
                    <a16:creationId xmlns:a16="http://schemas.microsoft.com/office/drawing/2014/main" id="{91A76A88-2EBE-F48E-9EE7-232D3BB0C3F4}"/>
                  </a:ext>
                </a:extLst>
              </p:cNvPr>
              <p:cNvSpPr txBox="1"/>
              <p:nvPr/>
            </p:nvSpPr>
            <p:spPr>
              <a:xfrm>
                <a:off x="624969" y="1400827"/>
                <a:ext cx="7894062" cy="2475421"/>
              </a:xfrm>
              <a:prstGeom prst="rect">
                <a:avLst/>
              </a:prstGeom>
              <a:noFill/>
            </p:spPr>
            <p:txBody>
              <a:bodyPr wrap="square">
                <a:spAutoFit/>
              </a:bodyPr>
              <a:lstStyle/>
              <a:p>
                <a:pPr algn="just">
                  <a:lnSpc>
                    <a:spcPct val="150000"/>
                  </a:lnSpc>
                </a:pP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定義一：</a:t>
                </a:r>
                <a:endPar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algn="just">
                  <a:lnSpc>
                    <a:spcPct val="150000"/>
                  </a:lnSpc>
                </a:pP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假設我們有一個維度為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1</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、落後期數為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p </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的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ECM(p) model</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，其模型如下：</a:t>
                </a:r>
                <a:endPar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algn="just">
                  <a:lnSpc>
                    <a:spcPct val="150000"/>
                  </a:lnSpc>
                </a:pPr>
                <a14:m>
                  <m:oMathPara xmlns:m="http://schemas.openxmlformats.org/officeDocument/2006/math">
                    <m:oMathParaPr>
                      <m:jc m:val="centerGroup"/>
                    </m:oMathParaPr>
                    <m:oMath xmlns:m="http://schemas.openxmlformats.org/officeDocument/2006/math">
                      <m:r>
                        <m:rPr>
                          <m:sty m:val="p"/>
                        </m:rPr>
                        <a:rPr lang="el-GR" altLang="zh-CN" sz="12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Δ</m:t>
                      </m:r>
                      <m:sSub>
                        <m:sSubPr>
                          <m:ctrlPr>
                            <a:rPr lang="en-US" altLang="zh-CN" sz="12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ctrlPr>
                        </m:sSubPr>
                        <m:e>
                          <m:r>
                            <a:rPr lang="en-US" altLang="zh-CN" sz="12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𝒚</m:t>
                          </m:r>
                        </m:e>
                        <m:sub>
                          <m:r>
                            <a:rPr lang="en-US" altLang="zh-CN" sz="12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𝒕</m:t>
                          </m:r>
                        </m:sub>
                      </m:sSub>
                      <m:r>
                        <a:rPr lang="en-US" altLang="zh-CN" sz="12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m:t>
                      </m:r>
                      <m:sSub>
                        <m:sSubPr>
                          <m:ctrlPr>
                            <a:rPr lang="en-US" altLang="zh-CN" sz="12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ctrlPr>
                        </m:sSubPr>
                        <m:e>
                          <m:r>
                            <a:rPr lang="en-US" altLang="zh-CN" sz="12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𝝁</m:t>
                          </m:r>
                        </m:e>
                        <m:sub>
                          <m:r>
                            <a:rPr lang="en-US" altLang="zh-CN" sz="12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𝟎</m:t>
                          </m:r>
                        </m:sub>
                      </m:sSub>
                      <m:r>
                        <a:rPr lang="en-US" altLang="zh-CN" sz="12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m:t>
                      </m:r>
                      <m:sSub>
                        <m:sSubPr>
                          <m:ctrlPr>
                            <a:rPr lang="en-US" altLang="zh-CN" sz="12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ctrlPr>
                        </m:sSubPr>
                        <m:e>
                          <m:r>
                            <a:rPr lang="en-US" altLang="zh-CN" sz="12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𝝁</m:t>
                          </m:r>
                        </m:e>
                        <m:sub>
                          <m:r>
                            <a:rPr lang="en-US" altLang="zh-CN" sz="12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𝟏</m:t>
                          </m:r>
                        </m:sub>
                      </m:sSub>
                      <m:r>
                        <a:rPr lang="en-US" altLang="zh-CN" sz="12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𝒕</m:t>
                      </m:r>
                      <m:r>
                        <a:rPr lang="en-US" altLang="zh-CN" sz="12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m:t>
                      </m:r>
                      <m:d>
                        <m:dPr>
                          <m:ctrlPr>
                            <a:rPr lang="en-US" altLang="zh-CN" sz="12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ctrlPr>
                        </m:dPr>
                        <m:e>
                          <m:r>
                            <a:rPr lang="en-US" altLang="zh-CN" sz="12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𝜸</m:t>
                          </m:r>
                          <m:r>
                            <a:rPr lang="en-US" altLang="zh-CN" sz="12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m:t>
                          </m:r>
                          <m:r>
                            <a:rPr lang="en-US" altLang="zh-CN" sz="12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𝟏</m:t>
                          </m:r>
                        </m:e>
                      </m:d>
                      <m:sSub>
                        <m:sSubPr>
                          <m:ctrlPr>
                            <a:rPr lang="en-US" altLang="zh-CN" sz="12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ctrlPr>
                        </m:sSubPr>
                        <m:e>
                          <m:r>
                            <a:rPr lang="en-US" altLang="zh-CN" sz="12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𝒚</m:t>
                          </m:r>
                        </m:e>
                        <m:sub>
                          <m:r>
                            <a:rPr lang="en-US" altLang="zh-CN" sz="12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𝒕</m:t>
                          </m:r>
                          <m:r>
                            <a:rPr lang="en-US" altLang="zh-CN" sz="12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m:t>
                          </m:r>
                          <m:r>
                            <a:rPr lang="en-US" altLang="zh-CN" sz="12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𝟏</m:t>
                          </m:r>
                        </m:sub>
                      </m:sSub>
                      <m:r>
                        <a:rPr lang="en-US" altLang="zh-CN" sz="12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m:t>
                      </m:r>
                      <m:nary>
                        <m:naryPr>
                          <m:chr m:val="∑"/>
                          <m:ctrlPr>
                            <a:rPr lang="en-US" altLang="zh-CN" sz="12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ctrlPr>
                        </m:naryPr>
                        <m:sub>
                          <m:r>
                            <m:rPr>
                              <m:brk m:alnAt="23"/>
                            </m:rPr>
                            <a:rPr lang="en-US" altLang="zh-CN" sz="12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𝒊</m:t>
                          </m:r>
                          <m:r>
                            <a:rPr lang="en-US" altLang="zh-CN" sz="12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m:t>
                          </m:r>
                          <m:r>
                            <a:rPr lang="en-US" altLang="zh-CN" sz="12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𝟏</m:t>
                          </m:r>
                        </m:sub>
                        <m:sup>
                          <m:r>
                            <a:rPr lang="en-US" altLang="zh-CN" sz="12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𝒑</m:t>
                          </m:r>
                        </m:sup>
                        <m:e>
                          <m:sSub>
                            <m:sSubPr>
                              <m:ctrlPr>
                                <a:rPr lang="en-US" altLang="zh-CN" sz="12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ctrlPr>
                            </m:sSubPr>
                            <m:e>
                              <m:r>
                                <a:rPr lang="en-US" altLang="zh-CN" sz="12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𝝓</m:t>
                              </m:r>
                            </m:e>
                            <m:sub>
                              <m:r>
                                <a:rPr lang="en-US" altLang="zh-CN" sz="12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𝒊</m:t>
                              </m:r>
                            </m:sub>
                          </m:sSub>
                          <m:r>
                            <a:rPr lang="en-US" altLang="zh-CN" sz="1200" b="1" i="0"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𝚫</m:t>
                          </m:r>
                          <m:sSub>
                            <m:sSubPr>
                              <m:ctrlPr>
                                <a:rPr lang="en-US" altLang="zh-CN" sz="12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ctrlPr>
                            </m:sSubPr>
                            <m:e>
                              <m:r>
                                <a:rPr lang="en-US" altLang="zh-CN" sz="1200" b="1" i="0"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𝐲</m:t>
                              </m:r>
                            </m:e>
                            <m:sub>
                              <m:r>
                                <a:rPr lang="en-US" altLang="zh-CN" sz="1200" b="1" i="0"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𝐭</m:t>
                              </m:r>
                              <m:r>
                                <a:rPr lang="en-US" altLang="zh-CN" sz="1200" b="1" i="0"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m:t>
                              </m:r>
                              <m:r>
                                <a:rPr lang="en-US" altLang="zh-CN" sz="1200" b="1" i="0"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𝐢</m:t>
                              </m:r>
                            </m:sub>
                          </m:sSub>
                        </m:e>
                      </m:nary>
                      <m:r>
                        <a:rPr lang="en-US" altLang="zh-CN" sz="12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m:t>
                      </m:r>
                      <m:sSub>
                        <m:sSubPr>
                          <m:ctrlPr>
                            <a:rPr lang="en-US" altLang="zh-CN" sz="12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ctrlPr>
                        </m:sSubPr>
                        <m:e>
                          <m:r>
                            <a:rPr lang="zh-CN" altLang="en-US" sz="12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𝜺</m:t>
                          </m:r>
                        </m:e>
                        <m:sub>
                          <m:r>
                            <a:rPr lang="en-US" altLang="zh-CN" sz="12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𝒕</m:t>
                          </m:r>
                        </m:sub>
                      </m:sSub>
                    </m:oMath>
                  </m:oMathPara>
                </a14:m>
                <a:endParaRPr lang="en-US" altLang="zh-CN"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algn="just">
                  <a:lnSpc>
                    <a:spcPct val="150000"/>
                  </a:lnSpc>
                </a:pPr>
                <a:endParaRPr lang="en-US" altLang="zh-CN"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algn="just">
                  <a:lnSpc>
                    <a:spcPct val="150000"/>
                  </a:lnSpc>
                </a:pP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其中，</a:t>
                </a:r>
                <a14:m>
                  <m:oMath xmlns:m="http://schemas.openxmlformats.org/officeDocument/2006/math">
                    <m:sSub>
                      <m:sSubPr>
                        <m:ctrlPr>
                          <a:rPr lang="en-US" altLang="zh-CN" sz="1200" b="1" i="1">
                            <a:latin typeface="Cambria Math" panose="02040503050406030204" pitchFamily="18" charset="0"/>
                            <a:ea typeface="Microsoft JhengHei" panose="020B0604030504040204" pitchFamily="34" charset="-120"/>
                            <a:cs typeface="+mn-ea"/>
                            <a:sym typeface="思源宋体 CN Light" panose="02020300000000000000" pitchFamily="18" charset="-122"/>
                          </a:rPr>
                        </m:ctrlPr>
                      </m:sSubPr>
                      <m:e>
                        <m:r>
                          <a:rPr lang="en-US" altLang="zh-CN" sz="1200" b="1" i="1">
                            <a:latin typeface="Cambria Math" panose="02040503050406030204" pitchFamily="18" charset="0"/>
                            <a:ea typeface="Microsoft JhengHei" panose="020B0604030504040204" pitchFamily="34" charset="-120"/>
                            <a:cs typeface="+mn-ea"/>
                            <a:sym typeface="思源宋体 CN Light" panose="02020300000000000000" pitchFamily="18" charset="-122"/>
                          </a:rPr>
                          <m:t>𝝁</m:t>
                        </m:r>
                      </m:e>
                      <m:sub>
                        <m:r>
                          <a:rPr lang="en-US" altLang="zh-CN" sz="1200" b="1" i="1">
                            <a:latin typeface="Cambria Math" panose="02040503050406030204" pitchFamily="18" charset="0"/>
                            <a:ea typeface="Microsoft JhengHei" panose="020B0604030504040204" pitchFamily="34" charset="-120"/>
                            <a:cs typeface="+mn-ea"/>
                            <a:sym typeface="思源宋体 CN Light" panose="02020300000000000000" pitchFamily="18" charset="-122"/>
                          </a:rPr>
                          <m:t>𝟎</m:t>
                        </m:r>
                      </m:sub>
                    </m:sSub>
                  </m:oMath>
                </a14:m>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為截距項、</a:t>
                </a:r>
                <a:r>
                  <a:rPr lang="en-US" altLang="zh-CN" sz="1200" b="1" dirty="0">
                    <a:ea typeface="Microsoft JhengHei" panose="020B0604030504040204" pitchFamily="34" charset="-120"/>
                    <a:cs typeface="+mn-ea"/>
                    <a:sym typeface="思源宋体 CN Light" panose="02020300000000000000" pitchFamily="18" charset="-122"/>
                  </a:rPr>
                  <a:t> </a:t>
                </a:r>
                <a14:m>
                  <m:oMath xmlns:m="http://schemas.openxmlformats.org/officeDocument/2006/math">
                    <m:sSub>
                      <m:sSubPr>
                        <m:ctrlPr>
                          <a:rPr lang="en-US" altLang="zh-CN" sz="1200" b="1" i="1">
                            <a:latin typeface="Cambria Math" panose="02040503050406030204" pitchFamily="18" charset="0"/>
                            <a:ea typeface="Microsoft JhengHei" panose="020B0604030504040204" pitchFamily="34" charset="-120"/>
                            <a:cs typeface="+mn-ea"/>
                            <a:sym typeface="思源宋体 CN Light" panose="02020300000000000000" pitchFamily="18" charset="-122"/>
                          </a:rPr>
                        </m:ctrlPr>
                      </m:sSubPr>
                      <m:e>
                        <m:r>
                          <a:rPr lang="en-US" altLang="zh-CN" sz="1200" b="1" i="1">
                            <a:latin typeface="Cambria Math" panose="02040503050406030204" pitchFamily="18" charset="0"/>
                            <a:ea typeface="Microsoft JhengHei" panose="020B0604030504040204" pitchFamily="34" charset="-120"/>
                            <a:cs typeface="+mn-ea"/>
                            <a:sym typeface="思源宋体 CN Light" panose="02020300000000000000" pitchFamily="18" charset="-122"/>
                          </a:rPr>
                          <m:t>𝝁</m:t>
                        </m:r>
                      </m:e>
                      <m:sub>
                        <m:r>
                          <a:rPr lang="en-US" altLang="zh-TW" sz="12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1</m:t>
                        </m:r>
                      </m:sub>
                    </m:sSub>
                  </m:oMath>
                </a14:m>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為時間趨勢項、</a:t>
                </a:r>
                <a:r>
                  <a:rPr lang="en-US" altLang="zh-CN" sz="1200" b="1" dirty="0">
                    <a:ea typeface="Microsoft JhengHei" panose="020B0604030504040204" pitchFamily="34" charset="-120"/>
                    <a:cs typeface="+mn-ea"/>
                    <a:sym typeface="思源宋体 CN Light" panose="02020300000000000000" pitchFamily="18" charset="-122"/>
                  </a:rPr>
                  <a:t> </a:t>
                </a:r>
                <a14:m>
                  <m:oMath xmlns:m="http://schemas.openxmlformats.org/officeDocument/2006/math">
                    <m:sSub>
                      <m:sSubPr>
                        <m:ctrlPr>
                          <a:rPr lang="en-US" altLang="zh-CN" sz="1200" b="1" i="1">
                            <a:latin typeface="Cambria Math" panose="02040503050406030204" pitchFamily="18" charset="0"/>
                            <a:ea typeface="Microsoft JhengHei" panose="020B0604030504040204" pitchFamily="34" charset="-120"/>
                            <a:cs typeface="+mn-ea"/>
                            <a:sym typeface="思源宋体 CN Light" panose="02020300000000000000" pitchFamily="18" charset="-122"/>
                          </a:rPr>
                        </m:ctrlPr>
                      </m:sSubPr>
                      <m:e>
                        <m:r>
                          <a:rPr lang="zh-CN" altLang="en-US" sz="1200" b="1" i="1">
                            <a:latin typeface="Cambria Math" panose="02040503050406030204" pitchFamily="18" charset="0"/>
                            <a:ea typeface="Microsoft JhengHei" panose="020B0604030504040204" pitchFamily="34" charset="-120"/>
                            <a:cs typeface="+mn-ea"/>
                            <a:sym typeface="思源宋体 CN Light" panose="02020300000000000000" pitchFamily="18" charset="-122"/>
                          </a:rPr>
                          <m:t>𝜺</m:t>
                        </m:r>
                      </m:e>
                      <m:sub>
                        <m:r>
                          <a:rPr lang="en-US" altLang="zh-CN" sz="1200" b="1" i="1">
                            <a:latin typeface="Cambria Math" panose="02040503050406030204" pitchFamily="18" charset="0"/>
                            <a:ea typeface="Microsoft JhengHei" panose="020B0604030504040204" pitchFamily="34" charset="-120"/>
                            <a:cs typeface="+mn-ea"/>
                            <a:sym typeface="思源宋体 CN Light" panose="02020300000000000000" pitchFamily="18" charset="-122"/>
                          </a:rPr>
                          <m:t>𝒕</m:t>
                        </m:r>
                      </m:sub>
                    </m:sSub>
                  </m:oMath>
                </a14:m>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為誤差項。若截距項 </a:t>
                </a:r>
                <a14:m>
                  <m:oMath xmlns:m="http://schemas.openxmlformats.org/officeDocument/2006/math">
                    <m:sSub>
                      <m:sSubPr>
                        <m:ctrlPr>
                          <a:rPr lang="en-US" altLang="zh-CN" sz="1200" b="1" i="1">
                            <a:latin typeface="Cambria Math" panose="02040503050406030204" pitchFamily="18" charset="0"/>
                            <a:ea typeface="Microsoft JhengHei" panose="020B0604030504040204" pitchFamily="34" charset="-120"/>
                            <a:cs typeface="+mn-ea"/>
                            <a:sym typeface="思源宋体 CN Light" panose="02020300000000000000" pitchFamily="18" charset="-122"/>
                          </a:rPr>
                        </m:ctrlPr>
                      </m:sSubPr>
                      <m:e>
                        <m:r>
                          <a:rPr lang="en-US" altLang="zh-CN" sz="1200" b="1" i="1">
                            <a:latin typeface="Cambria Math" panose="02040503050406030204" pitchFamily="18" charset="0"/>
                            <a:ea typeface="Microsoft JhengHei" panose="020B0604030504040204" pitchFamily="34" charset="-120"/>
                            <a:cs typeface="+mn-ea"/>
                            <a:sym typeface="思源宋体 CN Light" panose="02020300000000000000" pitchFamily="18" charset="-122"/>
                          </a:rPr>
                          <m:t>𝝁</m:t>
                        </m:r>
                      </m:e>
                      <m:sub>
                        <m:r>
                          <a:rPr lang="en-US" altLang="zh-CN" sz="1200" b="1" i="1">
                            <a:latin typeface="Cambria Math" panose="02040503050406030204" pitchFamily="18" charset="0"/>
                            <a:ea typeface="Microsoft JhengHei" panose="020B0604030504040204" pitchFamily="34" charset="-120"/>
                            <a:cs typeface="+mn-ea"/>
                            <a:sym typeface="思源宋体 CN Light" panose="02020300000000000000" pitchFamily="18" charset="-122"/>
                          </a:rPr>
                          <m:t>𝟎</m:t>
                        </m:r>
                      </m:sub>
                    </m:sSub>
                  </m:oMath>
                </a14:m>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不為</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0</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且時間趨勢項 </a:t>
                </a:r>
                <a14:m>
                  <m:oMath xmlns:m="http://schemas.openxmlformats.org/officeDocument/2006/math">
                    <m:sSub>
                      <m:sSubPr>
                        <m:ctrlPr>
                          <a:rPr lang="en-US" altLang="zh-CN" sz="1200" b="1" i="1">
                            <a:latin typeface="Cambria Math" panose="02040503050406030204" pitchFamily="18" charset="0"/>
                            <a:ea typeface="Microsoft JhengHei" panose="020B0604030504040204" pitchFamily="34" charset="-120"/>
                            <a:cs typeface="+mn-ea"/>
                            <a:sym typeface="思源宋体 CN Light" panose="02020300000000000000" pitchFamily="18" charset="-122"/>
                          </a:rPr>
                        </m:ctrlPr>
                      </m:sSubPr>
                      <m:e>
                        <m:r>
                          <a:rPr lang="en-US" altLang="zh-CN" sz="1200" b="1" i="1">
                            <a:latin typeface="Cambria Math" panose="02040503050406030204" pitchFamily="18" charset="0"/>
                            <a:ea typeface="Microsoft JhengHei" panose="020B0604030504040204" pitchFamily="34" charset="-120"/>
                            <a:cs typeface="+mn-ea"/>
                            <a:sym typeface="思源宋体 CN Light" panose="02020300000000000000" pitchFamily="18" charset="-122"/>
                          </a:rPr>
                          <m:t>𝝁</m:t>
                        </m:r>
                      </m:e>
                      <m:sub>
                        <m:r>
                          <a:rPr lang="en-US" altLang="zh-TW" sz="1200" b="1" i="1">
                            <a:latin typeface="Cambria Math" panose="02040503050406030204" pitchFamily="18" charset="0"/>
                            <a:ea typeface="Microsoft JhengHei" panose="020B0604030504040204" pitchFamily="34" charset="-120"/>
                            <a:cs typeface="+mn-ea"/>
                            <a:sym typeface="思源宋体 CN Light" panose="02020300000000000000" pitchFamily="18" charset="-122"/>
                          </a:rPr>
                          <m:t>1</m:t>
                        </m:r>
                      </m:sub>
                    </m:sSub>
                  </m:oMath>
                </a14:m>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為</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0</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，我們將其稱之為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Model 1</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：一般定態模式；若時間趨勢項 </a:t>
                </a:r>
                <a14:m>
                  <m:oMath xmlns:m="http://schemas.openxmlformats.org/officeDocument/2006/math">
                    <m:sSub>
                      <m:sSubPr>
                        <m:ctrlPr>
                          <a:rPr lang="en-US" altLang="zh-CN" sz="1200" b="1" i="1">
                            <a:latin typeface="Cambria Math" panose="02040503050406030204" pitchFamily="18" charset="0"/>
                            <a:ea typeface="Microsoft JhengHei" panose="020B0604030504040204" pitchFamily="34" charset="-120"/>
                            <a:cs typeface="+mn-ea"/>
                            <a:sym typeface="思源宋体 CN Light" panose="02020300000000000000" pitchFamily="18" charset="-122"/>
                          </a:rPr>
                        </m:ctrlPr>
                      </m:sSubPr>
                      <m:e>
                        <m:r>
                          <a:rPr lang="en-US" altLang="zh-CN" sz="1200" b="1" i="1">
                            <a:latin typeface="Cambria Math" panose="02040503050406030204" pitchFamily="18" charset="0"/>
                            <a:ea typeface="Microsoft JhengHei" panose="020B0604030504040204" pitchFamily="34" charset="-120"/>
                            <a:cs typeface="+mn-ea"/>
                            <a:sym typeface="思源宋体 CN Light" panose="02020300000000000000" pitchFamily="18" charset="-122"/>
                          </a:rPr>
                          <m:t>𝝁</m:t>
                        </m:r>
                      </m:e>
                      <m:sub>
                        <m:r>
                          <a:rPr lang="en-US" altLang="zh-TW" sz="1200" b="1" i="1">
                            <a:latin typeface="Cambria Math" panose="02040503050406030204" pitchFamily="18" charset="0"/>
                            <a:ea typeface="Microsoft JhengHei" panose="020B0604030504040204" pitchFamily="34" charset="-120"/>
                            <a:cs typeface="+mn-ea"/>
                            <a:sym typeface="思源宋体 CN Light" panose="02020300000000000000" pitchFamily="18" charset="-122"/>
                          </a:rPr>
                          <m:t>1</m:t>
                        </m:r>
                      </m:sub>
                    </m:sSub>
                  </m:oMath>
                </a14:m>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不為</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0</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，我們則將其稱為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Model 2</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：趨勢定態模式。</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ADF</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test</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則是透過檢驗係數 </a:t>
                </a:r>
                <a14:m>
                  <m:oMath xmlns:m="http://schemas.openxmlformats.org/officeDocument/2006/math">
                    <m:d>
                      <m:dPr>
                        <m:ctrlPr>
                          <a:rPr lang="en-US" altLang="zh-CN" sz="1200" b="1" i="1">
                            <a:latin typeface="Cambria Math" panose="02040503050406030204" pitchFamily="18" charset="0"/>
                            <a:ea typeface="Microsoft JhengHei" panose="020B0604030504040204" pitchFamily="34" charset="-120"/>
                            <a:cs typeface="+mn-ea"/>
                            <a:sym typeface="思源宋体 CN Light" panose="02020300000000000000" pitchFamily="18" charset="-122"/>
                          </a:rPr>
                        </m:ctrlPr>
                      </m:dPr>
                      <m:e>
                        <m:r>
                          <a:rPr lang="en-US" altLang="zh-CN" sz="1200" b="1" i="1">
                            <a:latin typeface="Cambria Math" panose="02040503050406030204" pitchFamily="18" charset="0"/>
                            <a:ea typeface="Microsoft JhengHei" panose="020B0604030504040204" pitchFamily="34" charset="-120"/>
                            <a:cs typeface="+mn-ea"/>
                            <a:sym typeface="思源宋体 CN Light" panose="02020300000000000000" pitchFamily="18" charset="-122"/>
                          </a:rPr>
                          <m:t>𝜸</m:t>
                        </m:r>
                        <m:r>
                          <a:rPr lang="en-US" altLang="zh-CN" sz="1200" b="1" i="1">
                            <a:latin typeface="Cambria Math" panose="02040503050406030204" pitchFamily="18" charset="0"/>
                            <a:ea typeface="Microsoft JhengHei" panose="020B0604030504040204" pitchFamily="34" charset="-120"/>
                            <a:cs typeface="+mn-ea"/>
                            <a:sym typeface="思源宋体 CN Light" panose="02020300000000000000" pitchFamily="18" charset="-122"/>
                          </a:rPr>
                          <m:t>−</m:t>
                        </m:r>
                        <m:r>
                          <a:rPr lang="en-US" altLang="zh-CN" sz="1200" b="1" i="1">
                            <a:latin typeface="Cambria Math" panose="02040503050406030204" pitchFamily="18" charset="0"/>
                            <a:ea typeface="Microsoft JhengHei" panose="020B0604030504040204" pitchFamily="34" charset="-120"/>
                            <a:cs typeface="+mn-ea"/>
                            <a:sym typeface="思源宋体 CN Light" panose="02020300000000000000" pitchFamily="18" charset="-122"/>
                          </a:rPr>
                          <m:t>𝟏</m:t>
                        </m:r>
                      </m:e>
                    </m:d>
                  </m:oMath>
                </a14:m>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是否為</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0</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來判斷此時序資料是否為定態。</a:t>
                </a:r>
                <a:endParaRPr lang="en-US" altLang="zh-CN"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mc:Choice>
        <mc:Fallback xmlns="">
          <p:sp>
            <p:nvSpPr>
              <p:cNvPr id="12" name="文字方塊 11">
                <a:extLst>
                  <a:ext uri="{FF2B5EF4-FFF2-40B4-BE49-F238E27FC236}">
                    <a16:creationId xmlns:a16="http://schemas.microsoft.com/office/drawing/2014/main" id="{91A76A88-2EBE-F48E-9EE7-232D3BB0C3F4}"/>
                  </a:ext>
                </a:extLst>
              </p:cNvPr>
              <p:cNvSpPr txBox="1">
                <a:spLocks noRot="1" noChangeAspect="1" noMove="1" noResize="1" noEditPoints="1" noAdjustHandles="1" noChangeArrowheads="1" noChangeShapeType="1" noTextEdit="1"/>
              </p:cNvSpPr>
              <p:nvPr/>
            </p:nvSpPr>
            <p:spPr>
              <a:xfrm>
                <a:off x="624969" y="1400827"/>
                <a:ext cx="7894062" cy="2475421"/>
              </a:xfrm>
              <a:prstGeom prst="rect">
                <a:avLst/>
              </a:prstGeom>
              <a:blipFill>
                <a:blip r:embed="rId3"/>
                <a:stretch>
                  <a:fillRect l="-77" r="-77" b="-739"/>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550606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5585" y="191135"/>
            <a:ext cx="8568055" cy="461645"/>
            <a:chOff x="371" y="301"/>
            <a:chExt cx="13493" cy="727"/>
          </a:xfrm>
        </p:grpSpPr>
        <p:sp>
          <p:nvSpPr>
            <p:cNvPr id="4" name="箭头: V 形 3"/>
            <p:cNvSpPr/>
            <p:nvPr/>
          </p:nvSpPr>
          <p:spPr>
            <a:xfrm>
              <a:off x="713" y="514"/>
              <a:ext cx="419" cy="485"/>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 name="箭头: V 形 4"/>
            <p:cNvSpPr/>
            <p:nvPr/>
          </p:nvSpPr>
          <p:spPr>
            <a:xfrm>
              <a:off x="1014"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cxnSp>
          <p:nvCxnSpPr>
            <p:cNvPr id="7" name="直接连接符 6"/>
            <p:cNvCxnSpPr/>
            <p:nvPr/>
          </p:nvCxnSpPr>
          <p:spPr>
            <a:xfrm>
              <a:off x="1609" y="992"/>
              <a:ext cx="1225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609" y="301"/>
              <a:ext cx="4916" cy="727"/>
            </a:xfrm>
            <a:prstGeom prst="rect">
              <a:avLst/>
            </a:prstGeom>
            <a:noFill/>
          </p:spPr>
          <p:txBody>
            <a:bodyPr wrap="none" rtlCol="0" anchor="ctr">
              <a:spAutoFit/>
            </a:bodyPr>
            <a:lstStyle/>
            <a:p>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(1) </a:t>
              </a:r>
              <a:r>
                <a:rPr lang="zh-TW"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單檔股票當沖交易</a:t>
              </a:r>
              <a:endParaRPr lang="zh-CN"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9" name="箭头: V 形 8"/>
            <p:cNvSpPr/>
            <p:nvPr/>
          </p:nvSpPr>
          <p:spPr>
            <a:xfrm>
              <a:off x="371"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6" name="文字方塊 5">
            <a:extLst>
              <a:ext uri="{FF2B5EF4-FFF2-40B4-BE49-F238E27FC236}">
                <a16:creationId xmlns:a16="http://schemas.microsoft.com/office/drawing/2014/main" id="{2C246C3A-2135-60F1-8B90-D513E93BC983}"/>
              </a:ext>
            </a:extLst>
          </p:cNvPr>
          <p:cNvSpPr txBox="1"/>
          <p:nvPr/>
        </p:nvSpPr>
        <p:spPr>
          <a:xfrm>
            <a:off x="373842" y="906899"/>
            <a:ext cx="8105457" cy="369332"/>
          </a:xfrm>
          <a:prstGeom prst="rect">
            <a:avLst/>
          </a:prstGeom>
          <a:noFill/>
        </p:spPr>
        <p:txBody>
          <a:bodyPr wrap="square">
            <a:spAutoFit/>
          </a:bodyPr>
          <a:lstStyle/>
          <a:p>
            <a:r>
              <a:rPr lang="en-US" altLang="zh-TW" sz="18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D</a:t>
            </a:r>
            <a:r>
              <a:rPr lang="en-US" altLang="zh-CN" sz="18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TW"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交錯個數篩選法 </a:t>
            </a:r>
            <a:r>
              <a:rPr lang="en-US" altLang="zh-TW"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zh-TW"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en-US" altLang="zh-TW" sz="1800" b="1" dirty="0" err="1">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Frobenius</a:t>
            </a:r>
            <a:r>
              <a:rPr lang="zh-TW"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範數檢驗法 </a:t>
            </a:r>
            <a:r>
              <a:rPr lang="en-US" altLang="zh-TW"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zh-TW"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en-US" altLang="zh-TW"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0050</a:t>
            </a:r>
            <a:r>
              <a:rPr lang="zh-TW"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en-US" altLang="zh-TW"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0051 )</a:t>
            </a:r>
            <a:endParaRPr lang="zh-CN"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12" name="文字方塊 11">
            <a:extLst>
              <a:ext uri="{FF2B5EF4-FFF2-40B4-BE49-F238E27FC236}">
                <a16:creationId xmlns:a16="http://schemas.microsoft.com/office/drawing/2014/main" id="{4A313DAA-C572-411F-B418-AD3B927F11F8}"/>
              </a:ext>
            </a:extLst>
          </p:cNvPr>
          <p:cNvSpPr txBox="1"/>
          <p:nvPr/>
        </p:nvSpPr>
        <p:spPr>
          <a:xfrm>
            <a:off x="519269" y="4271911"/>
            <a:ext cx="8105458" cy="830997"/>
          </a:xfrm>
          <a:prstGeom prst="rect">
            <a:avLst/>
          </a:prstGeom>
          <a:noFill/>
        </p:spPr>
        <p:txBody>
          <a:bodyPr wrap="square" rtlCol="0">
            <a:spAutoFit/>
          </a:bodyPr>
          <a:lstStyle/>
          <a:p>
            <a:pPr algn="just"/>
            <a:r>
              <a:rPr lang="zh-TW" altLang="en-US" sz="1200" b="1" dirty="0">
                <a:latin typeface="微軟正黑體" panose="020B0604030504040204" pitchFamily="34" charset="-120"/>
                <a:ea typeface="微軟正黑體" panose="020B0604030504040204" pitchFamily="34" charset="-120"/>
              </a:rPr>
              <a:t>在 </a:t>
            </a:r>
            <a:r>
              <a:rPr lang="en-US" altLang="zh-TW" sz="1200" b="1" dirty="0">
                <a:latin typeface="微軟正黑體" panose="020B0604030504040204" pitchFamily="34" charset="-120"/>
                <a:ea typeface="微軟正黑體" panose="020B0604030504040204" pitchFamily="34" charset="-120"/>
              </a:rPr>
              <a:t>0050</a:t>
            </a:r>
            <a:r>
              <a:rPr lang="zh-TW" altLang="en-US" sz="1200" b="1" dirty="0">
                <a:latin typeface="微軟正黑體" panose="020B0604030504040204" pitchFamily="34" charset="-120"/>
                <a:ea typeface="微軟正黑體" panose="020B0604030504040204" pitchFamily="34" charset="-120"/>
              </a:rPr>
              <a:t>、</a:t>
            </a:r>
            <a:r>
              <a:rPr lang="en-US" altLang="zh-TW" sz="1200" b="1" dirty="0">
                <a:latin typeface="微軟正黑體" panose="020B0604030504040204" pitchFamily="34" charset="-120"/>
                <a:ea typeface="微軟正黑體" panose="020B0604030504040204" pitchFamily="34" charset="-120"/>
              </a:rPr>
              <a:t>0051 </a:t>
            </a:r>
            <a:r>
              <a:rPr lang="zh-TW" altLang="en-US" sz="1200" b="1" dirty="0">
                <a:latin typeface="微軟正黑體" panose="020B0604030504040204" pitchFamily="34" charset="-120"/>
                <a:ea typeface="微軟正黑體" panose="020B0604030504040204" pitchFamily="34" charset="-120"/>
              </a:rPr>
              <a:t>成分股的 </a:t>
            </a:r>
            <a:r>
              <a:rPr lang="en-US" altLang="zh-TW" sz="1200" b="1" dirty="0">
                <a:latin typeface="微軟正黑體" panose="020B0604030504040204" pitchFamily="34" charset="-120"/>
                <a:ea typeface="微軟正黑體" panose="020B0604030504040204" pitchFamily="34" charset="-120"/>
              </a:rPr>
              <a:t>Model 1 + Model 2 </a:t>
            </a:r>
            <a:r>
              <a:rPr lang="zh-TW" altLang="en-US" sz="1200" b="1" dirty="0">
                <a:latin typeface="微軟正黑體" panose="020B0604030504040204" pitchFamily="34" charset="-120"/>
                <a:ea typeface="微軟正黑體" panose="020B0604030504040204" pitchFamily="34" charset="-120"/>
              </a:rPr>
              <a:t>上，</a:t>
            </a:r>
            <a:r>
              <a:rPr lang="en-US" altLang="zh-TW" sz="1200" b="1" dirty="0">
                <a:latin typeface="微軟正黑體" panose="020B0604030504040204" pitchFamily="34" charset="-120"/>
                <a:ea typeface="微軟正黑體" panose="020B0604030504040204" pitchFamily="34" charset="-120"/>
              </a:rPr>
              <a:t>0 </a:t>
            </a:r>
            <a:r>
              <a:rPr lang="zh-TW" altLang="en-US" sz="1200" b="1" dirty="0">
                <a:latin typeface="微軟正黑體" panose="020B0604030504040204" pitchFamily="34" charset="-120"/>
                <a:ea typeface="微軟正黑體" panose="020B0604030504040204" pitchFamily="34" charset="-120"/>
              </a:rPr>
              <a:t>至 </a:t>
            </a:r>
            <a:r>
              <a:rPr lang="en-US" altLang="zh-TW" sz="1200" b="1" dirty="0">
                <a:latin typeface="微軟正黑體" panose="020B0604030504040204" pitchFamily="34" charset="-120"/>
                <a:ea typeface="微軟正黑體" panose="020B0604030504040204" pitchFamily="34" charset="-120"/>
              </a:rPr>
              <a:t>40 </a:t>
            </a:r>
            <a:r>
              <a:rPr lang="zh-TW" altLang="en-US" sz="1200" b="1" dirty="0">
                <a:latin typeface="微軟正黑體" panose="020B0604030504040204" pitchFamily="34" charset="-120"/>
                <a:ea typeface="微軟正黑體" panose="020B0604030504040204" pitchFamily="34" charset="-120"/>
              </a:rPr>
              <a:t>的交錯個數設定下加入了 </a:t>
            </a:r>
            <a:r>
              <a:rPr lang="en-US" altLang="zh-TW" sz="1200" b="1" dirty="0" err="1">
                <a:latin typeface="微軟正黑體" panose="020B0604030504040204" pitchFamily="34" charset="-120"/>
                <a:ea typeface="微軟正黑體" panose="020B0604030504040204" pitchFamily="34" charset="-120"/>
              </a:rPr>
              <a:t>Frobenius</a:t>
            </a:r>
            <a:r>
              <a:rPr lang="en-US" altLang="zh-TW" sz="1200" b="1" dirty="0">
                <a:latin typeface="微軟正黑體" panose="020B0604030504040204" pitchFamily="34" charset="-120"/>
                <a:ea typeface="微軟正黑體" panose="020B0604030504040204" pitchFamily="34" charset="-120"/>
              </a:rPr>
              <a:t> </a:t>
            </a:r>
            <a:r>
              <a:rPr lang="zh-TW" altLang="en-US" sz="1200" b="1" dirty="0">
                <a:latin typeface="微軟正黑體" panose="020B0604030504040204" pitchFamily="34" charset="-120"/>
                <a:ea typeface="微軟正黑體" panose="020B0604030504040204" pitchFamily="34" charset="-120"/>
              </a:rPr>
              <a:t>範數檢驗法的勝率都會比較好，但正常平倉率需要在交錯個數夠高的情況下才會超過未加入 </a:t>
            </a:r>
            <a:r>
              <a:rPr lang="en-US" altLang="zh-TW" sz="1200" b="1" dirty="0" err="1">
                <a:latin typeface="微軟正黑體" panose="020B0604030504040204" pitchFamily="34" charset="-120"/>
                <a:ea typeface="微軟正黑體" panose="020B0604030504040204" pitchFamily="34" charset="-120"/>
              </a:rPr>
              <a:t>Frobenius</a:t>
            </a:r>
            <a:r>
              <a:rPr lang="en-US" altLang="zh-TW" sz="1200" b="1" dirty="0">
                <a:latin typeface="微軟正黑體" panose="020B0604030504040204" pitchFamily="34" charset="-120"/>
                <a:ea typeface="微軟正黑體" panose="020B0604030504040204" pitchFamily="34" charset="-120"/>
              </a:rPr>
              <a:t> </a:t>
            </a:r>
            <a:r>
              <a:rPr lang="zh-TW" altLang="en-US" sz="1200" b="1" dirty="0">
                <a:latin typeface="微軟正黑體" panose="020B0604030504040204" pitchFamily="34" charset="-120"/>
                <a:ea typeface="微軟正黑體" panose="020B0604030504040204" pitchFamily="34" charset="-120"/>
              </a:rPr>
              <a:t>範數檢驗法的表現，</a:t>
            </a:r>
            <a:r>
              <a:rPr lang="en-US" altLang="zh-TW" sz="1200" b="1" dirty="0">
                <a:latin typeface="微軟正黑體" panose="020B0604030504040204" pitchFamily="34" charset="-120"/>
                <a:ea typeface="微軟正黑體" panose="020B0604030504040204" pitchFamily="34" charset="-120"/>
              </a:rPr>
              <a:t>Model 1 </a:t>
            </a:r>
            <a:r>
              <a:rPr lang="zh-TW" altLang="en-US" sz="1200" b="1" dirty="0">
                <a:latin typeface="微軟正黑體" panose="020B0604030504040204" pitchFamily="34" charset="-120"/>
                <a:ea typeface="微軟正黑體" panose="020B0604030504040204" pitchFamily="34" charset="-120"/>
              </a:rPr>
              <a:t>的勝率與正常平倉率需要在交錯個數足夠大時，</a:t>
            </a:r>
            <a:r>
              <a:rPr lang="en-US" altLang="zh-TW" sz="1200" b="1" dirty="0" err="1">
                <a:latin typeface="微軟正黑體" panose="020B0604030504040204" pitchFamily="34" charset="-120"/>
                <a:ea typeface="微軟正黑體" panose="020B0604030504040204" pitchFamily="34" charset="-120"/>
              </a:rPr>
              <a:t>Frobenius</a:t>
            </a:r>
            <a:r>
              <a:rPr lang="en-US" altLang="zh-TW" sz="1200" b="1" dirty="0">
                <a:latin typeface="微軟正黑體" panose="020B0604030504040204" pitchFamily="34" charset="-120"/>
                <a:ea typeface="微軟正黑體" panose="020B0604030504040204" pitchFamily="34" charset="-120"/>
              </a:rPr>
              <a:t> </a:t>
            </a:r>
            <a:r>
              <a:rPr lang="zh-TW" altLang="en-US" sz="1200" b="1" dirty="0">
                <a:latin typeface="微軟正黑體" panose="020B0604030504040204" pitchFamily="34" charset="-120"/>
                <a:ea typeface="微軟正黑體" panose="020B0604030504040204" pitchFamily="34" charset="-120"/>
              </a:rPr>
              <a:t>範數檢驗法才會具有提升績效表現的效果，而在 </a:t>
            </a:r>
            <a:r>
              <a:rPr lang="en-US" altLang="zh-TW" sz="1200" b="1" dirty="0">
                <a:latin typeface="微軟正黑體" panose="020B0604030504040204" pitchFamily="34" charset="-120"/>
                <a:ea typeface="微軟正黑體" panose="020B0604030504040204" pitchFamily="34" charset="-120"/>
              </a:rPr>
              <a:t>Model 2 </a:t>
            </a:r>
            <a:r>
              <a:rPr lang="zh-TW" altLang="en-US" sz="1200" b="1" dirty="0">
                <a:latin typeface="微軟正黑體" panose="020B0604030504040204" pitchFamily="34" charset="-120"/>
                <a:ea typeface="微軟正黑體" panose="020B0604030504040204" pitchFamily="34" charset="-120"/>
              </a:rPr>
              <a:t>上則是不論交錯個數為何，加入了 </a:t>
            </a:r>
            <a:r>
              <a:rPr lang="en-US" altLang="zh-TW" sz="1200" b="1" dirty="0" err="1">
                <a:latin typeface="微軟正黑體" panose="020B0604030504040204" pitchFamily="34" charset="-120"/>
                <a:ea typeface="微軟正黑體" panose="020B0604030504040204" pitchFamily="34" charset="-120"/>
              </a:rPr>
              <a:t>Frobenius</a:t>
            </a:r>
            <a:r>
              <a:rPr lang="en-US" altLang="zh-TW" sz="1200" b="1" dirty="0">
                <a:latin typeface="微軟正黑體" panose="020B0604030504040204" pitchFamily="34" charset="-120"/>
                <a:ea typeface="微軟正黑體" panose="020B0604030504040204" pitchFamily="34" charset="-120"/>
              </a:rPr>
              <a:t> </a:t>
            </a:r>
            <a:r>
              <a:rPr lang="zh-TW" altLang="en-US" sz="1200" b="1" dirty="0">
                <a:latin typeface="微軟正黑體" panose="020B0604030504040204" pitchFamily="34" charset="-120"/>
                <a:ea typeface="微軟正黑體" panose="020B0604030504040204" pitchFamily="34" charset="-120"/>
              </a:rPr>
              <a:t>範數檢驗法後的績效都會比未加入的還要好。</a:t>
            </a:r>
          </a:p>
        </p:txBody>
      </p:sp>
      <p:pic>
        <p:nvPicPr>
          <p:cNvPr id="3" name="圖片 2">
            <a:extLst>
              <a:ext uri="{FF2B5EF4-FFF2-40B4-BE49-F238E27FC236}">
                <a16:creationId xmlns:a16="http://schemas.microsoft.com/office/drawing/2014/main" id="{7728E72D-5C00-453D-857D-0FBA0A85E6DC}"/>
              </a:ext>
            </a:extLst>
          </p:cNvPr>
          <p:cNvPicPr>
            <a:picLocks noChangeAspect="1"/>
          </p:cNvPicPr>
          <p:nvPr/>
        </p:nvPicPr>
        <p:blipFill>
          <a:blip r:embed="rId3"/>
          <a:stretch>
            <a:fillRect/>
          </a:stretch>
        </p:blipFill>
        <p:spPr>
          <a:xfrm>
            <a:off x="631647" y="1259855"/>
            <a:ext cx="2453937" cy="3018061"/>
          </a:xfrm>
          <a:prstGeom prst="rect">
            <a:avLst/>
          </a:prstGeom>
        </p:spPr>
      </p:pic>
      <p:pic>
        <p:nvPicPr>
          <p:cNvPr id="10" name="圖片 9">
            <a:extLst>
              <a:ext uri="{FF2B5EF4-FFF2-40B4-BE49-F238E27FC236}">
                <a16:creationId xmlns:a16="http://schemas.microsoft.com/office/drawing/2014/main" id="{D5AA9D5B-5873-4165-9BD7-FA68A7E35ABD}"/>
              </a:ext>
            </a:extLst>
          </p:cNvPr>
          <p:cNvPicPr>
            <a:picLocks noChangeAspect="1"/>
          </p:cNvPicPr>
          <p:nvPr/>
        </p:nvPicPr>
        <p:blipFill>
          <a:blip r:embed="rId4"/>
          <a:stretch>
            <a:fillRect/>
          </a:stretch>
        </p:blipFill>
        <p:spPr>
          <a:xfrm>
            <a:off x="3343389" y="1253850"/>
            <a:ext cx="2457219" cy="3018061"/>
          </a:xfrm>
          <a:prstGeom prst="rect">
            <a:avLst/>
          </a:prstGeom>
        </p:spPr>
      </p:pic>
      <p:pic>
        <p:nvPicPr>
          <p:cNvPr id="11" name="圖片 10">
            <a:extLst>
              <a:ext uri="{FF2B5EF4-FFF2-40B4-BE49-F238E27FC236}">
                <a16:creationId xmlns:a16="http://schemas.microsoft.com/office/drawing/2014/main" id="{AFD58B71-D2EF-48D6-A0D8-E9F0A425981F}"/>
              </a:ext>
            </a:extLst>
          </p:cNvPr>
          <p:cNvPicPr>
            <a:picLocks noChangeAspect="1"/>
          </p:cNvPicPr>
          <p:nvPr/>
        </p:nvPicPr>
        <p:blipFill>
          <a:blip r:embed="rId5"/>
          <a:stretch>
            <a:fillRect/>
          </a:stretch>
        </p:blipFill>
        <p:spPr>
          <a:xfrm>
            <a:off x="6058416" y="1254273"/>
            <a:ext cx="2453937" cy="1438515"/>
          </a:xfrm>
          <a:prstGeom prst="rect">
            <a:avLst/>
          </a:prstGeom>
        </p:spPr>
      </p:pic>
      <p:pic>
        <p:nvPicPr>
          <p:cNvPr id="18" name="圖片 17">
            <a:extLst>
              <a:ext uri="{FF2B5EF4-FFF2-40B4-BE49-F238E27FC236}">
                <a16:creationId xmlns:a16="http://schemas.microsoft.com/office/drawing/2014/main" id="{DD14D21F-0814-411F-ACFB-980B09C947DE}"/>
              </a:ext>
            </a:extLst>
          </p:cNvPr>
          <p:cNvPicPr>
            <a:picLocks noChangeAspect="1"/>
          </p:cNvPicPr>
          <p:nvPr/>
        </p:nvPicPr>
        <p:blipFill>
          <a:blip r:embed="rId6"/>
          <a:stretch>
            <a:fillRect/>
          </a:stretch>
        </p:blipFill>
        <p:spPr>
          <a:xfrm>
            <a:off x="6062446" y="2841455"/>
            <a:ext cx="2449907" cy="1430456"/>
          </a:xfrm>
          <a:prstGeom prst="rect">
            <a:avLst/>
          </a:prstGeom>
        </p:spPr>
      </p:pic>
      <p:sp>
        <p:nvSpPr>
          <p:cNvPr id="15" name="矩形 14">
            <a:extLst>
              <a:ext uri="{FF2B5EF4-FFF2-40B4-BE49-F238E27FC236}">
                <a16:creationId xmlns:a16="http://schemas.microsoft.com/office/drawing/2014/main" id="{3E3432DE-E776-4F4D-8817-410AD98A3072}"/>
              </a:ext>
            </a:extLst>
          </p:cNvPr>
          <p:cNvSpPr/>
          <p:nvPr/>
        </p:nvSpPr>
        <p:spPr>
          <a:xfrm>
            <a:off x="7586640" y="191135"/>
            <a:ext cx="1217000" cy="307777"/>
          </a:xfrm>
          <a:prstGeom prst="rect">
            <a:avLst/>
          </a:prstGeom>
        </p:spPr>
        <p:txBody>
          <a:bodyPr wrap="none">
            <a:spAutoFit/>
          </a:bodyPr>
          <a:lstStyle/>
          <a:p>
            <a:r>
              <a:rPr kumimoji="1" lang="en-US" altLang="zh-TW" sz="1400" b="1" dirty="0">
                <a:latin typeface="Microsoft JhengHei" panose="020B0604030504040204" pitchFamily="34" charset="-120"/>
                <a:ea typeface="Microsoft JhengHei" panose="020B0604030504040204" pitchFamily="34" charset="-120"/>
                <a:hlinkClick r:id="rId7" action="ppaction://hlinksldjump"/>
              </a:rPr>
              <a:t>&lt;&lt; </a:t>
            </a:r>
            <a:r>
              <a:rPr kumimoji="1" lang="zh-TW" altLang="en-US" sz="1400" b="1" dirty="0">
                <a:latin typeface="Microsoft JhengHei" panose="020B0604030504040204" pitchFamily="34" charset="-120"/>
                <a:ea typeface="Microsoft JhengHei" panose="020B0604030504040204" pitchFamily="34" charset="-120"/>
                <a:hlinkClick r:id="rId7" action="ppaction://hlinksldjump"/>
              </a:rPr>
              <a:t>返回實驗</a:t>
            </a:r>
            <a:endParaRPr kumimoji="1" lang="zh-TW" altLang="en-US" sz="1400" b="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42498319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5585" y="191135"/>
            <a:ext cx="8568055" cy="461645"/>
            <a:chOff x="371" y="301"/>
            <a:chExt cx="13493" cy="727"/>
          </a:xfrm>
        </p:grpSpPr>
        <p:sp>
          <p:nvSpPr>
            <p:cNvPr id="4" name="箭头: V 形 3"/>
            <p:cNvSpPr/>
            <p:nvPr/>
          </p:nvSpPr>
          <p:spPr>
            <a:xfrm>
              <a:off x="713" y="514"/>
              <a:ext cx="419" cy="485"/>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 name="箭头: V 形 4"/>
            <p:cNvSpPr/>
            <p:nvPr/>
          </p:nvSpPr>
          <p:spPr>
            <a:xfrm>
              <a:off x="1014"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cxnSp>
          <p:nvCxnSpPr>
            <p:cNvPr id="7" name="直接连接符 6"/>
            <p:cNvCxnSpPr/>
            <p:nvPr/>
          </p:nvCxnSpPr>
          <p:spPr>
            <a:xfrm>
              <a:off x="1609" y="992"/>
              <a:ext cx="1225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609" y="301"/>
              <a:ext cx="4916" cy="727"/>
            </a:xfrm>
            <a:prstGeom prst="rect">
              <a:avLst/>
            </a:prstGeom>
            <a:noFill/>
          </p:spPr>
          <p:txBody>
            <a:bodyPr wrap="none" rtlCol="0" anchor="ctr">
              <a:spAutoFit/>
            </a:bodyPr>
            <a:lstStyle/>
            <a:p>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(1) </a:t>
              </a:r>
              <a:r>
                <a:rPr lang="zh-TW"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單檔股票當沖交易</a:t>
              </a:r>
              <a:endParaRPr lang="zh-CN"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9" name="箭头: V 形 8"/>
            <p:cNvSpPr/>
            <p:nvPr/>
          </p:nvSpPr>
          <p:spPr>
            <a:xfrm>
              <a:off x="371"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6" name="文字方塊 5">
            <a:extLst>
              <a:ext uri="{FF2B5EF4-FFF2-40B4-BE49-F238E27FC236}">
                <a16:creationId xmlns:a16="http://schemas.microsoft.com/office/drawing/2014/main" id="{2C246C3A-2135-60F1-8B90-D513E93BC983}"/>
              </a:ext>
            </a:extLst>
          </p:cNvPr>
          <p:cNvSpPr txBox="1"/>
          <p:nvPr/>
        </p:nvSpPr>
        <p:spPr>
          <a:xfrm>
            <a:off x="373842" y="906899"/>
            <a:ext cx="8105457" cy="369332"/>
          </a:xfrm>
          <a:prstGeom prst="rect">
            <a:avLst/>
          </a:prstGeom>
          <a:noFill/>
        </p:spPr>
        <p:txBody>
          <a:bodyPr wrap="square">
            <a:spAutoFit/>
          </a:bodyPr>
          <a:lstStyle/>
          <a:p>
            <a:r>
              <a:rPr lang="en-US" altLang="zh-TW"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D</a:t>
            </a:r>
            <a:r>
              <a:rPr lang="en-US" altLang="zh-CN" sz="18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TW"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交錯個數篩選法 </a:t>
            </a:r>
            <a:r>
              <a:rPr lang="en-US" altLang="zh-TW"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zh-TW"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en-US" altLang="zh-TW" sz="1800" b="1" dirty="0" err="1">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Frobenius</a:t>
            </a:r>
            <a:r>
              <a:rPr lang="zh-TW"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範數檢驗法之獲利性比較 </a:t>
            </a:r>
            <a:r>
              <a:rPr lang="en-US" altLang="zh-TW"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zh-TW"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en-US" altLang="zh-TW"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0050</a:t>
            </a:r>
            <a:r>
              <a:rPr lang="zh-TW"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en-US" altLang="zh-TW"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0051 )</a:t>
            </a:r>
            <a:endParaRPr lang="zh-CN"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12" name="文字方塊 11">
            <a:extLst>
              <a:ext uri="{FF2B5EF4-FFF2-40B4-BE49-F238E27FC236}">
                <a16:creationId xmlns:a16="http://schemas.microsoft.com/office/drawing/2014/main" id="{4A313DAA-C572-411F-B418-AD3B927F11F8}"/>
              </a:ext>
            </a:extLst>
          </p:cNvPr>
          <p:cNvSpPr txBox="1"/>
          <p:nvPr/>
        </p:nvSpPr>
        <p:spPr>
          <a:xfrm>
            <a:off x="519269" y="4271911"/>
            <a:ext cx="8105458" cy="646331"/>
          </a:xfrm>
          <a:prstGeom prst="rect">
            <a:avLst/>
          </a:prstGeom>
          <a:noFill/>
        </p:spPr>
        <p:txBody>
          <a:bodyPr wrap="square" rtlCol="0">
            <a:spAutoFit/>
          </a:bodyPr>
          <a:lstStyle/>
          <a:p>
            <a:pPr algn="just"/>
            <a:r>
              <a:rPr lang="zh-TW" altLang="en-US" sz="1200" b="1" dirty="0">
                <a:latin typeface="微軟正黑體" panose="020B0604030504040204" pitchFamily="34" charset="-120"/>
                <a:ea typeface="微軟正黑體" panose="020B0604030504040204" pitchFamily="34" charset="-120"/>
              </a:rPr>
              <a:t>對於 </a:t>
            </a:r>
            <a:r>
              <a:rPr lang="en-US" altLang="zh-TW" sz="1200" b="1" dirty="0">
                <a:latin typeface="微軟正黑體" panose="020B0604030504040204" pitchFamily="34" charset="-120"/>
                <a:ea typeface="微軟正黑體" panose="020B0604030504040204" pitchFamily="34" charset="-120"/>
              </a:rPr>
              <a:t>0050</a:t>
            </a:r>
            <a:r>
              <a:rPr lang="zh-TW" altLang="en-US" sz="1200" b="1" dirty="0">
                <a:latin typeface="微軟正黑體" panose="020B0604030504040204" pitchFamily="34" charset="-120"/>
                <a:ea typeface="微軟正黑體" panose="020B0604030504040204" pitchFamily="34" charset="-120"/>
              </a:rPr>
              <a:t>、</a:t>
            </a:r>
            <a:r>
              <a:rPr lang="en-US" altLang="zh-TW" sz="1200" b="1" dirty="0">
                <a:latin typeface="微軟正黑體" panose="020B0604030504040204" pitchFamily="34" charset="-120"/>
                <a:ea typeface="微軟正黑體" panose="020B0604030504040204" pitchFamily="34" charset="-120"/>
              </a:rPr>
              <a:t>0051 </a:t>
            </a:r>
            <a:r>
              <a:rPr lang="zh-TW" altLang="en-US" sz="1200" b="1" dirty="0">
                <a:latin typeface="微軟正黑體" panose="020B0604030504040204" pitchFamily="34" charset="-120"/>
                <a:ea typeface="微軟正黑體" panose="020B0604030504040204" pitchFamily="34" charset="-120"/>
              </a:rPr>
              <a:t>成分股來說，不論是同時考慮 </a:t>
            </a:r>
            <a:r>
              <a:rPr lang="en-US" altLang="zh-TW" sz="1200" b="1" dirty="0">
                <a:latin typeface="微軟正黑體" panose="020B0604030504040204" pitchFamily="34" charset="-120"/>
                <a:ea typeface="微軟正黑體" panose="020B0604030504040204" pitchFamily="34" charset="-120"/>
              </a:rPr>
              <a:t>Model 1 + Model 2 </a:t>
            </a:r>
            <a:r>
              <a:rPr lang="zh-TW" altLang="en-US" sz="1200" b="1" dirty="0">
                <a:latin typeface="微軟正黑體" panose="020B0604030504040204" pitchFamily="34" charset="-120"/>
                <a:ea typeface="微軟正黑體" panose="020B0604030504040204" pitchFamily="34" charset="-120"/>
              </a:rPr>
              <a:t>的情況或是將 </a:t>
            </a:r>
            <a:r>
              <a:rPr lang="en-US" altLang="zh-TW" sz="1200" b="1" dirty="0">
                <a:latin typeface="微軟正黑體" panose="020B0604030504040204" pitchFamily="34" charset="-120"/>
                <a:ea typeface="微軟正黑體" panose="020B0604030504040204" pitchFamily="34" charset="-120"/>
              </a:rPr>
              <a:t>Model 1 </a:t>
            </a:r>
            <a:r>
              <a:rPr lang="zh-TW" altLang="en-US" sz="1200" b="1" dirty="0">
                <a:latin typeface="微軟正黑體" panose="020B0604030504040204" pitchFamily="34" charset="-120"/>
                <a:ea typeface="微軟正黑體" panose="020B0604030504040204" pitchFamily="34" charset="-120"/>
              </a:rPr>
              <a:t>及 </a:t>
            </a:r>
            <a:r>
              <a:rPr lang="en-US" altLang="zh-TW" sz="1200" b="1" dirty="0">
                <a:latin typeface="微軟正黑體" panose="020B0604030504040204" pitchFamily="34" charset="-120"/>
                <a:ea typeface="微軟正黑體" panose="020B0604030504040204" pitchFamily="34" charset="-120"/>
              </a:rPr>
              <a:t>Model 2 </a:t>
            </a:r>
            <a:r>
              <a:rPr lang="zh-TW" altLang="en-US" sz="1200" b="1" dirty="0">
                <a:latin typeface="微軟正黑體" panose="020B0604030504040204" pitchFamily="34" charset="-120"/>
                <a:ea typeface="微軟正黑體" panose="020B0604030504040204" pitchFamily="34" charset="-120"/>
              </a:rPr>
              <a:t>拆分，在未消除價格較高成分股的影響時 </a:t>
            </a:r>
            <a:r>
              <a:rPr lang="en-US" altLang="zh-TW" sz="1200" b="1" dirty="0">
                <a:latin typeface="微軟正黑體" panose="020B0604030504040204" pitchFamily="34" charset="-120"/>
                <a:ea typeface="微軟正黑體" panose="020B0604030504040204" pitchFamily="34" charset="-120"/>
              </a:rPr>
              <a:t>(</a:t>
            </a:r>
            <a:r>
              <a:rPr lang="zh-TW" altLang="en-US" sz="1200" b="1" dirty="0">
                <a:latin typeface="微軟正黑體" panose="020B0604030504040204" pitchFamily="34" charset="-120"/>
                <a:ea typeface="微軟正黑體" panose="020B0604030504040204" pitchFamily="34" charset="-120"/>
              </a:rPr>
              <a:t>即 </a:t>
            </a:r>
            <a:r>
              <a:rPr lang="en-US" altLang="zh-TW" sz="1200" b="1" dirty="0">
                <a:latin typeface="微軟正黑體" panose="020B0604030504040204" pitchFamily="34" charset="-120"/>
                <a:ea typeface="微軟正黑體" panose="020B0604030504040204" pitchFamily="34" charset="-120"/>
              </a:rPr>
              <a:t>Daily based Sharpe ratio)</a:t>
            </a:r>
            <a:r>
              <a:rPr lang="zh-TW" altLang="en-US" sz="1200" b="1" dirty="0">
                <a:latin typeface="微軟正黑體" panose="020B0604030504040204" pitchFamily="34" charset="-120"/>
                <a:ea typeface="微軟正黑體" panose="020B0604030504040204" pitchFamily="34" charset="-120"/>
              </a:rPr>
              <a:t>，都要在交錯個數足夠高的情況下 </a:t>
            </a:r>
            <a:r>
              <a:rPr lang="en-US" altLang="zh-TW" sz="1200" b="1" dirty="0" err="1">
                <a:latin typeface="微軟正黑體" panose="020B0604030504040204" pitchFamily="34" charset="-120"/>
                <a:ea typeface="微軟正黑體" panose="020B0604030504040204" pitchFamily="34" charset="-120"/>
              </a:rPr>
              <a:t>Frobenius</a:t>
            </a:r>
            <a:r>
              <a:rPr lang="en-US" altLang="zh-TW" sz="1200" b="1" dirty="0">
                <a:latin typeface="微軟正黑體" panose="020B0604030504040204" pitchFamily="34" charset="-120"/>
                <a:ea typeface="微軟正黑體" panose="020B0604030504040204" pitchFamily="34" charset="-120"/>
              </a:rPr>
              <a:t> </a:t>
            </a:r>
            <a:r>
              <a:rPr lang="zh-TW" altLang="en-US" sz="1200" b="1" dirty="0">
                <a:latin typeface="微軟正黑體" panose="020B0604030504040204" pitchFamily="34" charset="-120"/>
                <a:ea typeface="微軟正黑體" panose="020B0604030504040204" pitchFamily="34" charset="-120"/>
              </a:rPr>
              <a:t>範數檢驗法才帶來正向的效果，並且在僅考慮 </a:t>
            </a:r>
            <a:r>
              <a:rPr lang="en-US" altLang="zh-TW" sz="1200" b="1" dirty="0">
                <a:latin typeface="微軟正黑體" panose="020B0604030504040204" pitchFamily="34" charset="-120"/>
                <a:ea typeface="微軟正黑體" panose="020B0604030504040204" pitchFamily="34" charset="-120"/>
              </a:rPr>
              <a:t>Model 2 </a:t>
            </a:r>
            <a:r>
              <a:rPr lang="zh-TW" altLang="en-US" sz="1200" b="1" dirty="0">
                <a:latin typeface="微軟正黑體" panose="020B0604030504040204" pitchFamily="34" charset="-120"/>
                <a:ea typeface="微軟正黑體" panose="020B0604030504040204" pitchFamily="34" charset="-120"/>
              </a:rPr>
              <a:t>資料集的情況下只有交錯個數設定為 </a:t>
            </a:r>
            <a:r>
              <a:rPr lang="en-US" altLang="zh-TW" sz="1200" b="1" dirty="0">
                <a:latin typeface="微軟正黑體" panose="020B0604030504040204" pitchFamily="34" charset="-120"/>
                <a:ea typeface="微軟正黑體" panose="020B0604030504040204" pitchFamily="34" charset="-120"/>
              </a:rPr>
              <a:t>40 </a:t>
            </a:r>
            <a:r>
              <a:rPr lang="zh-TW" altLang="en-US" sz="1200" b="1" dirty="0">
                <a:latin typeface="微軟正黑體" panose="020B0604030504040204" pitchFamily="34" charset="-120"/>
                <a:ea typeface="微軟正黑體" panose="020B0604030504040204" pitchFamily="34" charset="-120"/>
              </a:rPr>
              <a:t>時對獲利性的提升才有幫助。</a:t>
            </a:r>
          </a:p>
        </p:txBody>
      </p:sp>
      <p:pic>
        <p:nvPicPr>
          <p:cNvPr id="13" name="圖片 12">
            <a:extLst>
              <a:ext uri="{FF2B5EF4-FFF2-40B4-BE49-F238E27FC236}">
                <a16:creationId xmlns:a16="http://schemas.microsoft.com/office/drawing/2014/main" id="{A81D0449-5BB2-4A03-BA87-B6A5297A9B13}"/>
              </a:ext>
            </a:extLst>
          </p:cNvPr>
          <p:cNvPicPr>
            <a:picLocks noChangeAspect="1"/>
          </p:cNvPicPr>
          <p:nvPr/>
        </p:nvPicPr>
        <p:blipFill>
          <a:blip r:embed="rId3"/>
          <a:stretch>
            <a:fillRect/>
          </a:stretch>
        </p:blipFill>
        <p:spPr>
          <a:xfrm>
            <a:off x="631647" y="1279207"/>
            <a:ext cx="2447402" cy="3018061"/>
          </a:xfrm>
          <a:prstGeom prst="rect">
            <a:avLst/>
          </a:prstGeom>
        </p:spPr>
      </p:pic>
      <p:pic>
        <p:nvPicPr>
          <p:cNvPr id="14" name="圖片 13">
            <a:extLst>
              <a:ext uri="{FF2B5EF4-FFF2-40B4-BE49-F238E27FC236}">
                <a16:creationId xmlns:a16="http://schemas.microsoft.com/office/drawing/2014/main" id="{A8F1FFC8-03EF-48E0-8E03-8C8041001919}"/>
              </a:ext>
            </a:extLst>
          </p:cNvPr>
          <p:cNvPicPr>
            <a:picLocks noChangeAspect="1"/>
          </p:cNvPicPr>
          <p:nvPr/>
        </p:nvPicPr>
        <p:blipFill>
          <a:blip r:embed="rId4"/>
          <a:stretch>
            <a:fillRect/>
          </a:stretch>
        </p:blipFill>
        <p:spPr>
          <a:xfrm>
            <a:off x="3348680" y="1262996"/>
            <a:ext cx="2446641" cy="1431887"/>
          </a:xfrm>
          <a:prstGeom prst="rect">
            <a:avLst/>
          </a:prstGeom>
        </p:spPr>
      </p:pic>
      <p:pic>
        <p:nvPicPr>
          <p:cNvPr id="15" name="圖片 14">
            <a:extLst>
              <a:ext uri="{FF2B5EF4-FFF2-40B4-BE49-F238E27FC236}">
                <a16:creationId xmlns:a16="http://schemas.microsoft.com/office/drawing/2014/main" id="{21FC54E1-8703-4AF7-80D6-817A9691B4BF}"/>
              </a:ext>
            </a:extLst>
          </p:cNvPr>
          <p:cNvPicPr>
            <a:picLocks noChangeAspect="1"/>
          </p:cNvPicPr>
          <p:nvPr/>
        </p:nvPicPr>
        <p:blipFill>
          <a:blip r:embed="rId5"/>
          <a:stretch>
            <a:fillRect/>
          </a:stretch>
        </p:blipFill>
        <p:spPr>
          <a:xfrm>
            <a:off x="3352691" y="2870905"/>
            <a:ext cx="2442630" cy="1423865"/>
          </a:xfrm>
          <a:prstGeom prst="rect">
            <a:avLst/>
          </a:prstGeom>
        </p:spPr>
      </p:pic>
      <p:pic>
        <p:nvPicPr>
          <p:cNvPr id="16" name="圖片 15">
            <a:extLst>
              <a:ext uri="{FF2B5EF4-FFF2-40B4-BE49-F238E27FC236}">
                <a16:creationId xmlns:a16="http://schemas.microsoft.com/office/drawing/2014/main" id="{04A12A04-2CE8-445D-AC5D-5C121FC81F29}"/>
              </a:ext>
            </a:extLst>
          </p:cNvPr>
          <p:cNvPicPr>
            <a:picLocks noChangeAspect="1"/>
          </p:cNvPicPr>
          <p:nvPr/>
        </p:nvPicPr>
        <p:blipFill>
          <a:blip r:embed="rId6"/>
          <a:stretch>
            <a:fillRect/>
          </a:stretch>
        </p:blipFill>
        <p:spPr>
          <a:xfrm>
            <a:off x="6064952" y="1279207"/>
            <a:ext cx="2446641" cy="3018061"/>
          </a:xfrm>
          <a:prstGeom prst="rect">
            <a:avLst/>
          </a:prstGeom>
        </p:spPr>
      </p:pic>
      <p:sp>
        <p:nvSpPr>
          <p:cNvPr id="17" name="矩形 16">
            <a:extLst>
              <a:ext uri="{FF2B5EF4-FFF2-40B4-BE49-F238E27FC236}">
                <a16:creationId xmlns:a16="http://schemas.microsoft.com/office/drawing/2014/main" id="{EBF77B74-C26C-4D3F-8980-6CB8BBD1A647}"/>
              </a:ext>
            </a:extLst>
          </p:cNvPr>
          <p:cNvSpPr/>
          <p:nvPr/>
        </p:nvSpPr>
        <p:spPr>
          <a:xfrm>
            <a:off x="7586640" y="191135"/>
            <a:ext cx="1217000" cy="307777"/>
          </a:xfrm>
          <a:prstGeom prst="rect">
            <a:avLst/>
          </a:prstGeom>
        </p:spPr>
        <p:txBody>
          <a:bodyPr wrap="none">
            <a:spAutoFit/>
          </a:bodyPr>
          <a:lstStyle/>
          <a:p>
            <a:r>
              <a:rPr kumimoji="1" lang="en-US" altLang="zh-TW" sz="1400" b="1" dirty="0">
                <a:latin typeface="Microsoft JhengHei" panose="020B0604030504040204" pitchFamily="34" charset="-120"/>
                <a:ea typeface="Microsoft JhengHei" panose="020B0604030504040204" pitchFamily="34" charset="-120"/>
                <a:hlinkClick r:id="rId7" action="ppaction://hlinksldjump"/>
              </a:rPr>
              <a:t>&lt;&lt; </a:t>
            </a:r>
            <a:r>
              <a:rPr kumimoji="1" lang="zh-TW" altLang="en-US" sz="1400" b="1" dirty="0">
                <a:latin typeface="Microsoft JhengHei" panose="020B0604030504040204" pitchFamily="34" charset="-120"/>
                <a:ea typeface="Microsoft JhengHei" panose="020B0604030504040204" pitchFamily="34" charset="-120"/>
                <a:hlinkClick r:id="rId7" action="ppaction://hlinksldjump"/>
              </a:rPr>
              <a:t>返回實驗</a:t>
            </a:r>
            <a:endParaRPr kumimoji="1" lang="zh-TW" altLang="en-US" sz="1400" b="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25580068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5585" y="191135"/>
            <a:ext cx="8568055" cy="461645"/>
            <a:chOff x="371" y="301"/>
            <a:chExt cx="13493" cy="727"/>
          </a:xfrm>
        </p:grpSpPr>
        <p:sp>
          <p:nvSpPr>
            <p:cNvPr id="4" name="箭头: V 形 3"/>
            <p:cNvSpPr/>
            <p:nvPr/>
          </p:nvSpPr>
          <p:spPr>
            <a:xfrm>
              <a:off x="713" y="514"/>
              <a:ext cx="419" cy="485"/>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 name="箭头: V 形 4"/>
            <p:cNvSpPr/>
            <p:nvPr/>
          </p:nvSpPr>
          <p:spPr>
            <a:xfrm>
              <a:off x="1014"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cxnSp>
          <p:nvCxnSpPr>
            <p:cNvPr id="7" name="直接连接符 6"/>
            <p:cNvCxnSpPr/>
            <p:nvPr/>
          </p:nvCxnSpPr>
          <p:spPr>
            <a:xfrm>
              <a:off x="1609" y="992"/>
              <a:ext cx="1225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609" y="301"/>
              <a:ext cx="4916" cy="727"/>
            </a:xfrm>
            <a:prstGeom prst="rect">
              <a:avLst/>
            </a:prstGeom>
            <a:noFill/>
          </p:spPr>
          <p:txBody>
            <a:bodyPr wrap="none" rtlCol="0" anchor="ctr">
              <a:spAutoFit/>
            </a:bodyPr>
            <a:lstStyle/>
            <a:p>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(1) </a:t>
              </a:r>
              <a:r>
                <a:rPr lang="zh-TW"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單檔股票當沖交易</a:t>
              </a:r>
              <a:endParaRPr lang="zh-CN"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9" name="箭头: V 形 8"/>
            <p:cNvSpPr/>
            <p:nvPr/>
          </p:nvSpPr>
          <p:spPr>
            <a:xfrm>
              <a:off x="371"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6" name="文字方塊 5">
            <a:extLst>
              <a:ext uri="{FF2B5EF4-FFF2-40B4-BE49-F238E27FC236}">
                <a16:creationId xmlns:a16="http://schemas.microsoft.com/office/drawing/2014/main" id="{2C246C3A-2135-60F1-8B90-D513E93BC983}"/>
              </a:ext>
            </a:extLst>
          </p:cNvPr>
          <p:cNvSpPr txBox="1"/>
          <p:nvPr/>
        </p:nvSpPr>
        <p:spPr>
          <a:xfrm>
            <a:off x="373842" y="906899"/>
            <a:ext cx="8105457" cy="369332"/>
          </a:xfrm>
          <a:prstGeom prst="rect">
            <a:avLst/>
          </a:prstGeom>
          <a:noFill/>
        </p:spPr>
        <p:txBody>
          <a:bodyPr wrap="square">
            <a:spAutoFit/>
          </a:bodyPr>
          <a:lstStyle/>
          <a:p>
            <a:r>
              <a:rPr lang="en-US" altLang="zh-TW" sz="18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D</a:t>
            </a:r>
            <a:r>
              <a:rPr lang="en-US" altLang="zh-CN" sz="18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TW"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交錯個數篩選法 </a:t>
            </a:r>
            <a:r>
              <a:rPr lang="en-US" altLang="zh-TW"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zh-TW"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en-US" altLang="zh-TW" sz="1800" b="1" dirty="0" err="1">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Frobenius</a:t>
            </a:r>
            <a:r>
              <a:rPr lang="zh-TW"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範數檢驗法之獲利性比較 </a:t>
            </a:r>
            <a:r>
              <a:rPr lang="en-US" altLang="zh-TW"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zh-TW"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en-US" altLang="zh-TW"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0050</a:t>
            </a:r>
            <a:r>
              <a:rPr lang="zh-TW"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en-US" altLang="zh-TW"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0051 )</a:t>
            </a:r>
            <a:endParaRPr lang="zh-CN"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12" name="文字方塊 11">
            <a:extLst>
              <a:ext uri="{FF2B5EF4-FFF2-40B4-BE49-F238E27FC236}">
                <a16:creationId xmlns:a16="http://schemas.microsoft.com/office/drawing/2014/main" id="{4A313DAA-C572-411F-B418-AD3B927F11F8}"/>
              </a:ext>
            </a:extLst>
          </p:cNvPr>
          <p:cNvSpPr txBox="1"/>
          <p:nvPr/>
        </p:nvSpPr>
        <p:spPr>
          <a:xfrm>
            <a:off x="519269" y="4271911"/>
            <a:ext cx="8105458" cy="830997"/>
          </a:xfrm>
          <a:prstGeom prst="rect">
            <a:avLst/>
          </a:prstGeom>
          <a:noFill/>
        </p:spPr>
        <p:txBody>
          <a:bodyPr wrap="square" rtlCol="0">
            <a:spAutoFit/>
          </a:bodyPr>
          <a:lstStyle/>
          <a:p>
            <a:pPr algn="just"/>
            <a:r>
              <a:rPr lang="zh-TW" altLang="en-US" sz="1200" b="1" dirty="0">
                <a:latin typeface="微軟正黑體" panose="020B0604030504040204" pitchFamily="34" charset="-120"/>
                <a:ea typeface="微軟正黑體" panose="020B0604030504040204" pitchFamily="34" charset="-120"/>
              </a:rPr>
              <a:t>而在消除了價格較高成分股的影響後 </a:t>
            </a:r>
            <a:r>
              <a:rPr lang="en-US" altLang="zh-TW" sz="1200" b="1" dirty="0">
                <a:latin typeface="微軟正黑體" panose="020B0604030504040204" pitchFamily="34" charset="-120"/>
                <a:ea typeface="微軟正黑體" panose="020B0604030504040204" pitchFamily="34" charset="-120"/>
              </a:rPr>
              <a:t>(</a:t>
            </a:r>
            <a:r>
              <a:rPr lang="zh-TW" altLang="en-US" sz="1200" b="1" dirty="0">
                <a:latin typeface="微軟正黑體" panose="020B0604030504040204" pitchFamily="34" charset="-120"/>
                <a:ea typeface="微軟正黑體" panose="020B0604030504040204" pitchFamily="34" charset="-120"/>
              </a:rPr>
              <a:t>即 </a:t>
            </a:r>
            <a:r>
              <a:rPr lang="en-US" altLang="zh-TW" sz="1200" b="1" dirty="0">
                <a:latin typeface="微軟正黑體" panose="020B0604030504040204" pitchFamily="34" charset="-120"/>
                <a:ea typeface="微軟正黑體" panose="020B0604030504040204" pitchFamily="34" charset="-120"/>
              </a:rPr>
              <a:t>Trade based Sharpe Ratio)</a:t>
            </a:r>
            <a:r>
              <a:rPr lang="zh-TW" altLang="en-US" sz="1200" b="1" dirty="0">
                <a:latin typeface="微軟正黑體" panose="020B0604030504040204" pitchFamily="34" charset="-120"/>
                <a:ea typeface="微軟正黑體" panose="020B0604030504040204" pitchFamily="34" charset="-120"/>
              </a:rPr>
              <a:t>，</a:t>
            </a:r>
            <a:r>
              <a:rPr lang="en-US" altLang="zh-TW" sz="1200" b="1" dirty="0" err="1">
                <a:latin typeface="微軟正黑體" panose="020B0604030504040204" pitchFamily="34" charset="-120"/>
                <a:ea typeface="微軟正黑體" panose="020B0604030504040204" pitchFamily="34" charset="-120"/>
              </a:rPr>
              <a:t>Frobenius</a:t>
            </a:r>
            <a:r>
              <a:rPr lang="en-US" altLang="zh-TW" sz="1200" b="1" dirty="0">
                <a:latin typeface="微軟正黑體" panose="020B0604030504040204" pitchFamily="34" charset="-120"/>
                <a:ea typeface="微軟正黑體" panose="020B0604030504040204" pitchFamily="34" charset="-120"/>
              </a:rPr>
              <a:t> </a:t>
            </a:r>
            <a:r>
              <a:rPr lang="zh-TW" altLang="en-US" sz="1200" b="1" dirty="0">
                <a:latin typeface="微軟正黑體" panose="020B0604030504040204" pitchFamily="34" charset="-120"/>
                <a:ea typeface="微軟正黑體" panose="020B0604030504040204" pitchFamily="34" charset="-120"/>
              </a:rPr>
              <a:t>範數檢驗法在同時考慮 </a:t>
            </a:r>
            <a:r>
              <a:rPr lang="en-US" altLang="zh-TW" sz="1200" b="1" dirty="0">
                <a:latin typeface="微軟正黑體" panose="020B0604030504040204" pitchFamily="34" charset="-120"/>
                <a:ea typeface="微軟正黑體" panose="020B0604030504040204" pitchFamily="34" charset="-120"/>
              </a:rPr>
              <a:t>Model 1 + Model 2 </a:t>
            </a:r>
            <a:r>
              <a:rPr lang="zh-TW" altLang="en-US" sz="1200" b="1" dirty="0">
                <a:latin typeface="微軟正黑體" panose="020B0604030504040204" pitchFamily="34" charset="-120"/>
                <a:ea typeface="微軟正黑體" panose="020B0604030504040204" pitchFamily="34" charset="-120"/>
              </a:rPr>
              <a:t>時，不論交錯個數設定為何，在獲利性上都會優於或至少等於沒有加入時的結果，雖然單獨考慮 </a:t>
            </a:r>
            <a:r>
              <a:rPr lang="en-US" altLang="zh-TW" sz="1200" b="1" dirty="0">
                <a:latin typeface="微軟正黑體" panose="020B0604030504040204" pitchFamily="34" charset="-120"/>
                <a:ea typeface="微軟正黑體" panose="020B0604030504040204" pitchFamily="34" charset="-120"/>
              </a:rPr>
              <a:t>Model 1 </a:t>
            </a:r>
            <a:r>
              <a:rPr lang="zh-TW" altLang="en-US" sz="1200" b="1" dirty="0">
                <a:latin typeface="微軟正黑體" panose="020B0604030504040204" pitchFamily="34" charset="-120"/>
                <a:ea typeface="微軟正黑體" panose="020B0604030504040204" pitchFamily="34" charset="-120"/>
              </a:rPr>
              <a:t>資料集時一樣需要足夠高的交錯個數設定，</a:t>
            </a:r>
            <a:r>
              <a:rPr lang="en-US" altLang="zh-TW" sz="1200" b="1" dirty="0" err="1">
                <a:latin typeface="微軟正黑體" panose="020B0604030504040204" pitchFamily="34" charset="-120"/>
                <a:ea typeface="微軟正黑體" panose="020B0604030504040204" pitchFamily="34" charset="-120"/>
              </a:rPr>
              <a:t>Frobenius</a:t>
            </a:r>
            <a:r>
              <a:rPr lang="en-US" altLang="zh-TW" sz="1200" b="1" dirty="0">
                <a:latin typeface="微軟正黑體" panose="020B0604030504040204" pitchFamily="34" charset="-120"/>
                <a:ea typeface="微軟正黑體" panose="020B0604030504040204" pitchFamily="34" charset="-120"/>
              </a:rPr>
              <a:t> </a:t>
            </a:r>
            <a:r>
              <a:rPr lang="zh-TW" altLang="en-US" sz="1200" b="1" dirty="0">
                <a:latin typeface="微軟正黑體" panose="020B0604030504040204" pitchFamily="34" charset="-120"/>
                <a:ea typeface="微軟正黑體" panose="020B0604030504040204" pitchFamily="34" charset="-120"/>
              </a:rPr>
              <a:t>範數檢驗法才能為獲利性帶來提升，但單獨考慮 </a:t>
            </a:r>
            <a:r>
              <a:rPr lang="en-US" altLang="zh-TW" sz="1200" b="1" dirty="0">
                <a:latin typeface="微軟正黑體" panose="020B0604030504040204" pitchFamily="34" charset="-120"/>
                <a:ea typeface="微軟正黑體" panose="020B0604030504040204" pitchFamily="34" charset="-120"/>
              </a:rPr>
              <a:t>Model 2</a:t>
            </a:r>
            <a:r>
              <a:rPr lang="zh-TW" altLang="en-US" sz="1200" b="1" dirty="0">
                <a:latin typeface="微軟正黑體" panose="020B0604030504040204" pitchFamily="34" charset="-120"/>
                <a:ea typeface="微軟正黑體" panose="020B0604030504040204" pitchFamily="34" charset="-120"/>
              </a:rPr>
              <a:t>資料集時，不論交錯個數設定為何，對於獲利性的表現都會好過未加入 </a:t>
            </a:r>
            <a:r>
              <a:rPr lang="en-US" altLang="zh-TW" sz="1200" b="1" dirty="0" err="1">
                <a:latin typeface="微軟正黑體" panose="020B0604030504040204" pitchFamily="34" charset="-120"/>
                <a:ea typeface="微軟正黑體" panose="020B0604030504040204" pitchFamily="34" charset="-120"/>
              </a:rPr>
              <a:t>Frobenius</a:t>
            </a:r>
            <a:r>
              <a:rPr lang="en-US" altLang="zh-TW" sz="1200" b="1" dirty="0">
                <a:latin typeface="微軟正黑體" panose="020B0604030504040204" pitchFamily="34" charset="-120"/>
                <a:ea typeface="微軟正黑體" panose="020B0604030504040204" pitchFamily="34" charset="-120"/>
              </a:rPr>
              <a:t> </a:t>
            </a:r>
            <a:r>
              <a:rPr lang="zh-TW" altLang="en-US" sz="1200" b="1" dirty="0">
                <a:latin typeface="微軟正黑體" panose="020B0604030504040204" pitchFamily="34" charset="-120"/>
                <a:ea typeface="微軟正黑體" panose="020B0604030504040204" pitchFamily="34" charset="-120"/>
              </a:rPr>
              <a:t>範數檢驗法時的表現。</a:t>
            </a:r>
          </a:p>
        </p:txBody>
      </p:sp>
      <p:pic>
        <p:nvPicPr>
          <p:cNvPr id="13" name="圖片 12">
            <a:extLst>
              <a:ext uri="{FF2B5EF4-FFF2-40B4-BE49-F238E27FC236}">
                <a16:creationId xmlns:a16="http://schemas.microsoft.com/office/drawing/2014/main" id="{A81D0449-5BB2-4A03-BA87-B6A5297A9B13}"/>
              </a:ext>
            </a:extLst>
          </p:cNvPr>
          <p:cNvPicPr>
            <a:picLocks noChangeAspect="1"/>
          </p:cNvPicPr>
          <p:nvPr/>
        </p:nvPicPr>
        <p:blipFill>
          <a:blip r:embed="rId3"/>
          <a:stretch>
            <a:fillRect/>
          </a:stretch>
        </p:blipFill>
        <p:spPr>
          <a:xfrm>
            <a:off x="631647" y="1279207"/>
            <a:ext cx="2447402" cy="3018061"/>
          </a:xfrm>
          <a:prstGeom prst="rect">
            <a:avLst/>
          </a:prstGeom>
        </p:spPr>
      </p:pic>
      <p:pic>
        <p:nvPicPr>
          <p:cNvPr id="14" name="圖片 13">
            <a:extLst>
              <a:ext uri="{FF2B5EF4-FFF2-40B4-BE49-F238E27FC236}">
                <a16:creationId xmlns:a16="http://schemas.microsoft.com/office/drawing/2014/main" id="{A8F1FFC8-03EF-48E0-8E03-8C8041001919}"/>
              </a:ext>
            </a:extLst>
          </p:cNvPr>
          <p:cNvPicPr>
            <a:picLocks noChangeAspect="1"/>
          </p:cNvPicPr>
          <p:nvPr/>
        </p:nvPicPr>
        <p:blipFill>
          <a:blip r:embed="rId4"/>
          <a:stretch>
            <a:fillRect/>
          </a:stretch>
        </p:blipFill>
        <p:spPr>
          <a:xfrm>
            <a:off x="3348680" y="1262996"/>
            <a:ext cx="2446641" cy="1431887"/>
          </a:xfrm>
          <a:prstGeom prst="rect">
            <a:avLst/>
          </a:prstGeom>
        </p:spPr>
      </p:pic>
      <p:pic>
        <p:nvPicPr>
          <p:cNvPr id="15" name="圖片 14">
            <a:extLst>
              <a:ext uri="{FF2B5EF4-FFF2-40B4-BE49-F238E27FC236}">
                <a16:creationId xmlns:a16="http://schemas.microsoft.com/office/drawing/2014/main" id="{21FC54E1-8703-4AF7-80D6-817A9691B4BF}"/>
              </a:ext>
            </a:extLst>
          </p:cNvPr>
          <p:cNvPicPr>
            <a:picLocks noChangeAspect="1"/>
          </p:cNvPicPr>
          <p:nvPr/>
        </p:nvPicPr>
        <p:blipFill>
          <a:blip r:embed="rId5"/>
          <a:stretch>
            <a:fillRect/>
          </a:stretch>
        </p:blipFill>
        <p:spPr>
          <a:xfrm>
            <a:off x="3352691" y="2870905"/>
            <a:ext cx="2442630" cy="1423865"/>
          </a:xfrm>
          <a:prstGeom prst="rect">
            <a:avLst/>
          </a:prstGeom>
        </p:spPr>
      </p:pic>
      <p:pic>
        <p:nvPicPr>
          <p:cNvPr id="16" name="圖片 15">
            <a:extLst>
              <a:ext uri="{FF2B5EF4-FFF2-40B4-BE49-F238E27FC236}">
                <a16:creationId xmlns:a16="http://schemas.microsoft.com/office/drawing/2014/main" id="{04A12A04-2CE8-445D-AC5D-5C121FC81F29}"/>
              </a:ext>
            </a:extLst>
          </p:cNvPr>
          <p:cNvPicPr>
            <a:picLocks noChangeAspect="1"/>
          </p:cNvPicPr>
          <p:nvPr/>
        </p:nvPicPr>
        <p:blipFill>
          <a:blip r:embed="rId6"/>
          <a:stretch>
            <a:fillRect/>
          </a:stretch>
        </p:blipFill>
        <p:spPr>
          <a:xfrm>
            <a:off x="6064952" y="1279207"/>
            <a:ext cx="2446641" cy="3018061"/>
          </a:xfrm>
          <a:prstGeom prst="rect">
            <a:avLst/>
          </a:prstGeom>
        </p:spPr>
      </p:pic>
      <p:sp>
        <p:nvSpPr>
          <p:cNvPr id="17" name="矩形 16">
            <a:extLst>
              <a:ext uri="{FF2B5EF4-FFF2-40B4-BE49-F238E27FC236}">
                <a16:creationId xmlns:a16="http://schemas.microsoft.com/office/drawing/2014/main" id="{4C0D9766-AF42-4E31-90AB-A95A51AA1F13}"/>
              </a:ext>
            </a:extLst>
          </p:cNvPr>
          <p:cNvSpPr/>
          <p:nvPr/>
        </p:nvSpPr>
        <p:spPr>
          <a:xfrm>
            <a:off x="7586640" y="191135"/>
            <a:ext cx="1217000" cy="307777"/>
          </a:xfrm>
          <a:prstGeom prst="rect">
            <a:avLst/>
          </a:prstGeom>
        </p:spPr>
        <p:txBody>
          <a:bodyPr wrap="none">
            <a:spAutoFit/>
          </a:bodyPr>
          <a:lstStyle/>
          <a:p>
            <a:r>
              <a:rPr kumimoji="1" lang="en-US" altLang="zh-TW" sz="1400" b="1" dirty="0">
                <a:latin typeface="Microsoft JhengHei" panose="020B0604030504040204" pitchFamily="34" charset="-120"/>
                <a:ea typeface="Microsoft JhengHei" panose="020B0604030504040204" pitchFamily="34" charset="-120"/>
                <a:hlinkClick r:id="rId7" action="ppaction://hlinksldjump"/>
              </a:rPr>
              <a:t>&lt;&lt; </a:t>
            </a:r>
            <a:r>
              <a:rPr kumimoji="1" lang="zh-TW" altLang="en-US" sz="1400" b="1" dirty="0">
                <a:latin typeface="Microsoft JhengHei" panose="020B0604030504040204" pitchFamily="34" charset="-120"/>
                <a:ea typeface="Microsoft JhengHei" panose="020B0604030504040204" pitchFamily="34" charset="-120"/>
                <a:hlinkClick r:id="rId7" action="ppaction://hlinksldjump"/>
              </a:rPr>
              <a:t>返回實驗</a:t>
            </a:r>
            <a:endParaRPr kumimoji="1" lang="zh-TW" altLang="en-US" sz="1400" b="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10040986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5585" y="191135"/>
            <a:ext cx="8568055" cy="461645"/>
            <a:chOff x="371" y="301"/>
            <a:chExt cx="13493" cy="727"/>
          </a:xfrm>
        </p:grpSpPr>
        <p:sp>
          <p:nvSpPr>
            <p:cNvPr id="4" name="箭头: V 形 3"/>
            <p:cNvSpPr/>
            <p:nvPr/>
          </p:nvSpPr>
          <p:spPr>
            <a:xfrm>
              <a:off x="713" y="514"/>
              <a:ext cx="419" cy="485"/>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 name="箭头: V 形 4"/>
            <p:cNvSpPr/>
            <p:nvPr/>
          </p:nvSpPr>
          <p:spPr>
            <a:xfrm>
              <a:off x="1014"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cxnSp>
          <p:nvCxnSpPr>
            <p:cNvPr id="7" name="直接连接符 6"/>
            <p:cNvCxnSpPr/>
            <p:nvPr/>
          </p:nvCxnSpPr>
          <p:spPr>
            <a:xfrm>
              <a:off x="1609" y="992"/>
              <a:ext cx="1225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609" y="301"/>
              <a:ext cx="4916" cy="727"/>
            </a:xfrm>
            <a:prstGeom prst="rect">
              <a:avLst/>
            </a:prstGeom>
            <a:noFill/>
          </p:spPr>
          <p:txBody>
            <a:bodyPr wrap="none" rtlCol="0" anchor="ctr">
              <a:spAutoFit/>
            </a:bodyPr>
            <a:lstStyle/>
            <a:p>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(1) </a:t>
              </a:r>
              <a:r>
                <a:rPr lang="zh-TW"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單檔股票當沖交易</a:t>
              </a:r>
              <a:endParaRPr lang="zh-CN"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9" name="箭头: V 形 8"/>
            <p:cNvSpPr/>
            <p:nvPr/>
          </p:nvSpPr>
          <p:spPr>
            <a:xfrm>
              <a:off x="371"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6" name="文字方塊 5">
            <a:extLst>
              <a:ext uri="{FF2B5EF4-FFF2-40B4-BE49-F238E27FC236}">
                <a16:creationId xmlns:a16="http://schemas.microsoft.com/office/drawing/2014/main" id="{2C246C3A-2135-60F1-8B90-D513E93BC983}"/>
              </a:ext>
            </a:extLst>
          </p:cNvPr>
          <p:cNvSpPr txBox="1"/>
          <p:nvPr/>
        </p:nvSpPr>
        <p:spPr>
          <a:xfrm>
            <a:off x="373842" y="906899"/>
            <a:ext cx="8105457" cy="369332"/>
          </a:xfrm>
          <a:prstGeom prst="rect">
            <a:avLst/>
          </a:prstGeom>
          <a:noFill/>
        </p:spPr>
        <p:txBody>
          <a:bodyPr wrap="square">
            <a:spAutoFit/>
          </a:bodyPr>
          <a:lstStyle/>
          <a:p>
            <a:r>
              <a:rPr lang="en-US" altLang="zh-TW" sz="18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D</a:t>
            </a:r>
            <a:r>
              <a:rPr lang="en-US" altLang="zh-CN" sz="18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TW"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交錯個數篩選法 </a:t>
            </a:r>
            <a:r>
              <a:rPr lang="en-US" altLang="zh-TW"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zh-TW"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en-US" altLang="zh-TW" sz="1800" b="1" dirty="0" err="1">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Frobenius</a:t>
            </a:r>
            <a:r>
              <a:rPr lang="zh-TW"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範數檢驗法 </a:t>
            </a:r>
            <a:r>
              <a:rPr lang="en-US" altLang="zh-TW"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( 0050</a:t>
            </a:r>
            <a:r>
              <a:rPr lang="zh-TW"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部分高流動成分股 </a:t>
            </a:r>
            <a:r>
              <a:rPr lang="en-US" altLang="zh-TW"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endParaRPr lang="zh-CN"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12" name="文字方塊 11">
            <a:extLst>
              <a:ext uri="{FF2B5EF4-FFF2-40B4-BE49-F238E27FC236}">
                <a16:creationId xmlns:a16="http://schemas.microsoft.com/office/drawing/2014/main" id="{4A313DAA-C572-411F-B418-AD3B927F11F8}"/>
              </a:ext>
            </a:extLst>
          </p:cNvPr>
          <p:cNvSpPr txBox="1"/>
          <p:nvPr/>
        </p:nvSpPr>
        <p:spPr>
          <a:xfrm>
            <a:off x="517256" y="4265935"/>
            <a:ext cx="8105458" cy="646331"/>
          </a:xfrm>
          <a:prstGeom prst="rect">
            <a:avLst/>
          </a:prstGeom>
          <a:noFill/>
        </p:spPr>
        <p:txBody>
          <a:bodyPr wrap="square" rtlCol="0">
            <a:spAutoFit/>
          </a:bodyPr>
          <a:lstStyle/>
          <a:p>
            <a:pPr algn="just"/>
            <a:r>
              <a:rPr lang="zh-TW" altLang="en-US" sz="1200" b="1" dirty="0">
                <a:latin typeface="微軟正黑體" panose="020B0604030504040204" pitchFamily="34" charset="-120"/>
                <a:ea typeface="微軟正黑體" panose="020B0604030504040204" pitchFamily="34" charset="-120"/>
              </a:rPr>
              <a:t>在 </a:t>
            </a:r>
            <a:r>
              <a:rPr lang="en-US" altLang="zh-TW" sz="1200" b="1" dirty="0">
                <a:latin typeface="微軟正黑體" panose="020B0604030504040204" pitchFamily="34" charset="-120"/>
                <a:ea typeface="微軟正黑體" panose="020B0604030504040204" pitchFamily="34" charset="-120"/>
              </a:rPr>
              <a:t>0050 </a:t>
            </a:r>
            <a:r>
              <a:rPr lang="zh-TW" altLang="en-US" sz="1200" b="1" dirty="0">
                <a:latin typeface="微軟正黑體" panose="020B0604030504040204" pitchFamily="34" charset="-120"/>
                <a:ea typeface="微軟正黑體" panose="020B0604030504040204" pitchFamily="34" charset="-120"/>
              </a:rPr>
              <a:t>部分高流動成分股中的 </a:t>
            </a:r>
            <a:r>
              <a:rPr lang="en-US" altLang="zh-TW" sz="1200" b="1" dirty="0">
                <a:latin typeface="微軟正黑體" panose="020B0604030504040204" pitchFamily="34" charset="-120"/>
                <a:ea typeface="微軟正黑體" panose="020B0604030504040204" pitchFamily="34" charset="-120"/>
              </a:rPr>
              <a:t>Model 1 + Model 2 </a:t>
            </a:r>
            <a:r>
              <a:rPr lang="zh-TW" altLang="en-US" sz="1200" b="1" dirty="0">
                <a:latin typeface="微軟正黑體" panose="020B0604030504040204" pitchFamily="34" charset="-120"/>
                <a:ea typeface="微軟正黑體" panose="020B0604030504040204" pitchFamily="34" charset="-120"/>
              </a:rPr>
              <a:t>上，不論是勝率或是正常平倉率，在 </a:t>
            </a:r>
            <a:r>
              <a:rPr lang="en-US" altLang="zh-TW" sz="1200" b="1" dirty="0">
                <a:latin typeface="微軟正黑體" panose="020B0604030504040204" pitchFamily="34" charset="-120"/>
                <a:ea typeface="微軟正黑體" panose="020B0604030504040204" pitchFamily="34" charset="-120"/>
              </a:rPr>
              <a:t>0 </a:t>
            </a:r>
            <a:r>
              <a:rPr lang="zh-TW" altLang="en-US" sz="1200" b="1" dirty="0">
                <a:latin typeface="微軟正黑體" panose="020B0604030504040204" pitchFamily="34" charset="-120"/>
                <a:ea typeface="微軟正黑體" panose="020B0604030504040204" pitchFamily="34" charset="-120"/>
              </a:rPr>
              <a:t>至 </a:t>
            </a:r>
            <a:r>
              <a:rPr lang="en-US" altLang="zh-TW" sz="1200" b="1" dirty="0">
                <a:latin typeface="微軟正黑體" panose="020B0604030504040204" pitchFamily="34" charset="-120"/>
                <a:ea typeface="微軟正黑體" panose="020B0604030504040204" pitchFamily="34" charset="-120"/>
              </a:rPr>
              <a:t>40 </a:t>
            </a:r>
            <a:r>
              <a:rPr lang="zh-TW" altLang="en-US" sz="1200" b="1" dirty="0">
                <a:latin typeface="微軟正黑體" panose="020B0604030504040204" pitchFamily="34" charset="-120"/>
                <a:ea typeface="微軟正黑體" panose="020B0604030504040204" pitchFamily="34" charset="-120"/>
              </a:rPr>
              <a:t>的交錯個數設定下，是否加入 </a:t>
            </a:r>
            <a:r>
              <a:rPr lang="en-US" altLang="zh-TW" sz="1200" b="1" dirty="0" err="1">
                <a:latin typeface="微軟正黑體" panose="020B0604030504040204" pitchFamily="34" charset="-120"/>
                <a:ea typeface="微軟正黑體" panose="020B0604030504040204" pitchFamily="34" charset="-120"/>
              </a:rPr>
              <a:t>Frobenius</a:t>
            </a:r>
            <a:r>
              <a:rPr lang="en-US" altLang="zh-TW" sz="1200" b="1" dirty="0">
                <a:latin typeface="微軟正黑體" panose="020B0604030504040204" pitchFamily="34" charset="-120"/>
                <a:ea typeface="微軟正黑體" panose="020B0604030504040204" pitchFamily="34" charset="-120"/>
              </a:rPr>
              <a:t> </a:t>
            </a:r>
            <a:r>
              <a:rPr lang="zh-TW" altLang="en-US" sz="1200" b="1" dirty="0">
                <a:latin typeface="微軟正黑體" panose="020B0604030504040204" pitchFamily="34" charset="-120"/>
                <a:ea typeface="微軟正黑體" panose="020B0604030504040204" pitchFamily="34" charset="-120"/>
              </a:rPr>
              <a:t>範數檢驗法的交易績效結果會多次產生交點，而若將 </a:t>
            </a:r>
            <a:r>
              <a:rPr lang="en-US" altLang="zh-TW" sz="1200" b="1" dirty="0">
                <a:latin typeface="微軟正黑體" panose="020B0604030504040204" pitchFamily="34" charset="-120"/>
                <a:ea typeface="微軟正黑體" panose="020B0604030504040204" pitchFamily="34" charset="-120"/>
              </a:rPr>
              <a:t>Model 1 </a:t>
            </a:r>
            <a:r>
              <a:rPr lang="zh-TW" altLang="en-US" sz="1200" b="1" dirty="0">
                <a:latin typeface="微軟正黑體" panose="020B0604030504040204" pitchFamily="34" charset="-120"/>
                <a:ea typeface="微軟正黑體" panose="020B0604030504040204" pitchFamily="34" charset="-120"/>
              </a:rPr>
              <a:t>和 </a:t>
            </a:r>
            <a:r>
              <a:rPr lang="en-US" altLang="zh-TW" sz="1200" b="1" dirty="0">
                <a:latin typeface="微軟正黑體" panose="020B0604030504040204" pitchFamily="34" charset="-120"/>
                <a:ea typeface="微軟正黑體" panose="020B0604030504040204" pitchFamily="34" charset="-120"/>
              </a:rPr>
              <a:t>Model 2 </a:t>
            </a:r>
            <a:r>
              <a:rPr lang="zh-TW" altLang="en-US" sz="1200" b="1" dirty="0">
                <a:latin typeface="微軟正黑體" panose="020B0604030504040204" pitchFamily="34" charset="-120"/>
                <a:ea typeface="微軟正黑體" panose="020B0604030504040204" pitchFamily="34" charset="-120"/>
              </a:rPr>
              <a:t>拆分後，不論是 </a:t>
            </a:r>
            <a:r>
              <a:rPr lang="en-US" altLang="zh-TW" sz="1200" b="1" dirty="0">
                <a:latin typeface="微軟正黑體" panose="020B0604030504040204" pitchFamily="34" charset="-120"/>
                <a:ea typeface="微軟正黑體" panose="020B0604030504040204" pitchFamily="34" charset="-120"/>
              </a:rPr>
              <a:t>Model 1 </a:t>
            </a:r>
            <a:r>
              <a:rPr lang="zh-TW" altLang="en-US" sz="1200" b="1" dirty="0">
                <a:latin typeface="微軟正黑體" panose="020B0604030504040204" pitchFamily="34" charset="-120"/>
                <a:ea typeface="微軟正黑體" panose="020B0604030504040204" pitchFamily="34" charset="-120"/>
              </a:rPr>
              <a:t>或是 </a:t>
            </a:r>
            <a:r>
              <a:rPr lang="en-US" altLang="zh-TW" sz="1200" b="1" dirty="0">
                <a:latin typeface="微軟正黑體" panose="020B0604030504040204" pitchFamily="34" charset="-120"/>
                <a:ea typeface="微軟正黑體" panose="020B0604030504040204" pitchFamily="34" charset="-120"/>
              </a:rPr>
              <a:t>Model 2</a:t>
            </a:r>
            <a:r>
              <a:rPr lang="zh-TW" altLang="en-US" sz="1200" b="1" dirty="0">
                <a:latin typeface="微軟正黑體" panose="020B0604030504040204" pitchFamily="34" charset="-120"/>
                <a:ea typeface="微軟正黑體" panose="020B0604030504040204" pitchFamily="34" charset="-120"/>
              </a:rPr>
              <a:t>，在加入了 </a:t>
            </a:r>
            <a:r>
              <a:rPr lang="en-US" altLang="zh-TW" sz="1200" b="1" dirty="0" err="1">
                <a:latin typeface="微軟正黑體" panose="020B0604030504040204" pitchFamily="34" charset="-120"/>
                <a:ea typeface="微軟正黑體" panose="020B0604030504040204" pitchFamily="34" charset="-120"/>
              </a:rPr>
              <a:t>Frobenius</a:t>
            </a:r>
            <a:r>
              <a:rPr lang="en-US" altLang="zh-TW" sz="1200" b="1" dirty="0">
                <a:latin typeface="微軟正黑體" panose="020B0604030504040204" pitchFamily="34" charset="-120"/>
                <a:ea typeface="微軟正黑體" panose="020B0604030504040204" pitchFamily="34" charset="-120"/>
              </a:rPr>
              <a:t> </a:t>
            </a:r>
            <a:r>
              <a:rPr lang="zh-TW" altLang="en-US" sz="1200" b="1" dirty="0">
                <a:latin typeface="微軟正黑體" panose="020B0604030504040204" pitchFamily="34" charset="-120"/>
                <a:ea typeface="微軟正黑體" panose="020B0604030504040204" pitchFamily="34" charset="-120"/>
              </a:rPr>
              <a:t>範數檢驗法後，勝率和正常平倉率都會比未加入時的表現來得更好。</a:t>
            </a:r>
          </a:p>
        </p:txBody>
      </p:sp>
      <p:pic>
        <p:nvPicPr>
          <p:cNvPr id="13" name="圖片 12">
            <a:extLst>
              <a:ext uri="{FF2B5EF4-FFF2-40B4-BE49-F238E27FC236}">
                <a16:creationId xmlns:a16="http://schemas.microsoft.com/office/drawing/2014/main" id="{E9C6E228-97E4-423B-8CE7-8B88E99F3F72}"/>
              </a:ext>
            </a:extLst>
          </p:cNvPr>
          <p:cNvPicPr>
            <a:picLocks noChangeAspect="1"/>
          </p:cNvPicPr>
          <p:nvPr/>
        </p:nvPicPr>
        <p:blipFill>
          <a:blip r:embed="rId3"/>
          <a:stretch>
            <a:fillRect/>
          </a:stretch>
        </p:blipFill>
        <p:spPr>
          <a:xfrm>
            <a:off x="3341375" y="1254273"/>
            <a:ext cx="2457220" cy="3018063"/>
          </a:xfrm>
          <a:prstGeom prst="rect">
            <a:avLst/>
          </a:prstGeom>
        </p:spPr>
      </p:pic>
      <p:pic>
        <p:nvPicPr>
          <p:cNvPr id="14" name="圖片 13">
            <a:extLst>
              <a:ext uri="{FF2B5EF4-FFF2-40B4-BE49-F238E27FC236}">
                <a16:creationId xmlns:a16="http://schemas.microsoft.com/office/drawing/2014/main" id="{775A96DF-2AF6-4090-8F4C-D7E61BA44480}"/>
              </a:ext>
            </a:extLst>
          </p:cNvPr>
          <p:cNvPicPr>
            <a:picLocks noChangeAspect="1"/>
          </p:cNvPicPr>
          <p:nvPr/>
        </p:nvPicPr>
        <p:blipFill>
          <a:blip r:embed="rId4"/>
          <a:stretch>
            <a:fillRect/>
          </a:stretch>
        </p:blipFill>
        <p:spPr>
          <a:xfrm>
            <a:off x="6053117" y="1251919"/>
            <a:ext cx="2457220" cy="1436404"/>
          </a:xfrm>
          <a:prstGeom prst="rect">
            <a:avLst/>
          </a:prstGeom>
        </p:spPr>
      </p:pic>
      <p:pic>
        <p:nvPicPr>
          <p:cNvPr id="15" name="圖片 14">
            <a:extLst>
              <a:ext uri="{FF2B5EF4-FFF2-40B4-BE49-F238E27FC236}">
                <a16:creationId xmlns:a16="http://schemas.microsoft.com/office/drawing/2014/main" id="{ED295050-77E7-4F6E-B005-456FBA13E890}"/>
              </a:ext>
            </a:extLst>
          </p:cNvPr>
          <p:cNvPicPr>
            <a:picLocks noChangeAspect="1"/>
          </p:cNvPicPr>
          <p:nvPr/>
        </p:nvPicPr>
        <p:blipFill>
          <a:blip r:embed="rId5"/>
          <a:stretch>
            <a:fillRect/>
          </a:stretch>
        </p:blipFill>
        <p:spPr>
          <a:xfrm>
            <a:off x="6053117" y="2844001"/>
            <a:ext cx="2449150" cy="1428335"/>
          </a:xfrm>
          <a:prstGeom prst="rect">
            <a:avLst/>
          </a:prstGeom>
        </p:spPr>
      </p:pic>
      <p:pic>
        <p:nvPicPr>
          <p:cNvPr id="16" name="圖片 15">
            <a:extLst>
              <a:ext uri="{FF2B5EF4-FFF2-40B4-BE49-F238E27FC236}">
                <a16:creationId xmlns:a16="http://schemas.microsoft.com/office/drawing/2014/main" id="{4C43F723-7941-4692-AB2B-4CF1E484EC39}"/>
              </a:ext>
            </a:extLst>
          </p:cNvPr>
          <p:cNvPicPr>
            <a:picLocks noChangeAspect="1"/>
          </p:cNvPicPr>
          <p:nvPr/>
        </p:nvPicPr>
        <p:blipFill>
          <a:blip r:embed="rId6"/>
          <a:stretch>
            <a:fillRect/>
          </a:stretch>
        </p:blipFill>
        <p:spPr>
          <a:xfrm>
            <a:off x="629633" y="1251919"/>
            <a:ext cx="2457220" cy="1426642"/>
          </a:xfrm>
          <a:prstGeom prst="rect">
            <a:avLst/>
          </a:prstGeom>
        </p:spPr>
      </p:pic>
      <p:pic>
        <p:nvPicPr>
          <p:cNvPr id="17" name="圖片 16">
            <a:extLst>
              <a:ext uri="{FF2B5EF4-FFF2-40B4-BE49-F238E27FC236}">
                <a16:creationId xmlns:a16="http://schemas.microsoft.com/office/drawing/2014/main" id="{79AEA1ED-D016-493D-B700-7F3996F662FA}"/>
              </a:ext>
            </a:extLst>
          </p:cNvPr>
          <p:cNvPicPr>
            <a:picLocks noChangeAspect="1"/>
          </p:cNvPicPr>
          <p:nvPr/>
        </p:nvPicPr>
        <p:blipFill>
          <a:blip r:embed="rId7"/>
          <a:stretch>
            <a:fillRect/>
          </a:stretch>
        </p:blipFill>
        <p:spPr>
          <a:xfrm>
            <a:off x="633674" y="2844001"/>
            <a:ext cx="2453179" cy="1426643"/>
          </a:xfrm>
          <a:prstGeom prst="rect">
            <a:avLst/>
          </a:prstGeom>
        </p:spPr>
      </p:pic>
      <p:sp>
        <p:nvSpPr>
          <p:cNvPr id="18" name="矩形 17">
            <a:extLst>
              <a:ext uri="{FF2B5EF4-FFF2-40B4-BE49-F238E27FC236}">
                <a16:creationId xmlns:a16="http://schemas.microsoft.com/office/drawing/2014/main" id="{4A262850-0BF2-4DE0-A044-7B0B9F7063C4}"/>
              </a:ext>
            </a:extLst>
          </p:cNvPr>
          <p:cNvSpPr/>
          <p:nvPr/>
        </p:nvSpPr>
        <p:spPr>
          <a:xfrm>
            <a:off x="7586640" y="191135"/>
            <a:ext cx="1217000" cy="307777"/>
          </a:xfrm>
          <a:prstGeom prst="rect">
            <a:avLst/>
          </a:prstGeom>
        </p:spPr>
        <p:txBody>
          <a:bodyPr wrap="none">
            <a:spAutoFit/>
          </a:bodyPr>
          <a:lstStyle/>
          <a:p>
            <a:r>
              <a:rPr kumimoji="1" lang="en-US" altLang="zh-TW" sz="1400" b="1" dirty="0">
                <a:latin typeface="Microsoft JhengHei" panose="020B0604030504040204" pitchFamily="34" charset="-120"/>
                <a:ea typeface="Microsoft JhengHei" panose="020B0604030504040204" pitchFamily="34" charset="-120"/>
                <a:hlinkClick r:id="rId8" action="ppaction://hlinksldjump"/>
              </a:rPr>
              <a:t>&lt;&lt; </a:t>
            </a:r>
            <a:r>
              <a:rPr kumimoji="1" lang="zh-TW" altLang="en-US" sz="1400" b="1" dirty="0">
                <a:latin typeface="Microsoft JhengHei" panose="020B0604030504040204" pitchFamily="34" charset="-120"/>
                <a:ea typeface="Microsoft JhengHei" panose="020B0604030504040204" pitchFamily="34" charset="-120"/>
                <a:hlinkClick r:id="rId8" action="ppaction://hlinksldjump"/>
              </a:rPr>
              <a:t>返回實驗</a:t>
            </a:r>
            <a:endParaRPr kumimoji="1" lang="zh-TW" altLang="en-US" sz="1400" b="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31767077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5585" y="191135"/>
            <a:ext cx="8568055" cy="461645"/>
            <a:chOff x="371" y="301"/>
            <a:chExt cx="13493" cy="727"/>
          </a:xfrm>
        </p:grpSpPr>
        <p:sp>
          <p:nvSpPr>
            <p:cNvPr id="4" name="箭头: V 形 3"/>
            <p:cNvSpPr/>
            <p:nvPr/>
          </p:nvSpPr>
          <p:spPr>
            <a:xfrm>
              <a:off x="713" y="514"/>
              <a:ext cx="419" cy="485"/>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 name="箭头: V 形 4"/>
            <p:cNvSpPr/>
            <p:nvPr/>
          </p:nvSpPr>
          <p:spPr>
            <a:xfrm>
              <a:off x="1014"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cxnSp>
          <p:nvCxnSpPr>
            <p:cNvPr id="7" name="直接连接符 6"/>
            <p:cNvCxnSpPr/>
            <p:nvPr/>
          </p:nvCxnSpPr>
          <p:spPr>
            <a:xfrm>
              <a:off x="1609" y="992"/>
              <a:ext cx="1225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609" y="301"/>
              <a:ext cx="4916" cy="727"/>
            </a:xfrm>
            <a:prstGeom prst="rect">
              <a:avLst/>
            </a:prstGeom>
            <a:noFill/>
          </p:spPr>
          <p:txBody>
            <a:bodyPr wrap="none" rtlCol="0" anchor="ctr">
              <a:spAutoFit/>
            </a:bodyPr>
            <a:lstStyle/>
            <a:p>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(1) </a:t>
              </a:r>
              <a:r>
                <a:rPr lang="zh-TW"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單檔股票當沖交易</a:t>
              </a:r>
              <a:endParaRPr lang="zh-CN"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9" name="箭头: V 形 8"/>
            <p:cNvSpPr/>
            <p:nvPr/>
          </p:nvSpPr>
          <p:spPr>
            <a:xfrm>
              <a:off x="371"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6" name="文字方塊 5">
            <a:extLst>
              <a:ext uri="{FF2B5EF4-FFF2-40B4-BE49-F238E27FC236}">
                <a16:creationId xmlns:a16="http://schemas.microsoft.com/office/drawing/2014/main" id="{2C246C3A-2135-60F1-8B90-D513E93BC983}"/>
              </a:ext>
            </a:extLst>
          </p:cNvPr>
          <p:cNvSpPr txBox="1"/>
          <p:nvPr/>
        </p:nvSpPr>
        <p:spPr>
          <a:xfrm>
            <a:off x="373842" y="906899"/>
            <a:ext cx="8105457" cy="369332"/>
          </a:xfrm>
          <a:prstGeom prst="rect">
            <a:avLst/>
          </a:prstGeom>
          <a:noFill/>
        </p:spPr>
        <p:txBody>
          <a:bodyPr wrap="square">
            <a:spAutoFit/>
          </a:bodyPr>
          <a:lstStyle/>
          <a:p>
            <a:r>
              <a:rPr lang="en-US" altLang="zh-TW"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D</a:t>
            </a:r>
            <a:r>
              <a:rPr lang="en-US" altLang="zh-CN" sz="18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TW"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交錯個數篩選法 </a:t>
            </a:r>
            <a:r>
              <a:rPr lang="en-US" altLang="zh-TW"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zh-TW"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en-US" altLang="zh-TW" sz="1800" b="1" dirty="0" err="1">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Frobenius</a:t>
            </a:r>
            <a:r>
              <a:rPr lang="zh-TW"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範數檢驗法 </a:t>
            </a:r>
            <a:r>
              <a:rPr lang="en-US" altLang="zh-TW"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( 0050</a:t>
            </a:r>
            <a:r>
              <a:rPr lang="zh-TW"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部分高流動成分股 </a:t>
            </a:r>
            <a:r>
              <a:rPr lang="en-US" altLang="zh-TW"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endParaRPr lang="zh-CN"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12" name="文字方塊 11">
            <a:extLst>
              <a:ext uri="{FF2B5EF4-FFF2-40B4-BE49-F238E27FC236}">
                <a16:creationId xmlns:a16="http://schemas.microsoft.com/office/drawing/2014/main" id="{4A313DAA-C572-411F-B418-AD3B927F11F8}"/>
              </a:ext>
            </a:extLst>
          </p:cNvPr>
          <p:cNvSpPr txBox="1"/>
          <p:nvPr/>
        </p:nvSpPr>
        <p:spPr>
          <a:xfrm>
            <a:off x="517256" y="4270644"/>
            <a:ext cx="8105458" cy="830997"/>
          </a:xfrm>
          <a:prstGeom prst="rect">
            <a:avLst/>
          </a:prstGeom>
          <a:noFill/>
        </p:spPr>
        <p:txBody>
          <a:bodyPr wrap="square" rtlCol="0">
            <a:spAutoFit/>
          </a:bodyPr>
          <a:lstStyle/>
          <a:p>
            <a:pPr algn="just"/>
            <a:r>
              <a:rPr lang="zh-TW" altLang="en-US" sz="1200" b="1" dirty="0">
                <a:latin typeface="微軟正黑體" panose="020B0604030504040204" pitchFamily="34" charset="-120"/>
                <a:ea typeface="微軟正黑體" panose="020B0604030504040204" pitchFamily="34" charset="-120"/>
              </a:rPr>
              <a:t>從上述的描述中我們也觀察到，同時考慮 </a:t>
            </a:r>
            <a:r>
              <a:rPr lang="en-US" altLang="zh-TW" sz="1200" b="1" dirty="0">
                <a:latin typeface="微軟正黑體" panose="020B0604030504040204" pitchFamily="34" charset="-120"/>
                <a:ea typeface="微軟正黑體" panose="020B0604030504040204" pitchFamily="34" charset="-120"/>
              </a:rPr>
              <a:t>Model 1 + Model 2 </a:t>
            </a:r>
            <a:r>
              <a:rPr lang="zh-TW" altLang="en-US" sz="1200" b="1" dirty="0">
                <a:latin typeface="微軟正黑體" panose="020B0604030504040204" pitchFamily="34" charset="-120"/>
                <a:ea typeface="微軟正黑體" panose="020B0604030504040204" pitchFamily="34" charset="-120"/>
              </a:rPr>
              <a:t>與將 </a:t>
            </a:r>
            <a:r>
              <a:rPr lang="en-US" altLang="zh-TW" sz="1200" b="1" dirty="0">
                <a:latin typeface="微軟正黑體" panose="020B0604030504040204" pitchFamily="34" charset="-120"/>
                <a:ea typeface="微軟正黑體" panose="020B0604030504040204" pitchFamily="34" charset="-120"/>
              </a:rPr>
              <a:t>Model</a:t>
            </a:r>
            <a:r>
              <a:rPr lang="zh-TW" altLang="en-US" sz="1200" b="1" dirty="0">
                <a:latin typeface="微軟正黑體" panose="020B0604030504040204" pitchFamily="34" charset="-120"/>
                <a:ea typeface="微軟正黑體" panose="020B0604030504040204" pitchFamily="34" charset="-120"/>
              </a:rPr>
              <a:t> </a:t>
            </a:r>
            <a:r>
              <a:rPr lang="en-US" altLang="zh-TW" sz="1200" b="1" dirty="0">
                <a:latin typeface="微軟正黑體" panose="020B0604030504040204" pitchFamily="34" charset="-120"/>
                <a:ea typeface="微軟正黑體" panose="020B0604030504040204" pitchFamily="34" charset="-120"/>
              </a:rPr>
              <a:t>1 </a:t>
            </a:r>
            <a:r>
              <a:rPr lang="zh-TW" altLang="en-US" sz="1200" b="1" dirty="0">
                <a:latin typeface="微軟正黑體" panose="020B0604030504040204" pitchFamily="34" charset="-120"/>
                <a:ea typeface="微軟正黑體" panose="020B0604030504040204" pitchFamily="34" charset="-120"/>
              </a:rPr>
              <a:t>和 </a:t>
            </a:r>
            <a:r>
              <a:rPr lang="en-US" altLang="zh-TW" sz="1200" b="1" dirty="0">
                <a:latin typeface="微軟正黑體" panose="020B0604030504040204" pitchFamily="34" charset="-120"/>
                <a:ea typeface="微軟正黑體" panose="020B0604030504040204" pitchFamily="34" charset="-120"/>
              </a:rPr>
              <a:t>Model 2 </a:t>
            </a:r>
            <a:r>
              <a:rPr lang="zh-TW" altLang="en-US" sz="1200" b="1" dirty="0">
                <a:latin typeface="微軟正黑體" panose="020B0604030504040204" pitchFamily="34" charset="-120"/>
                <a:ea typeface="微軟正黑體" panose="020B0604030504040204" pitchFamily="34" charset="-120"/>
              </a:rPr>
              <a:t>拆分後的結果有著不小的差異，這是因為交錯個數上升帶來交易筆數下降的比例不同，以及 </a:t>
            </a:r>
            <a:r>
              <a:rPr lang="en-US" altLang="zh-TW" sz="1200" b="1" dirty="0">
                <a:latin typeface="微軟正黑體" panose="020B0604030504040204" pitchFamily="34" charset="-120"/>
                <a:ea typeface="微軟正黑體" panose="020B0604030504040204" pitchFamily="34" charset="-120"/>
              </a:rPr>
              <a:t>Model 1 </a:t>
            </a:r>
            <a:r>
              <a:rPr lang="zh-TW" altLang="en-US" sz="1200" b="1" dirty="0">
                <a:latin typeface="微軟正黑體" panose="020B0604030504040204" pitchFamily="34" charset="-120"/>
                <a:ea typeface="微軟正黑體" panose="020B0604030504040204" pitchFamily="34" charset="-120"/>
              </a:rPr>
              <a:t>跟 </a:t>
            </a:r>
            <a:r>
              <a:rPr lang="en-US" altLang="zh-TW" sz="1200" b="1" dirty="0">
                <a:latin typeface="微軟正黑體" panose="020B0604030504040204" pitchFamily="34" charset="-120"/>
                <a:ea typeface="微軟正黑體" panose="020B0604030504040204" pitchFamily="34" charset="-120"/>
              </a:rPr>
              <a:t>Model 2 </a:t>
            </a:r>
            <a:r>
              <a:rPr lang="zh-TW" altLang="en-US" sz="1200" b="1" dirty="0">
                <a:latin typeface="微軟正黑體" panose="020B0604030504040204" pitchFamily="34" charset="-120"/>
                <a:ea typeface="微軟正黑體" panose="020B0604030504040204" pitchFamily="34" charset="-120"/>
              </a:rPr>
              <a:t>在勝率跟正常平倉率的基準不同，</a:t>
            </a:r>
            <a:r>
              <a:rPr lang="en-US" altLang="zh-TW" sz="1200" b="1" dirty="0">
                <a:latin typeface="微軟正黑體" panose="020B0604030504040204" pitchFamily="34" charset="-120"/>
                <a:ea typeface="微軟正黑體" panose="020B0604030504040204" pitchFamily="34" charset="-120"/>
              </a:rPr>
              <a:t>Model 1 </a:t>
            </a:r>
            <a:r>
              <a:rPr lang="zh-TW" altLang="en-US" sz="1200" b="1" dirty="0">
                <a:latin typeface="微軟正黑體" panose="020B0604030504040204" pitchFamily="34" charset="-120"/>
                <a:ea typeface="微軟正黑體" panose="020B0604030504040204" pitchFamily="34" charset="-120"/>
              </a:rPr>
              <a:t>的勝率跟正常平倉率會維持在 </a:t>
            </a:r>
            <a:r>
              <a:rPr lang="en-US" altLang="zh-TW" sz="1200" b="1" dirty="0">
                <a:latin typeface="微軟正黑體" panose="020B0604030504040204" pitchFamily="34" charset="-120"/>
                <a:ea typeface="微軟正黑體" panose="020B0604030504040204" pitchFamily="34" charset="-120"/>
              </a:rPr>
              <a:t>8 </a:t>
            </a:r>
            <a:r>
              <a:rPr lang="zh-TW" altLang="en-US" sz="1200" b="1" dirty="0">
                <a:latin typeface="微軟正黑體" panose="020B0604030504040204" pitchFamily="34" charset="-120"/>
                <a:ea typeface="微軟正黑體" panose="020B0604030504040204" pitchFamily="34" charset="-120"/>
              </a:rPr>
              <a:t>成，</a:t>
            </a:r>
            <a:r>
              <a:rPr lang="en-US" altLang="zh-TW" sz="1200" b="1" dirty="0">
                <a:latin typeface="微軟正黑體" panose="020B0604030504040204" pitchFamily="34" charset="-120"/>
                <a:ea typeface="微軟正黑體" panose="020B0604030504040204" pitchFamily="34" charset="-120"/>
              </a:rPr>
              <a:t>Model 2 </a:t>
            </a:r>
            <a:r>
              <a:rPr lang="zh-TW" altLang="en-US" sz="1200" b="1" dirty="0">
                <a:latin typeface="微軟正黑體" panose="020B0604030504040204" pitchFamily="34" charset="-120"/>
                <a:ea typeface="微軟正黑體" panose="020B0604030504040204" pitchFamily="34" charset="-120"/>
              </a:rPr>
              <a:t>則僅有 </a:t>
            </a:r>
            <a:r>
              <a:rPr lang="en-US" altLang="zh-TW" sz="1200" b="1" dirty="0">
                <a:latin typeface="微軟正黑體" panose="020B0604030504040204" pitchFamily="34" charset="-120"/>
                <a:ea typeface="微軟正黑體" panose="020B0604030504040204" pitchFamily="34" charset="-120"/>
              </a:rPr>
              <a:t>6</a:t>
            </a:r>
            <a:r>
              <a:rPr lang="zh-TW" altLang="en-US" sz="1200" b="1" dirty="0">
                <a:latin typeface="微軟正黑體" panose="020B0604030504040204" pitchFamily="34" charset="-120"/>
                <a:ea typeface="微軟正黑體" panose="020B0604030504040204" pitchFamily="34" charset="-120"/>
              </a:rPr>
              <a:t>、</a:t>
            </a:r>
            <a:r>
              <a:rPr lang="en-US" altLang="zh-TW" sz="1200" b="1" dirty="0">
                <a:latin typeface="微軟正黑體" panose="020B0604030504040204" pitchFamily="34" charset="-120"/>
                <a:ea typeface="微軟正黑體" panose="020B0604030504040204" pitchFamily="34" charset="-120"/>
              </a:rPr>
              <a:t>7</a:t>
            </a:r>
            <a:r>
              <a:rPr lang="zh-TW" altLang="en-US" sz="1200" b="1" dirty="0">
                <a:latin typeface="微軟正黑體" panose="020B0604030504040204" pitchFamily="34" charset="-120"/>
                <a:ea typeface="微軟正黑體" panose="020B0604030504040204" pitchFamily="34" charset="-120"/>
              </a:rPr>
              <a:t>成，所以在加權平均後才會產生分開跟同時去看的結果不同。</a:t>
            </a:r>
          </a:p>
        </p:txBody>
      </p:sp>
      <p:pic>
        <p:nvPicPr>
          <p:cNvPr id="13" name="圖片 12">
            <a:extLst>
              <a:ext uri="{FF2B5EF4-FFF2-40B4-BE49-F238E27FC236}">
                <a16:creationId xmlns:a16="http://schemas.microsoft.com/office/drawing/2014/main" id="{E9C6E228-97E4-423B-8CE7-8B88E99F3F72}"/>
              </a:ext>
            </a:extLst>
          </p:cNvPr>
          <p:cNvPicPr>
            <a:picLocks noChangeAspect="1"/>
          </p:cNvPicPr>
          <p:nvPr/>
        </p:nvPicPr>
        <p:blipFill>
          <a:blip r:embed="rId3"/>
          <a:stretch>
            <a:fillRect/>
          </a:stretch>
        </p:blipFill>
        <p:spPr>
          <a:xfrm>
            <a:off x="3341375" y="1254273"/>
            <a:ext cx="2457220" cy="3018063"/>
          </a:xfrm>
          <a:prstGeom prst="rect">
            <a:avLst/>
          </a:prstGeom>
        </p:spPr>
      </p:pic>
      <p:pic>
        <p:nvPicPr>
          <p:cNvPr id="14" name="圖片 13">
            <a:extLst>
              <a:ext uri="{FF2B5EF4-FFF2-40B4-BE49-F238E27FC236}">
                <a16:creationId xmlns:a16="http://schemas.microsoft.com/office/drawing/2014/main" id="{775A96DF-2AF6-4090-8F4C-D7E61BA44480}"/>
              </a:ext>
            </a:extLst>
          </p:cNvPr>
          <p:cNvPicPr>
            <a:picLocks noChangeAspect="1"/>
          </p:cNvPicPr>
          <p:nvPr/>
        </p:nvPicPr>
        <p:blipFill>
          <a:blip r:embed="rId4"/>
          <a:stretch>
            <a:fillRect/>
          </a:stretch>
        </p:blipFill>
        <p:spPr>
          <a:xfrm>
            <a:off x="6053117" y="1251919"/>
            <a:ext cx="2457220" cy="1436404"/>
          </a:xfrm>
          <a:prstGeom prst="rect">
            <a:avLst/>
          </a:prstGeom>
        </p:spPr>
      </p:pic>
      <p:pic>
        <p:nvPicPr>
          <p:cNvPr id="15" name="圖片 14">
            <a:extLst>
              <a:ext uri="{FF2B5EF4-FFF2-40B4-BE49-F238E27FC236}">
                <a16:creationId xmlns:a16="http://schemas.microsoft.com/office/drawing/2014/main" id="{ED295050-77E7-4F6E-B005-456FBA13E890}"/>
              </a:ext>
            </a:extLst>
          </p:cNvPr>
          <p:cNvPicPr>
            <a:picLocks noChangeAspect="1"/>
          </p:cNvPicPr>
          <p:nvPr/>
        </p:nvPicPr>
        <p:blipFill>
          <a:blip r:embed="rId5"/>
          <a:stretch>
            <a:fillRect/>
          </a:stretch>
        </p:blipFill>
        <p:spPr>
          <a:xfrm>
            <a:off x="6053117" y="2844001"/>
            <a:ext cx="2449150" cy="1428335"/>
          </a:xfrm>
          <a:prstGeom prst="rect">
            <a:avLst/>
          </a:prstGeom>
        </p:spPr>
      </p:pic>
      <p:pic>
        <p:nvPicPr>
          <p:cNvPr id="16" name="圖片 15">
            <a:extLst>
              <a:ext uri="{FF2B5EF4-FFF2-40B4-BE49-F238E27FC236}">
                <a16:creationId xmlns:a16="http://schemas.microsoft.com/office/drawing/2014/main" id="{4C43F723-7941-4692-AB2B-4CF1E484EC39}"/>
              </a:ext>
            </a:extLst>
          </p:cNvPr>
          <p:cNvPicPr>
            <a:picLocks noChangeAspect="1"/>
          </p:cNvPicPr>
          <p:nvPr/>
        </p:nvPicPr>
        <p:blipFill>
          <a:blip r:embed="rId6"/>
          <a:stretch>
            <a:fillRect/>
          </a:stretch>
        </p:blipFill>
        <p:spPr>
          <a:xfrm>
            <a:off x="629633" y="1251919"/>
            <a:ext cx="2457220" cy="1426642"/>
          </a:xfrm>
          <a:prstGeom prst="rect">
            <a:avLst/>
          </a:prstGeom>
        </p:spPr>
      </p:pic>
      <p:pic>
        <p:nvPicPr>
          <p:cNvPr id="17" name="圖片 16">
            <a:extLst>
              <a:ext uri="{FF2B5EF4-FFF2-40B4-BE49-F238E27FC236}">
                <a16:creationId xmlns:a16="http://schemas.microsoft.com/office/drawing/2014/main" id="{79AEA1ED-D016-493D-B700-7F3996F662FA}"/>
              </a:ext>
            </a:extLst>
          </p:cNvPr>
          <p:cNvPicPr>
            <a:picLocks noChangeAspect="1"/>
          </p:cNvPicPr>
          <p:nvPr/>
        </p:nvPicPr>
        <p:blipFill>
          <a:blip r:embed="rId7"/>
          <a:stretch>
            <a:fillRect/>
          </a:stretch>
        </p:blipFill>
        <p:spPr>
          <a:xfrm>
            <a:off x="633674" y="2844001"/>
            <a:ext cx="2453179" cy="1426643"/>
          </a:xfrm>
          <a:prstGeom prst="rect">
            <a:avLst/>
          </a:prstGeom>
        </p:spPr>
      </p:pic>
      <p:sp>
        <p:nvSpPr>
          <p:cNvPr id="18" name="矩形 17">
            <a:extLst>
              <a:ext uri="{FF2B5EF4-FFF2-40B4-BE49-F238E27FC236}">
                <a16:creationId xmlns:a16="http://schemas.microsoft.com/office/drawing/2014/main" id="{812E3861-BF9A-44EE-A8FC-CD3CA17B5A80}"/>
              </a:ext>
            </a:extLst>
          </p:cNvPr>
          <p:cNvSpPr/>
          <p:nvPr/>
        </p:nvSpPr>
        <p:spPr>
          <a:xfrm>
            <a:off x="7586640" y="191135"/>
            <a:ext cx="1217000" cy="307777"/>
          </a:xfrm>
          <a:prstGeom prst="rect">
            <a:avLst/>
          </a:prstGeom>
        </p:spPr>
        <p:txBody>
          <a:bodyPr wrap="none">
            <a:spAutoFit/>
          </a:bodyPr>
          <a:lstStyle/>
          <a:p>
            <a:r>
              <a:rPr kumimoji="1" lang="en-US" altLang="zh-TW" sz="1400" b="1" dirty="0">
                <a:latin typeface="Microsoft JhengHei" panose="020B0604030504040204" pitchFamily="34" charset="-120"/>
                <a:ea typeface="Microsoft JhengHei" panose="020B0604030504040204" pitchFamily="34" charset="-120"/>
                <a:hlinkClick r:id="rId8" action="ppaction://hlinksldjump"/>
              </a:rPr>
              <a:t>&lt;&lt; </a:t>
            </a:r>
            <a:r>
              <a:rPr kumimoji="1" lang="zh-TW" altLang="en-US" sz="1400" b="1" dirty="0">
                <a:latin typeface="Microsoft JhengHei" panose="020B0604030504040204" pitchFamily="34" charset="-120"/>
                <a:ea typeface="Microsoft JhengHei" panose="020B0604030504040204" pitchFamily="34" charset="-120"/>
                <a:hlinkClick r:id="rId8" action="ppaction://hlinksldjump"/>
              </a:rPr>
              <a:t>返回實驗</a:t>
            </a:r>
            <a:endParaRPr kumimoji="1" lang="zh-TW" altLang="en-US" sz="1400" b="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23648884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5585" y="191135"/>
            <a:ext cx="8568055" cy="461645"/>
            <a:chOff x="371" y="301"/>
            <a:chExt cx="13493" cy="727"/>
          </a:xfrm>
        </p:grpSpPr>
        <p:sp>
          <p:nvSpPr>
            <p:cNvPr id="4" name="箭头: V 形 3"/>
            <p:cNvSpPr/>
            <p:nvPr/>
          </p:nvSpPr>
          <p:spPr>
            <a:xfrm>
              <a:off x="713" y="514"/>
              <a:ext cx="419" cy="485"/>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 name="箭头: V 形 4"/>
            <p:cNvSpPr/>
            <p:nvPr/>
          </p:nvSpPr>
          <p:spPr>
            <a:xfrm>
              <a:off x="1014"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cxnSp>
          <p:nvCxnSpPr>
            <p:cNvPr id="7" name="直接连接符 6"/>
            <p:cNvCxnSpPr/>
            <p:nvPr/>
          </p:nvCxnSpPr>
          <p:spPr>
            <a:xfrm>
              <a:off x="1609" y="992"/>
              <a:ext cx="1225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609" y="301"/>
              <a:ext cx="4916" cy="727"/>
            </a:xfrm>
            <a:prstGeom prst="rect">
              <a:avLst/>
            </a:prstGeom>
            <a:noFill/>
          </p:spPr>
          <p:txBody>
            <a:bodyPr wrap="none" rtlCol="0" anchor="ctr">
              <a:spAutoFit/>
            </a:bodyPr>
            <a:lstStyle/>
            <a:p>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(1) </a:t>
              </a:r>
              <a:r>
                <a:rPr lang="zh-TW"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單檔股票當沖交易</a:t>
              </a:r>
              <a:endParaRPr lang="zh-CN"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9" name="箭头: V 形 8"/>
            <p:cNvSpPr/>
            <p:nvPr/>
          </p:nvSpPr>
          <p:spPr>
            <a:xfrm>
              <a:off x="371"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6" name="文字方塊 5">
            <a:extLst>
              <a:ext uri="{FF2B5EF4-FFF2-40B4-BE49-F238E27FC236}">
                <a16:creationId xmlns:a16="http://schemas.microsoft.com/office/drawing/2014/main" id="{2C246C3A-2135-60F1-8B90-D513E93BC983}"/>
              </a:ext>
            </a:extLst>
          </p:cNvPr>
          <p:cNvSpPr txBox="1"/>
          <p:nvPr/>
        </p:nvSpPr>
        <p:spPr>
          <a:xfrm>
            <a:off x="373842" y="906899"/>
            <a:ext cx="8105457" cy="338554"/>
          </a:xfrm>
          <a:prstGeom prst="rect">
            <a:avLst/>
          </a:prstGeom>
          <a:noFill/>
        </p:spPr>
        <p:txBody>
          <a:bodyPr wrap="square">
            <a:spAutoFit/>
          </a:bodyPr>
          <a:lstStyle/>
          <a:p>
            <a:r>
              <a:rPr lang="en-US" altLang="zh-TW" sz="16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D</a:t>
            </a:r>
            <a:r>
              <a:rPr lang="en-US" altLang="zh-CN" sz="16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TW" altLang="en-US" sz="16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交錯個數篩選法 </a:t>
            </a:r>
            <a:r>
              <a:rPr lang="en-US" altLang="zh-TW" sz="16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zh-TW" altLang="en-US" sz="16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en-US" altLang="zh-TW" sz="1600" b="1" dirty="0" err="1">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Frobenius</a:t>
            </a:r>
            <a:r>
              <a:rPr lang="zh-TW" altLang="en-US" sz="16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範數檢驗法之獲利性比較 </a:t>
            </a:r>
            <a:r>
              <a:rPr lang="en-US" altLang="zh-TW" sz="16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( 0050</a:t>
            </a:r>
            <a:r>
              <a:rPr lang="zh-TW" altLang="en-US" sz="16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部分高流動成分股 </a:t>
            </a:r>
            <a:r>
              <a:rPr lang="en-US" altLang="zh-TW" sz="16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endParaRPr lang="zh-CN" altLang="en-US" sz="16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12" name="文字方塊 11">
            <a:extLst>
              <a:ext uri="{FF2B5EF4-FFF2-40B4-BE49-F238E27FC236}">
                <a16:creationId xmlns:a16="http://schemas.microsoft.com/office/drawing/2014/main" id="{4A313DAA-C572-411F-B418-AD3B927F11F8}"/>
              </a:ext>
            </a:extLst>
          </p:cNvPr>
          <p:cNvSpPr txBox="1"/>
          <p:nvPr/>
        </p:nvSpPr>
        <p:spPr>
          <a:xfrm>
            <a:off x="519271" y="4263507"/>
            <a:ext cx="8105458" cy="830997"/>
          </a:xfrm>
          <a:prstGeom prst="rect">
            <a:avLst/>
          </a:prstGeom>
          <a:noFill/>
        </p:spPr>
        <p:txBody>
          <a:bodyPr wrap="square" rtlCol="0">
            <a:spAutoFit/>
          </a:bodyPr>
          <a:lstStyle/>
          <a:p>
            <a:pPr algn="just"/>
            <a:r>
              <a:rPr lang="zh-TW" altLang="en-US" sz="1200" b="1" dirty="0">
                <a:latin typeface="微軟正黑體" panose="020B0604030504040204" pitchFamily="34" charset="-120"/>
                <a:ea typeface="微軟正黑體" panose="020B0604030504040204" pitchFamily="34" charset="-120"/>
              </a:rPr>
              <a:t>對於 </a:t>
            </a:r>
            <a:r>
              <a:rPr lang="en-US" altLang="zh-TW" sz="1200" b="1" dirty="0">
                <a:latin typeface="微軟正黑體" panose="020B0604030504040204" pitchFamily="34" charset="-120"/>
                <a:ea typeface="微軟正黑體" panose="020B0604030504040204" pitchFamily="34" charset="-120"/>
              </a:rPr>
              <a:t>0050 </a:t>
            </a:r>
            <a:r>
              <a:rPr lang="zh-TW" altLang="en-US" sz="1200" b="1" dirty="0">
                <a:latin typeface="微軟正黑體" panose="020B0604030504040204" pitchFamily="34" charset="-120"/>
                <a:ea typeface="微軟正黑體" panose="020B0604030504040204" pitchFamily="34" charset="-120"/>
              </a:rPr>
              <a:t>部分高流動成分股在 </a:t>
            </a:r>
            <a:r>
              <a:rPr lang="en-US" altLang="zh-TW" sz="1200" b="1" dirty="0">
                <a:latin typeface="微軟正黑體" panose="020B0604030504040204" pitchFamily="34" charset="-120"/>
                <a:ea typeface="微軟正黑體" panose="020B0604030504040204" pitchFamily="34" charset="-120"/>
              </a:rPr>
              <a:t>Model 1 + Model 2 </a:t>
            </a:r>
            <a:r>
              <a:rPr lang="zh-TW" altLang="en-US" sz="1200" b="1" dirty="0">
                <a:latin typeface="微軟正黑體" panose="020B0604030504040204" pitchFamily="34" charset="-120"/>
                <a:ea typeface="微軟正黑體" panose="020B0604030504040204" pitchFamily="34" charset="-120"/>
              </a:rPr>
              <a:t>的情況下，未消抹價格較高成分股的影響時，隨著交錯個數設定的上升，是否加入 </a:t>
            </a:r>
            <a:r>
              <a:rPr lang="en-US" altLang="zh-TW" sz="1200" b="1" dirty="0" err="1">
                <a:latin typeface="微軟正黑體" panose="020B0604030504040204" pitchFamily="34" charset="-120"/>
                <a:ea typeface="微軟正黑體" panose="020B0604030504040204" pitchFamily="34" charset="-120"/>
              </a:rPr>
              <a:t>Frobenius</a:t>
            </a:r>
            <a:r>
              <a:rPr lang="en-US" altLang="zh-TW" sz="1200" b="1" dirty="0">
                <a:latin typeface="微軟正黑體" panose="020B0604030504040204" pitchFamily="34" charset="-120"/>
                <a:ea typeface="微軟正黑體" panose="020B0604030504040204" pitchFamily="34" charset="-120"/>
              </a:rPr>
              <a:t> </a:t>
            </a:r>
            <a:r>
              <a:rPr lang="zh-TW" altLang="en-US" sz="1200" b="1" dirty="0">
                <a:latin typeface="微軟正黑體" panose="020B0604030504040204" pitchFamily="34" charset="-120"/>
                <a:ea typeface="微軟正黑體" panose="020B0604030504040204" pitchFamily="34" charset="-120"/>
              </a:rPr>
              <a:t>範數檢驗法的兩條曲線會產生許多的交點，並未有哪一個設定的獲利性會穩定的好於另一個，而當消抹了價格較高成分股的影響後，加入了 </a:t>
            </a:r>
            <a:r>
              <a:rPr lang="en-US" altLang="zh-TW" sz="1200" b="1" dirty="0" err="1">
                <a:latin typeface="微軟正黑體" panose="020B0604030504040204" pitchFamily="34" charset="-120"/>
                <a:ea typeface="微軟正黑體" panose="020B0604030504040204" pitchFamily="34" charset="-120"/>
              </a:rPr>
              <a:t>Frobenius</a:t>
            </a:r>
            <a:r>
              <a:rPr lang="en-US" altLang="zh-TW" sz="1200" b="1" dirty="0">
                <a:latin typeface="微軟正黑體" panose="020B0604030504040204" pitchFamily="34" charset="-120"/>
                <a:ea typeface="微軟正黑體" panose="020B0604030504040204" pitchFamily="34" charset="-120"/>
              </a:rPr>
              <a:t> </a:t>
            </a:r>
            <a:r>
              <a:rPr lang="zh-TW" altLang="en-US" sz="1200" b="1" dirty="0">
                <a:latin typeface="微軟正黑體" panose="020B0604030504040204" pitchFamily="34" charset="-120"/>
                <a:ea typeface="微軟正黑體" panose="020B0604030504040204" pitchFamily="34" charset="-120"/>
              </a:rPr>
              <a:t>範數檢驗法的獲利性在大部分的交錯個數設定之下會優於沒有加入</a:t>
            </a:r>
            <a:r>
              <a:rPr lang="en-US" altLang="zh-TW" sz="1200" b="1" dirty="0" err="1">
                <a:latin typeface="微軟正黑體" panose="020B0604030504040204" pitchFamily="34" charset="-120"/>
                <a:ea typeface="微軟正黑體" panose="020B0604030504040204" pitchFamily="34" charset="-120"/>
              </a:rPr>
              <a:t>Frobenius</a:t>
            </a:r>
            <a:r>
              <a:rPr lang="en-US" altLang="zh-TW" sz="1200" b="1" dirty="0">
                <a:latin typeface="微軟正黑體" panose="020B0604030504040204" pitchFamily="34" charset="-120"/>
                <a:ea typeface="微軟正黑體" panose="020B0604030504040204" pitchFamily="34" charset="-120"/>
              </a:rPr>
              <a:t> </a:t>
            </a:r>
            <a:r>
              <a:rPr lang="zh-TW" altLang="en-US" sz="1200" b="1" dirty="0">
                <a:latin typeface="微軟正黑體" panose="020B0604030504040204" pitchFamily="34" charset="-120"/>
                <a:ea typeface="微軟正黑體" panose="020B0604030504040204" pitchFamily="34" charset="-120"/>
              </a:rPr>
              <a:t>範數檢驗法的表現。</a:t>
            </a:r>
          </a:p>
        </p:txBody>
      </p:sp>
      <p:pic>
        <p:nvPicPr>
          <p:cNvPr id="3" name="圖片 2">
            <a:extLst>
              <a:ext uri="{FF2B5EF4-FFF2-40B4-BE49-F238E27FC236}">
                <a16:creationId xmlns:a16="http://schemas.microsoft.com/office/drawing/2014/main" id="{EF923B18-C8C3-4AC7-99DE-BCC618D62A94}"/>
              </a:ext>
            </a:extLst>
          </p:cNvPr>
          <p:cNvPicPr>
            <a:picLocks noChangeAspect="1"/>
          </p:cNvPicPr>
          <p:nvPr/>
        </p:nvPicPr>
        <p:blipFill>
          <a:blip r:embed="rId3"/>
          <a:stretch>
            <a:fillRect/>
          </a:stretch>
        </p:blipFill>
        <p:spPr>
          <a:xfrm>
            <a:off x="632923" y="1245445"/>
            <a:ext cx="2452429" cy="3018063"/>
          </a:xfrm>
          <a:prstGeom prst="rect">
            <a:avLst/>
          </a:prstGeom>
        </p:spPr>
      </p:pic>
      <p:pic>
        <p:nvPicPr>
          <p:cNvPr id="10" name="圖片 9">
            <a:extLst>
              <a:ext uri="{FF2B5EF4-FFF2-40B4-BE49-F238E27FC236}">
                <a16:creationId xmlns:a16="http://schemas.microsoft.com/office/drawing/2014/main" id="{3CFAF4F8-EF9A-4732-B935-FC9924EC9474}"/>
              </a:ext>
            </a:extLst>
          </p:cNvPr>
          <p:cNvPicPr>
            <a:picLocks noChangeAspect="1"/>
          </p:cNvPicPr>
          <p:nvPr/>
        </p:nvPicPr>
        <p:blipFill>
          <a:blip r:embed="rId4"/>
          <a:stretch>
            <a:fillRect/>
          </a:stretch>
        </p:blipFill>
        <p:spPr>
          <a:xfrm>
            <a:off x="3344433" y="1245444"/>
            <a:ext cx="2445128" cy="1439730"/>
          </a:xfrm>
          <a:prstGeom prst="rect">
            <a:avLst/>
          </a:prstGeom>
        </p:spPr>
      </p:pic>
      <p:pic>
        <p:nvPicPr>
          <p:cNvPr id="11" name="圖片 10">
            <a:extLst>
              <a:ext uri="{FF2B5EF4-FFF2-40B4-BE49-F238E27FC236}">
                <a16:creationId xmlns:a16="http://schemas.microsoft.com/office/drawing/2014/main" id="{A24FB5AC-B791-4E83-8DDF-91A4C5FB337B}"/>
              </a:ext>
            </a:extLst>
          </p:cNvPr>
          <p:cNvPicPr>
            <a:picLocks noChangeAspect="1"/>
          </p:cNvPicPr>
          <p:nvPr/>
        </p:nvPicPr>
        <p:blipFill>
          <a:blip r:embed="rId5"/>
          <a:stretch>
            <a:fillRect/>
          </a:stretch>
        </p:blipFill>
        <p:spPr>
          <a:xfrm>
            <a:off x="3340411" y="2827798"/>
            <a:ext cx="2449150" cy="1435709"/>
          </a:xfrm>
          <a:prstGeom prst="rect">
            <a:avLst/>
          </a:prstGeom>
        </p:spPr>
      </p:pic>
      <p:pic>
        <p:nvPicPr>
          <p:cNvPr id="18" name="圖片 17">
            <a:extLst>
              <a:ext uri="{FF2B5EF4-FFF2-40B4-BE49-F238E27FC236}">
                <a16:creationId xmlns:a16="http://schemas.microsoft.com/office/drawing/2014/main" id="{94382375-8956-4DD6-A491-DE2C1A5F8FB3}"/>
              </a:ext>
            </a:extLst>
          </p:cNvPr>
          <p:cNvPicPr>
            <a:picLocks noChangeAspect="1"/>
          </p:cNvPicPr>
          <p:nvPr/>
        </p:nvPicPr>
        <p:blipFill>
          <a:blip r:embed="rId6"/>
          <a:stretch>
            <a:fillRect/>
          </a:stretch>
        </p:blipFill>
        <p:spPr>
          <a:xfrm>
            <a:off x="6054292" y="1245444"/>
            <a:ext cx="2446643" cy="3018063"/>
          </a:xfrm>
          <a:prstGeom prst="rect">
            <a:avLst/>
          </a:prstGeom>
        </p:spPr>
      </p:pic>
      <p:sp>
        <p:nvSpPr>
          <p:cNvPr id="14" name="矩形 13">
            <a:extLst>
              <a:ext uri="{FF2B5EF4-FFF2-40B4-BE49-F238E27FC236}">
                <a16:creationId xmlns:a16="http://schemas.microsoft.com/office/drawing/2014/main" id="{0BBE3C70-1361-48F7-83A6-17D7B2D9086C}"/>
              </a:ext>
            </a:extLst>
          </p:cNvPr>
          <p:cNvSpPr/>
          <p:nvPr/>
        </p:nvSpPr>
        <p:spPr>
          <a:xfrm>
            <a:off x="7586640" y="191135"/>
            <a:ext cx="1217000" cy="307777"/>
          </a:xfrm>
          <a:prstGeom prst="rect">
            <a:avLst/>
          </a:prstGeom>
        </p:spPr>
        <p:txBody>
          <a:bodyPr wrap="none">
            <a:spAutoFit/>
          </a:bodyPr>
          <a:lstStyle/>
          <a:p>
            <a:r>
              <a:rPr kumimoji="1" lang="en-US" altLang="zh-TW" sz="1400" b="1" dirty="0">
                <a:latin typeface="Microsoft JhengHei" panose="020B0604030504040204" pitchFamily="34" charset="-120"/>
                <a:ea typeface="Microsoft JhengHei" panose="020B0604030504040204" pitchFamily="34" charset="-120"/>
                <a:hlinkClick r:id="rId7" action="ppaction://hlinksldjump"/>
              </a:rPr>
              <a:t>&lt;&lt; </a:t>
            </a:r>
            <a:r>
              <a:rPr kumimoji="1" lang="zh-TW" altLang="en-US" sz="1400" b="1" dirty="0">
                <a:latin typeface="Microsoft JhengHei" panose="020B0604030504040204" pitchFamily="34" charset="-120"/>
                <a:ea typeface="Microsoft JhengHei" panose="020B0604030504040204" pitchFamily="34" charset="-120"/>
                <a:hlinkClick r:id="rId7" action="ppaction://hlinksldjump"/>
              </a:rPr>
              <a:t>返回實驗</a:t>
            </a:r>
            <a:endParaRPr kumimoji="1" lang="zh-TW" altLang="en-US" sz="1400" b="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23106239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5585" y="191135"/>
            <a:ext cx="8568055" cy="461645"/>
            <a:chOff x="371" y="301"/>
            <a:chExt cx="13493" cy="727"/>
          </a:xfrm>
        </p:grpSpPr>
        <p:sp>
          <p:nvSpPr>
            <p:cNvPr id="4" name="箭头: V 形 3"/>
            <p:cNvSpPr/>
            <p:nvPr/>
          </p:nvSpPr>
          <p:spPr>
            <a:xfrm>
              <a:off x="713" y="514"/>
              <a:ext cx="419" cy="485"/>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 name="箭头: V 形 4"/>
            <p:cNvSpPr/>
            <p:nvPr/>
          </p:nvSpPr>
          <p:spPr>
            <a:xfrm>
              <a:off x="1014"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cxnSp>
          <p:nvCxnSpPr>
            <p:cNvPr id="7" name="直接连接符 6"/>
            <p:cNvCxnSpPr/>
            <p:nvPr/>
          </p:nvCxnSpPr>
          <p:spPr>
            <a:xfrm>
              <a:off x="1609" y="992"/>
              <a:ext cx="1225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609" y="301"/>
              <a:ext cx="4916" cy="727"/>
            </a:xfrm>
            <a:prstGeom prst="rect">
              <a:avLst/>
            </a:prstGeom>
            <a:noFill/>
          </p:spPr>
          <p:txBody>
            <a:bodyPr wrap="none" rtlCol="0" anchor="ctr">
              <a:spAutoFit/>
            </a:bodyPr>
            <a:lstStyle/>
            <a:p>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(1) </a:t>
              </a:r>
              <a:r>
                <a:rPr lang="zh-TW"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單檔股票當沖交易</a:t>
              </a:r>
              <a:endParaRPr lang="zh-CN"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9" name="箭头: V 形 8"/>
            <p:cNvSpPr/>
            <p:nvPr/>
          </p:nvSpPr>
          <p:spPr>
            <a:xfrm>
              <a:off x="371"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6" name="文字方塊 5">
            <a:extLst>
              <a:ext uri="{FF2B5EF4-FFF2-40B4-BE49-F238E27FC236}">
                <a16:creationId xmlns:a16="http://schemas.microsoft.com/office/drawing/2014/main" id="{2C246C3A-2135-60F1-8B90-D513E93BC983}"/>
              </a:ext>
            </a:extLst>
          </p:cNvPr>
          <p:cNvSpPr txBox="1"/>
          <p:nvPr/>
        </p:nvSpPr>
        <p:spPr>
          <a:xfrm>
            <a:off x="373842" y="906899"/>
            <a:ext cx="8105457" cy="338554"/>
          </a:xfrm>
          <a:prstGeom prst="rect">
            <a:avLst/>
          </a:prstGeom>
          <a:noFill/>
        </p:spPr>
        <p:txBody>
          <a:bodyPr wrap="square">
            <a:spAutoFit/>
          </a:bodyPr>
          <a:lstStyle/>
          <a:p>
            <a:r>
              <a:rPr lang="en-US" altLang="zh-TW" sz="16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D</a:t>
            </a:r>
            <a:r>
              <a:rPr lang="en-US" altLang="zh-CN" sz="16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TW" altLang="en-US" sz="16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交錯個數篩選法 </a:t>
            </a:r>
            <a:r>
              <a:rPr lang="en-US" altLang="zh-TW" sz="16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zh-TW" altLang="en-US" sz="16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en-US" altLang="zh-TW" sz="1600" b="1" dirty="0" err="1">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Frobenius</a:t>
            </a:r>
            <a:r>
              <a:rPr lang="zh-TW" altLang="en-US" sz="16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範數檢驗法之獲利性比較 </a:t>
            </a:r>
            <a:r>
              <a:rPr lang="en-US" altLang="zh-TW" sz="16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( 0050</a:t>
            </a:r>
            <a:r>
              <a:rPr lang="zh-TW" altLang="en-US" sz="16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部分高流動成分股 </a:t>
            </a:r>
            <a:r>
              <a:rPr lang="en-US" altLang="zh-TW" sz="16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endParaRPr lang="zh-CN" altLang="en-US" sz="16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12" name="文字方塊 11">
            <a:extLst>
              <a:ext uri="{FF2B5EF4-FFF2-40B4-BE49-F238E27FC236}">
                <a16:creationId xmlns:a16="http://schemas.microsoft.com/office/drawing/2014/main" id="{4A313DAA-C572-411F-B418-AD3B927F11F8}"/>
              </a:ext>
            </a:extLst>
          </p:cNvPr>
          <p:cNvSpPr txBox="1"/>
          <p:nvPr/>
        </p:nvSpPr>
        <p:spPr>
          <a:xfrm>
            <a:off x="519271" y="4263507"/>
            <a:ext cx="8105458" cy="461665"/>
          </a:xfrm>
          <a:prstGeom prst="rect">
            <a:avLst/>
          </a:prstGeom>
          <a:noFill/>
        </p:spPr>
        <p:txBody>
          <a:bodyPr wrap="square" rtlCol="0">
            <a:spAutoFit/>
          </a:bodyPr>
          <a:lstStyle/>
          <a:p>
            <a:pPr algn="just"/>
            <a:r>
              <a:rPr lang="zh-TW" altLang="en-US" sz="1200" b="1" dirty="0">
                <a:latin typeface="微軟正黑體" panose="020B0604030504040204" pitchFamily="34" charset="-120"/>
                <a:ea typeface="微軟正黑體" panose="020B0604030504040204" pitchFamily="34" charset="-120"/>
              </a:rPr>
              <a:t>把 </a:t>
            </a:r>
            <a:r>
              <a:rPr lang="en-US" altLang="zh-TW" sz="1200" b="1" dirty="0">
                <a:latin typeface="微軟正黑體" panose="020B0604030504040204" pitchFamily="34" charset="-120"/>
                <a:ea typeface="微軟正黑體" panose="020B0604030504040204" pitchFamily="34" charset="-120"/>
              </a:rPr>
              <a:t>Model 1 </a:t>
            </a:r>
            <a:r>
              <a:rPr lang="zh-TW" altLang="en-US" sz="1200" b="1" dirty="0">
                <a:latin typeface="微軟正黑體" panose="020B0604030504040204" pitchFamily="34" charset="-120"/>
                <a:ea typeface="微軟正黑體" panose="020B0604030504040204" pitchFamily="34" charset="-120"/>
              </a:rPr>
              <a:t>和 </a:t>
            </a:r>
            <a:r>
              <a:rPr lang="en-US" altLang="zh-TW" sz="1200" b="1" dirty="0">
                <a:latin typeface="微軟正黑體" panose="020B0604030504040204" pitchFamily="34" charset="-120"/>
                <a:ea typeface="微軟正黑體" panose="020B0604030504040204" pitchFamily="34" charset="-120"/>
              </a:rPr>
              <a:t>Model 2 </a:t>
            </a:r>
            <a:r>
              <a:rPr lang="zh-TW" altLang="en-US" sz="1200" b="1" dirty="0">
                <a:latin typeface="微軟正黑體" panose="020B0604030504040204" pitchFamily="34" charset="-120"/>
                <a:ea typeface="微軟正黑體" panose="020B0604030504040204" pitchFamily="34" charset="-120"/>
              </a:rPr>
              <a:t>兩個資料集拆分後，在 </a:t>
            </a:r>
            <a:r>
              <a:rPr lang="en-US" altLang="zh-TW" sz="1200" b="1" dirty="0">
                <a:latin typeface="微軟正黑體" panose="020B0604030504040204" pitchFamily="34" charset="-120"/>
                <a:ea typeface="微軟正黑體" panose="020B0604030504040204" pitchFamily="34" charset="-120"/>
              </a:rPr>
              <a:t>Model 1 </a:t>
            </a:r>
            <a:r>
              <a:rPr lang="zh-TW" altLang="en-US" sz="1200" b="1" dirty="0">
                <a:latin typeface="微軟正黑體" panose="020B0604030504040204" pitchFamily="34" charset="-120"/>
                <a:ea typeface="微軟正黑體" panose="020B0604030504040204" pitchFamily="34" charset="-120"/>
              </a:rPr>
              <a:t>時不論是否有消抹價格較高成分股的影響，只要交錯個數設定足夠大時，加入 </a:t>
            </a:r>
            <a:r>
              <a:rPr lang="en-US" altLang="zh-TW" sz="1200" b="1" dirty="0" err="1">
                <a:latin typeface="微軟正黑體" panose="020B0604030504040204" pitchFamily="34" charset="-120"/>
                <a:ea typeface="微軟正黑體" panose="020B0604030504040204" pitchFamily="34" charset="-120"/>
              </a:rPr>
              <a:t>Frobenius</a:t>
            </a:r>
            <a:r>
              <a:rPr lang="en-US" altLang="zh-TW" sz="1200" b="1" dirty="0">
                <a:latin typeface="微軟正黑體" panose="020B0604030504040204" pitchFamily="34" charset="-120"/>
                <a:ea typeface="微軟正黑體" panose="020B0604030504040204" pitchFamily="34" charset="-120"/>
              </a:rPr>
              <a:t> </a:t>
            </a:r>
            <a:r>
              <a:rPr lang="zh-TW" altLang="en-US" sz="1200" b="1" dirty="0">
                <a:latin typeface="微軟正黑體" panose="020B0604030504040204" pitchFamily="34" charset="-120"/>
                <a:ea typeface="微軟正黑體" panose="020B0604030504040204" pitchFamily="34" charset="-120"/>
              </a:rPr>
              <a:t>範數檢驗法在獲利性上的表現就會優於沒有加入的表現。</a:t>
            </a:r>
          </a:p>
        </p:txBody>
      </p:sp>
      <p:pic>
        <p:nvPicPr>
          <p:cNvPr id="3" name="圖片 2">
            <a:extLst>
              <a:ext uri="{FF2B5EF4-FFF2-40B4-BE49-F238E27FC236}">
                <a16:creationId xmlns:a16="http://schemas.microsoft.com/office/drawing/2014/main" id="{EF923B18-C8C3-4AC7-99DE-BCC618D62A94}"/>
              </a:ext>
            </a:extLst>
          </p:cNvPr>
          <p:cNvPicPr>
            <a:picLocks noChangeAspect="1"/>
          </p:cNvPicPr>
          <p:nvPr/>
        </p:nvPicPr>
        <p:blipFill>
          <a:blip r:embed="rId3"/>
          <a:stretch>
            <a:fillRect/>
          </a:stretch>
        </p:blipFill>
        <p:spPr>
          <a:xfrm>
            <a:off x="632923" y="1245445"/>
            <a:ext cx="2452429" cy="3018063"/>
          </a:xfrm>
          <a:prstGeom prst="rect">
            <a:avLst/>
          </a:prstGeom>
        </p:spPr>
      </p:pic>
      <p:pic>
        <p:nvPicPr>
          <p:cNvPr id="10" name="圖片 9">
            <a:extLst>
              <a:ext uri="{FF2B5EF4-FFF2-40B4-BE49-F238E27FC236}">
                <a16:creationId xmlns:a16="http://schemas.microsoft.com/office/drawing/2014/main" id="{3CFAF4F8-EF9A-4732-B935-FC9924EC9474}"/>
              </a:ext>
            </a:extLst>
          </p:cNvPr>
          <p:cNvPicPr>
            <a:picLocks noChangeAspect="1"/>
          </p:cNvPicPr>
          <p:nvPr/>
        </p:nvPicPr>
        <p:blipFill>
          <a:blip r:embed="rId4"/>
          <a:stretch>
            <a:fillRect/>
          </a:stretch>
        </p:blipFill>
        <p:spPr>
          <a:xfrm>
            <a:off x="3344433" y="1245444"/>
            <a:ext cx="2445128" cy="1439730"/>
          </a:xfrm>
          <a:prstGeom prst="rect">
            <a:avLst/>
          </a:prstGeom>
        </p:spPr>
      </p:pic>
      <p:pic>
        <p:nvPicPr>
          <p:cNvPr id="11" name="圖片 10">
            <a:extLst>
              <a:ext uri="{FF2B5EF4-FFF2-40B4-BE49-F238E27FC236}">
                <a16:creationId xmlns:a16="http://schemas.microsoft.com/office/drawing/2014/main" id="{A24FB5AC-B791-4E83-8DDF-91A4C5FB337B}"/>
              </a:ext>
            </a:extLst>
          </p:cNvPr>
          <p:cNvPicPr>
            <a:picLocks noChangeAspect="1"/>
          </p:cNvPicPr>
          <p:nvPr/>
        </p:nvPicPr>
        <p:blipFill>
          <a:blip r:embed="rId5"/>
          <a:stretch>
            <a:fillRect/>
          </a:stretch>
        </p:blipFill>
        <p:spPr>
          <a:xfrm>
            <a:off x="3340411" y="2827798"/>
            <a:ext cx="2449150" cy="1435709"/>
          </a:xfrm>
          <a:prstGeom prst="rect">
            <a:avLst/>
          </a:prstGeom>
        </p:spPr>
      </p:pic>
      <p:pic>
        <p:nvPicPr>
          <p:cNvPr id="18" name="圖片 17">
            <a:extLst>
              <a:ext uri="{FF2B5EF4-FFF2-40B4-BE49-F238E27FC236}">
                <a16:creationId xmlns:a16="http://schemas.microsoft.com/office/drawing/2014/main" id="{94382375-8956-4DD6-A491-DE2C1A5F8FB3}"/>
              </a:ext>
            </a:extLst>
          </p:cNvPr>
          <p:cNvPicPr>
            <a:picLocks noChangeAspect="1"/>
          </p:cNvPicPr>
          <p:nvPr/>
        </p:nvPicPr>
        <p:blipFill>
          <a:blip r:embed="rId6"/>
          <a:stretch>
            <a:fillRect/>
          </a:stretch>
        </p:blipFill>
        <p:spPr>
          <a:xfrm>
            <a:off x="6054292" y="1245444"/>
            <a:ext cx="2446643" cy="3018063"/>
          </a:xfrm>
          <a:prstGeom prst="rect">
            <a:avLst/>
          </a:prstGeom>
        </p:spPr>
      </p:pic>
      <p:sp>
        <p:nvSpPr>
          <p:cNvPr id="14" name="矩形 13">
            <a:extLst>
              <a:ext uri="{FF2B5EF4-FFF2-40B4-BE49-F238E27FC236}">
                <a16:creationId xmlns:a16="http://schemas.microsoft.com/office/drawing/2014/main" id="{5232F4C7-8686-4A41-A08D-7064B9E6350C}"/>
              </a:ext>
            </a:extLst>
          </p:cNvPr>
          <p:cNvSpPr/>
          <p:nvPr/>
        </p:nvSpPr>
        <p:spPr>
          <a:xfrm>
            <a:off x="7586640" y="191135"/>
            <a:ext cx="1217000" cy="307777"/>
          </a:xfrm>
          <a:prstGeom prst="rect">
            <a:avLst/>
          </a:prstGeom>
        </p:spPr>
        <p:txBody>
          <a:bodyPr wrap="none">
            <a:spAutoFit/>
          </a:bodyPr>
          <a:lstStyle/>
          <a:p>
            <a:r>
              <a:rPr kumimoji="1" lang="en-US" altLang="zh-TW" sz="1400" b="1" dirty="0">
                <a:latin typeface="Microsoft JhengHei" panose="020B0604030504040204" pitchFamily="34" charset="-120"/>
                <a:ea typeface="Microsoft JhengHei" panose="020B0604030504040204" pitchFamily="34" charset="-120"/>
                <a:hlinkClick r:id="rId7" action="ppaction://hlinksldjump"/>
              </a:rPr>
              <a:t>&lt;&lt; </a:t>
            </a:r>
            <a:r>
              <a:rPr kumimoji="1" lang="zh-TW" altLang="en-US" sz="1400" b="1" dirty="0">
                <a:latin typeface="Microsoft JhengHei" panose="020B0604030504040204" pitchFamily="34" charset="-120"/>
                <a:ea typeface="Microsoft JhengHei" panose="020B0604030504040204" pitchFamily="34" charset="-120"/>
                <a:hlinkClick r:id="rId7" action="ppaction://hlinksldjump"/>
              </a:rPr>
              <a:t>返回實驗</a:t>
            </a:r>
            <a:endParaRPr kumimoji="1" lang="zh-TW" altLang="en-US" sz="1400" b="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31634261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5585" y="191135"/>
            <a:ext cx="8568055" cy="461645"/>
            <a:chOff x="371" y="301"/>
            <a:chExt cx="13493" cy="727"/>
          </a:xfrm>
        </p:grpSpPr>
        <p:sp>
          <p:nvSpPr>
            <p:cNvPr id="4" name="箭头: V 形 3"/>
            <p:cNvSpPr/>
            <p:nvPr/>
          </p:nvSpPr>
          <p:spPr>
            <a:xfrm>
              <a:off x="713" y="514"/>
              <a:ext cx="419" cy="485"/>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 name="箭头: V 形 4"/>
            <p:cNvSpPr/>
            <p:nvPr/>
          </p:nvSpPr>
          <p:spPr>
            <a:xfrm>
              <a:off x="1014"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cxnSp>
          <p:nvCxnSpPr>
            <p:cNvPr id="7" name="直接连接符 6"/>
            <p:cNvCxnSpPr/>
            <p:nvPr/>
          </p:nvCxnSpPr>
          <p:spPr>
            <a:xfrm>
              <a:off x="1609" y="992"/>
              <a:ext cx="1225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609" y="301"/>
              <a:ext cx="4916" cy="727"/>
            </a:xfrm>
            <a:prstGeom prst="rect">
              <a:avLst/>
            </a:prstGeom>
            <a:noFill/>
          </p:spPr>
          <p:txBody>
            <a:bodyPr wrap="none" rtlCol="0" anchor="ctr">
              <a:spAutoFit/>
            </a:bodyPr>
            <a:lstStyle/>
            <a:p>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(1) </a:t>
              </a:r>
              <a:r>
                <a:rPr lang="zh-TW"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單檔股票當沖交易</a:t>
              </a:r>
              <a:endParaRPr lang="zh-CN"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9" name="箭头: V 形 8"/>
            <p:cNvSpPr/>
            <p:nvPr/>
          </p:nvSpPr>
          <p:spPr>
            <a:xfrm>
              <a:off x="371"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6" name="文字方塊 5">
            <a:extLst>
              <a:ext uri="{FF2B5EF4-FFF2-40B4-BE49-F238E27FC236}">
                <a16:creationId xmlns:a16="http://schemas.microsoft.com/office/drawing/2014/main" id="{2C246C3A-2135-60F1-8B90-D513E93BC983}"/>
              </a:ext>
            </a:extLst>
          </p:cNvPr>
          <p:cNvSpPr txBox="1"/>
          <p:nvPr/>
        </p:nvSpPr>
        <p:spPr>
          <a:xfrm>
            <a:off x="373842" y="906899"/>
            <a:ext cx="8105457" cy="338554"/>
          </a:xfrm>
          <a:prstGeom prst="rect">
            <a:avLst/>
          </a:prstGeom>
          <a:noFill/>
        </p:spPr>
        <p:txBody>
          <a:bodyPr wrap="square">
            <a:spAutoFit/>
          </a:bodyPr>
          <a:lstStyle/>
          <a:p>
            <a:r>
              <a:rPr lang="en-US" altLang="zh-TW" sz="16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D</a:t>
            </a:r>
            <a:r>
              <a:rPr lang="en-US" altLang="zh-CN" sz="16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TW" altLang="en-US" sz="16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交錯個數篩選法 </a:t>
            </a:r>
            <a:r>
              <a:rPr lang="en-US" altLang="zh-TW" sz="16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zh-TW" altLang="en-US" sz="16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en-US" altLang="zh-TW" sz="1600" b="1" dirty="0" err="1">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Frobenius</a:t>
            </a:r>
            <a:r>
              <a:rPr lang="zh-TW" altLang="en-US" sz="16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範數檢驗法之獲利性比較 </a:t>
            </a:r>
            <a:r>
              <a:rPr lang="en-US" altLang="zh-TW" sz="16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( 0050</a:t>
            </a:r>
            <a:r>
              <a:rPr lang="zh-TW" altLang="en-US" sz="16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部分高流動成分股 </a:t>
            </a:r>
            <a:r>
              <a:rPr lang="en-US" altLang="zh-TW" sz="16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endParaRPr lang="zh-CN" altLang="en-US" sz="16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12" name="文字方塊 11">
            <a:extLst>
              <a:ext uri="{FF2B5EF4-FFF2-40B4-BE49-F238E27FC236}">
                <a16:creationId xmlns:a16="http://schemas.microsoft.com/office/drawing/2014/main" id="{4A313DAA-C572-411F-B418-AD3B927F11F8}"/>
              </a:ext>
            </a:extLst>
          </p:cNvPr>
          <p:cNvSpPr txBox="1"/>
          <p:nvPr/>
        </p:nvSpPr>
        <p:spPr>
          <a:xfrm>
            <a:off x="519271" y="4263507"/>
            <a:ext cx="8105458" cy="830997"/>
          </a:xfrm>
          <a:prstGeom prst="rect">
            <a:avLst/>
          </a:prstGeom>
          <a:noFill/>
        </p:spPr>
        <p:txBody>
          <a:bodyPr wrap="square" rtlCol="0">
            <a:spAutoFit/>
          </a:bodyPr>
          <a:lstStyle/>
          <a:p>
            <a:pPr algn="just"/>
            <a:r>
              <a:rPr lang="zh-TW" altLang="en-US" sz="1200" b="1" dirty="0">
                <a:latin typeface="微軟正黑體" panose="020B0604030504040204" pitchFamily="34" charset="-120"/>
                <a:ea typeface="微軟正黑體" panose="020B0604030504040204" pitchFamily="34" charset="-120"/>
              </a:rPr>
              <a:t>在 </a:t>
            </a:r>
            <a:r>
              <a:rPr lang="en-US" altLang="zh-TW" sz="1200" b="1" dirty="0">
                <a:latin typeface="微軟正黑體" panose="020B0604030504040204" pitchFamily="34" charset="-120"/>
                <a:ea typeface="微軟正黑體" panose="020B0604030504040204" pitchFamily="34" charset="-120"/>
              </a:rPr>
              <a:t>Model 2 </a:t>
            </a:r>
            <a:r>
              <a:rPr lang="zh-TW" altLang="en-US" sz="1200" b="1" dirty="0">
                <a:latin typeface="微軟正黑體" panose="020B0604030504040204" pitchFamily="34" charset="-120"/>
                <a:ea typeface="微軟正黑體" panose="020B0604030504040204" pitchFamily="34" charset="-120"/>
              </a:rPr>
              <a:t>的資料集當中，未消抹價格較高成分股的影響時，加入了 </a:t>
            </a:r>
            <a:r>
              <a:rPr lang="en-US" altLang="zh-TW" sz="1200" b="1" dirty="0" err="1">
                <a:latin typeface="微軟正黑體" panose="020B0604030504040204" pitchFamily="34" charset="-120"/>
                <a:ea typeface="微軟正黑體" panose="020B0604030504040204" pitchFamily="34" charset="-120"/>
              </a:rPr>
              <a:t>Frobenius</a:t>
            </a:r>
            <a:r>
              <a:rPr lang="en-US" altLang="zh-TW" sz="1200" b="1" dirty="0">
                <a:latin typeface="微軟正黑體" panose="020B0604030504040204" pitchFamily="34" charset="-120"/>
                <a:ea typeface="微軟正黑體" panose="020B0604030504040204" pitchFamily="34" charset="-120"/>
              </a:rPr>
              <a:t> </a:t>
            </a:r>
            <a:r>
              <a:rPr lang="zh-TW" altLang="en-US" sz="1200" b="1" dirty="0">
                <a:latin typeface="微軟正黑體" panose="020B0604030504040204" pitchFamily="34" charset="-120"/>
                <a:ea typeface="微軟正黑體" panose="020B0604030504040204" pitchFamily="34" charset="-120"/>
              </a:rPr>
              <a:t>範數檢驗法的獲利性表現只有在交錯個數設定較小的時候會優於沒有加入的表現，隨著交錯個數上升，兩條曲線便會開始產生多個交點，而在消抹了價格較高成分股的影響後，加入 </a:t>
            </a:r>
            <a:r>
              <a:rPr lang="en-US" altLang="zh-TW" sz="1200" b="1" dirty="0" err="1">
                <a:latin typeface="微軟正黑體" panose="020B0604030504040204" pitchFamily="34" charset="-120"/>
                <a:ea typeface="微軟正黑體" panose="020B0604030504040204" pitchFamily="34" charset="-120"/>
              </a:rPr>
              <a:t>Frobenius</a:t>
            </a:r>
            <a:r>
              <a:rPr lang="en-US" altLang="zh-TW" sz="1200" b="1" dirty="0">
                <a:latin typeface="微軟正黑體" panose="020B0604030504040204" pitchFamily="34" charset="-120"/>
                <a:ea typeface="微軟正黑體" panose="020B0604030504040204" pitchFamily="34" charset="-120"/>
              </a:rPr>
              <a:t> </a:t>
            </a:r>
            <a:r>
              <a:rPr lang="zh-TW" altLang="en-US" sz="1200" b="1" dirty="0">
                <a:latin typeface="微軟正黑體" panose="020B0604030504040204" pitchFamily="34" charset="-120"/>
                <a:ea typeface="微軟正黑體" panose="020B0604030504040204" pitchFamily="34" charset="-120"/>
              </a:rPr>
              <a:t>範數檢驗法在獲利性的表現，在大多數的交錯個數設定下都會優於沒有加入的表現，隨著交錯個數的上升，沒有加入 </a:t>
            </a:r>
            <a:r>
              <a:rPr lang="en-US" altLang="zh-TW" sz="1200" b="1" dirty="0" err="1">
                <a:latin typeface="微軟正黑體" panose="020B0604030504040204" pitchFamily="34" charset="-120"/>
                <a:ea typeface="微軟正黑體" panose="020B0604030504040204" pitchFamily="34" charset="-120"/>
              </a:rPr>
              <a:t>Frobenius</a:t>
            </a:r>
            <a:r>
              <a:rPr lang="en-US" altLang="zh-TW" sz="1200" b="1" dirty="0">
                <a:latin typeface="微軟正黑體" panose="020B0604030504040204" pitchFamily="34" charset="-120"/>
                <a:ea typeface="微軟正黑體" panose="020B0604030504040204" pitchFamily="34" charset="-120"/>
              </a:rPr>
              <a:t> </a:t>
            </a:r>
            <a:r>
              <a:rPr lang="zh-TW" altLang="en-US" sz="1200" b="1" dirty="0">
                <a:latin typeface="微軟正黑體" panose="020B0604030504040204" pitchFamily="34" charset="-120"/>
                <a:ea typeface="微軟正黑體" panose="020B0604030504040204" pitchFamily="34" charset="-120"/>
              </a:rPr>
              <a:t>範數檢驗法的表現才會漸漸趕上加入 </a:t>
            </a:r>
            <a:r>
              <a:rPr lang="en-US" altLang="zh-TW" sz="1200" b="1" dirty="0" err="1">
                <a:latin typeface="微軟正黑體" panose="020B0604030504040204" pitchFamily="34" charset="-120"/>
                <a:ea typeface="微軟正黑體" panose="020B0604030504040204" pitchFamily="34" charset="-120"/>
              </a:rPr>
              <a:t>Frobenius</a:t>
            </a:r>
            <a:r>
              <a:rPr lang="en-US" altLang="zh-TW" sz="1200" b="1" dirty="0">
                <a:latin typeface="微軟正黑體" panose="020B0604030504040204" pitchFamily="34" charset="-120"/>
                <a:ea typeface="微軟正黑體" panose="020B0604030504040204" pitchFamily="34" charset="-120"/>
              </a:rPr>
              <a:t> </a:t>
            </a:r>
            <a:r>
              <a:rPr lang="zh-TW" altLang="en-US" sz="1200" b="1" dirty="0">
                <a:latin typeface="微軟正黑體" panose="020B0604030504040204" pitchFamily="34" charset="-120"/>
                <a:ea typeface="微軟正黑體" panose="020B0604030504040204" pitchFamily="34" charset="-120"/>
              </a:rPr>
              <a:t>範數檢驗法的表現。</a:t>
            </a:r>
          </a:p>
        </p:txBody>
      </p:sp>
      <p:pic>
        <p:nvPicPr>
          <p:cNvPr id="3" name="圖片 2">
            <a:extLst>
              <a:ext uri="{FF2B5EF4-FFF2-40B4-BE49-F238E27FC236}">
                <a16:creationId xmlns:a16="http://schemas.microsoft.com/office/drawing/2014/main" id="{EF923B18-C8C3-4AC7-99DE-BCC618D62A94}"/>
              </a:ext>
            </a:extLst>
          </p:cNvPr>
          <p:cNvPicPr>
            <a:picLocks noChangeAspect="1"/>
          </p:cNvPicPr>
          <p:nvPr/>
        </p:nvPicPr>
        <p:blipFill>
          <a:blip r:embed="rId3"/>
          <a:stretch>
            <a:fillRect/>
          </a:stretch>
        </p:blipFill>
        <p:spPr>
          <a:xfrm>
            <a:off x="632923" y="1245445"/>
            <a:ext cx="2452429" cy="3018063"/>
          </a:xfrm>
          <a:prstGeom prst="rect">
            <a:avLst/>
          </a:prstGeom>
        </p:spPr>
      </p:pic>
      <p:pic>
        <p:nvPicPr>
          <p:cNvPr id="10" name="圖片 9">
            <a:extLst>
              <a:ext uri="{FF2B5EF4-FFF2-40B4-BE49-F238E27FC236}">
                <a16:creationId xmlns:a16="http://schemas.microsoft.com/office/drawing/2014/main" id="{3CFAF4F8-EF9A-4732-B935-FC9924EC9474}"/>
              </a:ext>
            </a:extLst>
          </p:cNvPr>
          <p:cNvPicPr>
            <a:picLocks noChangeAspect="1"/>
          </p:cNvPicPr>
          <p:nvPr/>
        </p:nvPicPr>
        <p:blipFill>
          <a:blip r:embed="rId4"/>
          <a:stretch>
            <a:fillRect/>
          </a:stretch>
        </p:blipFill>
        <p:spPr>
          <a:xfrm>
            <a:off x="3344433" y="1245444"/>
            <a:ext cx="2445128" cy="1439730"/>
          </a:xfrm>
          <a:prstGeom prst="rect">
            <a:avLst/>
          </a:prstGeom>
        </p:spPr>
      </p:pic>
      <p:pic>
        <p:nvPicPr>
          <p:cNvPr id="11" name="圖片 10">
            <a:extLst>
              <a:ext uri="{FF2B5EF4-FFF2-40B4-BE49-F238E27FC236}">
                <a16:creationId xmlns:a16="http://schemas.microsoft.com/office/drawing/2014/main" id="{A24FB5AC-B791-4E83-8DDF-91A4C5FB337B}"/>
              </a:ext>
            </a:extLst>
          </p:cNvPr>
          <p:cNvPicPr>
            <a:picLocks noChangeAspect="1"/>
          </p:cNvPicPr>
          <p:nvPr/>
        </p:nvPicPr>
        <p:blipFill>
          <a:blip r:embed="rId5"/>
          <a:stretch>
            <a:fillRect/>
          </a:stretch>
        </p:blipFill>
        <p:spPr>
          <a:xfrm>
            <a:off x="3340411" y="2827798"/>
            <a:ext cx="2449150" cy="1435709"/>
          </a:xfrm>
          <a:prstGeom prst="rect">
            <a:avLst/>
          </a:prstGeom>
        </p:spPr>
      </p:pic>
      <p:pic>
        <p:nvPicPr>
          <p:cNvPr id="18" name="圖片 17">
            <a:extLst>
              <a:ext uri="{FF2B5EF4-FFF2-40B4-BE49-F238E27FC236}">
                <a16:creationId xmlns:a16="http://schemas.microsoft.com/office/drawing/2014/main" id="{94382375-8956-4DD6-A491-DE2C1A5F8FB3}"/>
              </a:ext>
            </a:extLst>
          </p:cNvPr>
          <p:cNvPicPr>
            <a:picLocks noChangeAspect="1"/>
          </p:cNvPicPr>
          <p:nvPr/>
        </p:nvPicPr>
        <p:blipFill>
          <a:blip r:embed="rId6"/>
          <a:stretch>
            <a:fillRect/>
          </a:stretch>
        </p:blipFill>
        <p:spPr>
          <a:xfrm>
            <a:off x="6054292" y="1245444"/>
            <a:ext cx="2446643" cy="3018063"/>
          </a:xfrm>
          <a:prstGeom prst="rect">
            <a:avLst/>
          </a:prstGeom>
        </p:spPr>
      </p:pic>
      <p:sp>
        <p:nvSpPr>
          <p:cNvPr id="14" name="矩形 13">
            <a:extLst>
              <a:ext uri="{FF2B5EF4-FFF2-40B4-BE49-F238E27FC236}">
                <a16:creationId xmlns:a16="http://schemas.microsoft.com/office/drawing/2014/main" id="{D3262271-7F89-4943-84D8-118C0D7EDF1D}"/>
              </a:ext>
            </a:extLst>
          </p:cNvPr>
          <p:cNvSpPr/>
          <p:nvPr/>
        </p:nvSpPr>
        <p:spPr>
          <a:xfrm>
            <a:off x="7586640" y="191135"/>
            <a:ext cx="1217000" cy="307777"/>
          </a:xfrm>
          <a:prstGeom prst="rect">
            <a:avLst/>
          </a:prstGeom>
        </p:spPr>
        <p:txBody>
          <a:bodyPr wrap="none">
            <a:spAutoFit/>
          </a:bodyPr>
          <a:lstStyle/>
          <a:p>
            <a:r>
              <a:rPr kumimoji="1" lang="en-US" altLang="zh-TW" sz="1400" b="1" dirty="0">
                <a:latin typeface="Microsoft JhengHei" panose="020B0604030504040204" pitchFamily="34" charset="-120"/>
                <a:ea typeface="Microsoft JhengHei" panose="020B0604030504040204" pitchFamily="34" charset="-120"/>
                <a:hlinkClick r:id="rId7" action="ppaction://hlinksldjump"/>
              </a:rPr>
              <a:t>&lt;&lt; </a:t>
            </a:r>
            <a:r>
              <a:rPr kumimoji="1" lang="zh-TW" altLang="en-US" sz="1400" b="1" dirty="0">
                <a:latin typeface="Microsoft JhengHei" panose="020B0604030504040204" pitchFamily="34" charset="-120"/>
                <a:ea typeface="Microsoft JhengHei" panose="020B0604030504040204" pitchFamily="34" charset="-120"/>
                <a:hlinkClick r:id="rId7" action="ppaction://hlinksldjump"/>
              </a:rPr>
              <a:t>返回實驗</a:t>
            </a:r>
            <a:endParaRPr kumimoji="1" lang="zh-TW" altLang="en-US" sz="1400" b="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345568095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5585" y="191135"/>
            <a:ext cx="8568055" cy="461645"/>
            <a:chOff x="371" y="301"/>
            <a:chExt cx="13493" cy="727"/>
          </a:xfrm>
        </p:grpSpPr>
        <p:sp>
          <p:nvSpPr>
            <p:cNvPr id="4" name="箭头: V 形 3"/>
            <p:cNvSpPr/>
            <p:nvPr/>
          </p:nvSpPr>
          <p:spPr>
            <a:xfrm>
              <a:off x="713" y="514"/>
              <a:ext cx="419" cy="485"/>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 name="箭头: V 形 4"/>
            <p:cNvSpPr/>
            <p:nvPr/>
          </p:nvSpPr>
          <p:spPr>
            <a:xfrm>
              <a:off x="1014"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cxnSp>
          <p:nvCxnSpPr>
            <p:cNvPr id="7" name="直接连接符 6"/>
            <p:cNvCxnSpPr/>
            <p:nvPr/>
          </p:nvCxnSpPr>
          <p:spPr>
            <a:xfrm>
              <a:off x="1609" y="992"/>
              <a:ext cx="1225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609" y="301"/>
              <a:ext cx="4916" cy="727"/>
            </a:xfrm>
            <a:prstGeom prst="rect">
              <a:avLst/>
            </a:prstGeom>
            <a:noFill/>
          </p:spPr>
          <p:txBody>
            <a:bodyPr wrap="none" rtlCol="0" anchor="ctr">
              <a:spAutoFit/>
            </a:bodyPr>
            <a:lstStyle/>
            <a:p>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(1) </a:t>
              </a:r>
              <a:r>
                <a:rPr lang="zh-TW"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單檔股票當沖交易</a:t>
              </a:r>
              <a:endParaRPr lang="zh-CN"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9" name="箭头: V 形 8"/>
            <p:cNvSpPr/>
            <p:nvPr/>
          </p:nvSpPr>
          <p:spPr>
            <a:xfrm>
              <a:off x="371"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6" name="文字方塊 5">
            <a:extLst>
              <a:ext uri="{FF2B5EF4-FFF2-40B4-BE49-F238E27FC236}">
                <a16:creationId xmlns:a16="http://schemas.microsoft.com/office/drawing/2014/main" id="{2C246C3A-2135-60F1-8B90-D513E93BC983}"/>
              </a:ext>
            </a:extLst>
          </p:cNvPr>
          <p:cNvSpPr txBox="1"/>
          <p:nvPr/>
        </p:nvSpPr>
        <p:spPr>
          <a:xfrm>
            <a:off x="373842" y="906899"/>
            <a:ext cx="6286389" cy="369332"/>
          </a:xfrm>
          <a:prstGeom prst="rect">
            <a:avLst/>
          </a:prstGeom>
          <a:noFill/>
        </p:spPr>
        <p:txBody>
          <a:bodyPr wrap="square">
            <a:spAutoFit/>
          </a:bodyPr>
          <a:lstStyle/>
          <a:p>
            <a:r>
              <a:rPr lang="en-US" altLang="zh-TW"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E</a:t>
            </a:r>
            <a:r>
              <a:rPr lang="en-US" altLang="zh-CN"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zh-TW" altLang="en-US"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TW"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估計期間為 </a:t>
            </a:r>
            <a:r>
              <a:rPr lang="en-US" altLang="zh-TW"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200 </a:t>
            </a:r>
            <a:r>
              <a:rPr lang="zh-TW"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分鐘之 </a:t>
            </a:r>
            <a:r>
              <a:rPr lang="en-US" altLang="zh-TW"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S&amp;P500 </a:t>
            </a:r>
            <a:r>
              <a:rPr lang="zh-TW"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成分股績效比較</a:t>
            </a:r>
            <a:endParaRPr lang="zh-CN"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14" name="文字方塊 13">
            <a:extLst>
              <a:ext uri="{FF2B5EF4-FFF2-40B4-BE49-F238E27FC236}">
                <a16:creationId xmlns:a16="http://schemas.microsoft.com/office/drawing/2014/main" id="{60811D0E-A91E-4AE9-803F-611F92E02A3F}"/>
              </a:ext>
            </a:extLst>
          </p:cNvPr>
          <p:cNvSpPr txBox="1"/>
          <p:nvPr/>
        </p:nvSpPr>
        <p:spPr>
          <a:xfrm>
            <a:off x="4808658" y="1399286"/>
            <a:ext cx="4015893" cy="3284361"/>
          </a:xfrm>
          <a:prstGeom prst="rect">
            <a:avLst/>
          </a:prstGeom>
          <a:noFill/>
        </p:spPr>
        <p:txBody>
          <a:bodyPr wrap="square">
            <a:spAutoFit/>
          </a:bodyPr>
          <a:lstStyle/>
          <a:p>
            <a:pPr algn="just">
              <a:lnSpc>
                <a:spcPct val="150000"/>
              </a:lnSpc>
            </a:pP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將估計期間改為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200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分鐘後，交易筆數出現了小幅度的改變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-0.375%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，而虧損的數量大幅度降低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-18.829%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，這是因為將估計期改為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200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分鐘的做法有成功刪掉一些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150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至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200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分鐘之間開倉但因結構改變而大幅虧損的交易，或是因為使用了包含在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150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至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200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分鐘之間出現結構改變的對數價格時間序列資料進行模型適配，而後得到了一個較為準確的模型，因此我們認為將估計期間改為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200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分鐘是一個可以繼續觀察是否能夠有效降低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S&amp;P500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資料及交易虧損結果的方法。</a:t>
            </a:r>
          </a:p>
        </p:txBody>
      </p:sp>
      <p:pic>
        <p:nvPicPr>
          <p:cNvPr id="3" name="圖片 2">
            <a:extLst>
              <a:ext uri="{FF2B5EF4-FFF2-40B4-BE49-F238E27FC236}">
                <a16:creationId xmlns:a16="http://schemas.microsoft.com/office/drawing/2014/main" id="{23805B9C-D6BD-44DD-8E0F-14A90FC7A5CF}"/>
              </a:ext>
            </a:extLst>
          </p:cNvPr>
          <p:cNvPicPr>
            <a:picLocks noChangeAspect="1"/>
          </p:cNvPicPr>
          <p:nvPr/>
        </p:nvPicPr>
        <p:blipFill>
          <a:blip r:embed="rId3"/>
          <a:stretch>
            <a:fillRect/>
          </a:stretch>
        </p:blipFill>
        <p:spPr>
          <a:xfrm>
            <a:off x="373842" y="1399286"/>
            <a:ext cx="4434816" cy="3114294"/>
          </a:xfrm>
          <a:prstGeom prst="rect">
            <a:avLst/>
          </a:prstGeom>
        </p:spPr>
      </p:pic>
      <p:sp>
        <p:nvSpPr>
          <p:cNvPr id="11" name="矩形 10">
            <a:extLst>
              <a:ext uri="{FF2B5EF4-FFF2-40B4-BE49-F238E27FC236}">
                <a16:creationId xmlns:a16="http://schemas.microsoft.com/office/drawing/2014/main" id="{A3395E46-00E7-4903-B49F-327D67E8EFE9}"/>
              </a:ext>
            </a:extLst>
          </p:cNvPr>
          <p:cNvSpPr/>
          <p:nvPr/>
        </p:nvSpPr>
        <p:spPr>
          <a:xfrm>
            <a:off x="7586640" y="191135"/>
            <a:ext cx="1217000" cy="307777"/>
          </a:xfrm>
          <a:prstGeom prst="rect">
            <a:avLst/>
          </a:prstGeom>
        </p:spPr>
        <p:txBody>
          <a:bodyPr wrap="none">
            <a:spAutoFit/>
          </a:bodyPr>
          <a:lstStyle/>
          <a:p>
            <a:r>
              <a:rPr kumimoji="1" lang="en-US" altLang="zh-TW" sz="1400" b="1" dirty="0">
                <a:latin typeface="Microsoft JhengHei" panose="020B0604030504040204" pitchFamily="34" charset="-120"/>
                <a:ea typeface="Microsoft JhengHei" panose="020B0604030504040204" pitchFamily="34" charset="-120"/>
                <a:hlinkClick r:id="rId4" action="ppaction://hlinksldjump"/>
              </a:rPr>
              <a:t>&lt;&lt; </a:t>
            </a:r>
            <a:r>
              <a:rPr kumimoji="1" lang="zh-TW" altLang="en-US" sz="1400" b="1" dirty="0">
                <a:latin typeface="Microsoft JhengHei" panose="020B0604030504040204" pitchFamily="34" charset="-120"/>
                <a:ea typeface="Microsoft JhengHei" panose="020B0604030504040204" pitchFamily="34" charset="-120"/>
                <a:hlinkClick r:id="rId4" action="ppaction://hlinksldjump"/>
              </a:rPr>
              <a:t>返回實驗</a:t>
            </a:r>
            <a:endParaRPr kumimoji="1" lang="zh-TW" altLang="en-US" sz="1400" b="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21543237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5585" y="191135"/>
            <a:ext cx="8568055" cy="461645"/>
            <a:chOff x="371" y="301"/>
            <a:chExt cx="13493" cy="727"/>
          </a:xfrm>
        </p:grpSpPr>
        <p:sp>
          <p:nvSpPr>
            <p:cNvPr id="4" name="箭头: V 形 3"/>
            <p:cNvSpPr/>
            <p:nvPr/>
          </p:nvSpPr>
          <p:spPr>
            <a:xfrm>
              <a:off x="713" y="514"/>
              <a:ext cx="419" cy="485"/>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 name="箭头: V 形 4"/>
            <p:cNvSpPr/>
            <p:nvPr/>
          </p:nvSpPr>
          <p:spPr>
            <a:xfrm>
              <a:off x="1014"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cxnSp>
          <p:nvCxnSpPr>
            <p:cNvPr id="7" name="直接连接符 6"/>
            <p:cNvCxnSpPr/>
            <p:nvPr/>
          </p:nvCxnSpPr>
          <p:spPr>
            <a:xfrm>
              <a:off x="1609" y="992"/>
              <a:ext cx="1225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609" y="301"/>
              <a:ext cx="4916" cy="727"/>
            </a:xfrm>
            <a:prstGeom prst="rect">
              <a:avLst/>
            </a:prstGeom>
            <a:noFill/>
          </p:spPr>
          <p:txBody>
            <a:bodyPr wrap="none" rtlCol="0" anchor="ctr">
              <a:spAutoFit/>
            </a:bodyPr>
            <a:lstStyle/>
            <a:p>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(1) </a:t>
              </a:r>
              <a:r>
                <a:rPr lang="zh-TW"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單檔股票當沖交易</a:t>
              </a:r>
              <a:endParaRPr lang="zh-CN"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9" name="箭头: V 形 8"/>
            <p:cNvSpPr/>
            <p:nvPr/>
          </p:nvSpPr>
          <p:spPr>
            <a:xfrm>
              <a:off x="371"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6" name="文字方塊 5">
            <a:extLst>
              <a:ext uri="{FF2B5EF4-FFF2-40B4-BE49-F238E27FC236}">
                <a16:creationId xmlns:a16="http://schemas.microsoft.com/office/drawing/2014/main" id="{2C246C3A-2135-60F1-8B90-D513E93BC983}"/>
              </a:ext>
            </a:extLst>
          </p:cNvPr>
          <p:cNvSpPr txBox="1"/>
          <p:nvPr/>
        </p:nvSpPr>
        <p:spPr>
          <a:xfrm>
            <a:off x="373842" y="906899"/>
            <a:ext cx="7781925" cy="369332"/>
          </a:xfrm>
          <a:prstGeom prst="rect">
            <a:avLst/>
          </a:prstGeom>
          <a:noFill/>
        </p:spPr>
        <p:txBody>
          <a:bodyPr wrap="square">
            <a:spAutoFit/>
          </a:bodyPr>
          <a:lstStyle/>
          <a:p>
            <a:r>
              <a:rPr lang="en-US" altLang="zh-TW"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E</a:t>
            </a:r>
            <a:r>
              <a:rPr lang="en-US" altLang="zh-CN"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zh-TW" altLang="en-US"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TW"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估計期間為 </a:t>
            </a:r>
            <a:r>
              <a:rPr lang="en-US" altLang="zh-TW"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200 </a:t>
            </a:r>
            <a:r>
              <a:rPr lang="zh-TW"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分鐘之 </a:t>
            </a:r>
            <a:r>
              <a:rPr lang="en-US" altLang="zh-TW"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S&amp;P500 </a:t>
            </a:r>
            <a:r>
              <a:rPr lang="zh-TW"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成分股績效比較 </a:t>
            </a:r>
            <a:r>
              <a:rPr lang="en-US" altLang="zh-TW"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TW"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交錯個數篩選法 </a:t>
            </a:r>
            <a:r>
              <a:rPr lang="en-US" altLang="zh-TW"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endParaRPr lang="zh-CN"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14" name="文字方塊 13">
            <a:extLst>
              <a:ext uri="{FF2B5EF4-FFF2-40B4-BE49-F238E27FC236}">
                <a16:creationId xmlns:a16="http://schemas.microsoft.com/office/drawing/2014/main" id="{60811D0E-A91E-4AE9-803F-611F92E02A3F}"/>
              </a:ext>
            </a:extLst>
          </p:cNvPr>
          <p:cNvSpPr txBox="1"/>
          <p:nvPr/>
        </p:nvSpPr>
        <p:spPr>
          <a:xfrm>
            <a:off x="4179607" y="1399286"/>
            <a:ext cx="4015893" cy="2638030"/>
          </a:xfrm>
          <a:prstGeom prst="rect">
            <a:avLst/>
          </a:prstGeom>
          <a:noFill/>
        </p:spPr>
        <p:txBody>
          <a:bodyPr wrap="square">
            <a:spAutoFit/>
          </a:bodyPr>
          <a:lstStyle/>
          <a:p>
            <a:pPr algn="just">
              <a:lnSpc>
                <a:spcPct val="150000"/>
              </a:lnSpc>
            </a:pP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在加入了交錯個數篩選法後，與我們預期當交錯個數越高時，勝率和正常平倉率也要愈高的期待不同，反而是上升到一定程度後便會迅速下跌並進入尾端的震盪。為了清楚的檢查會造成此現象的原因集中在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Model 1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或</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Model 2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中，我們將個別展示將估計期間改為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200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分鐘之後，</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Model 1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及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Model 2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加入了交錯個數篩選法的結果及勝率和正常平倉率的折線圖。</a:t>
            </a:r>
          </a:p>
        </p:txBody>
      </p:sp>
      <p:pic>
        <p:nvPicPr>
          <p:cNvPr id="10" name="圖片 9">
            <a:extLst>
              <a:ext uri="{FF2B5EF4-FFF2-40B4-BE49-F238E27FC236}">
                <a16:creationId xmlns:a16="http://schemas.microsoft.com/office/drawing/2014/main" id="{C6EA4805-6682-4631-89A4-EB2B74A5D6A1}"/>
              </a:ext>
            </a:extLst>
          </p:cNvPr>
          <p:cNvPicPr>
            <a:picLocks noChangeAspect="1"/>
          </p:cNvPicPr>
          <p:nvPr/>
        </p:nvPicPr>
        <p:blipFill>
          <a:blip r:embed="rId3"/>
          <a:stretch>
            <a:fillRect/>
          </a:stretch>
        </p:blipFill>
        <p:spPr>
          <a:xfrm>
            <a:off x="1032601" y="1399286"/>
            <a:ext cx="2930430" cy="3507854"/>
          </a:xfrm>
          <a:prstGeom prst="rect">
            <a:avLst/>
          </a:prstGeom>
        </p:spPr>
      </p:pic>
      <p:sp>
        <p:nvSpPr>
          <p:cNvPr id="11" name="矩形 10">
            <a:extLst>
              <a:ext uri="{FF2B5EF4-FFF2-40B4-BE49-F238E27FC236}">
                <a16:creationId xmlns:a16="http://schemas.microsoft.com/office/drawing/2014/main" id="{962F9CA2-0E46-4595-A14B-E039B67D528D}"/>
              </a:ext>
            </a:extLst>
          </p:cNvPr>
          <p:cNvSpPr/>
          <p:nvPr/>
        </p:nvSpPr>
        <p:spPr>
          <a:xfrm>
            <a:off x="7586640" y="191135"/>
            <a:ext cx="1217000" cy="307777"/>
          </a:xfrm>
          <a:prstGeom prst="rect">
            <a:avLst/>
          </a:prstGeom>
        </p:spPr>
        <p:txBody>
          <a:bodyPr wrap="none">
            <a:spAutoFit/>
          </a:bodyPr>
          <a:lstStyle/>
          <a:p>
            <a:r>
              <a:rPr kumimoji="1" lang="en-US" altLang="zh-TW" sz="1400" b="1" dirty="0">
                <a:latin typeface="Microsoft JhengHei" panose="020B0604030504040204" pitchFamily="34" charset="-120"/>
                <a:ea typeface="Microsoft JhengHei" panose="020B0604030504040204" pitchFamily="34" charset="-120"/>
                <a:hlinkClick r:id="rId4" action="ppaction://hlinksldjump"/>
              </a:rPr>
              <a:t>&lt;&lt; </a:t>
            </a:r>
            <a:r>
              <a:rPr kumimoji="1" lang="zh-TW" altLang="en-US" sz="1400" b="1" dirty="0">
                <a:latin typeface="Microsoft JhengHei" panose="020B0604030504040204" pitchFamily="34" charset="-120"/>
                <a:ea typeface="Microsoft JhengHei" panose="020B0604030504040204" pitchFamily="34" charset="-120"/>
                <a:hlinkClick r:id="rId4" action="ppaction://hlinksldjump"/>
              </a:rPr>
              <a:t>返回實驗</a:t>
            </a:r>
            <a:endParaRPr kumimoji="1" lang="zh-TW" altLang="en-US" sz="1400" b="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226508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5585" y="191135"/>
            <a:ext cx="8568055" cy="461645"/>
            <a:chOff x="371" y="301"/>
            <a:chExt cx="13493" cy="727"/>
          </a:xfrm>
        </p:grpSpPr>
        <p:sp>
          <p:nvSpPr>
            <p:cNvPr id="4" name="箭头: V 形 3"/>
            <p:cNvSpPr/>
            <p:nvPr/>
          </p:nvSpPr>
          <p:spPr>
            <a:xfrm>
              <a:off x="713" y="514"/>
              <a:ext cx="419" cy="485"/>
            </a:xfrm>
            <a:prstGeom prst="chevron">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 name="箭头: V 形 4"/>
            <p:cNvSpPr/>
            <p:nvPr/>
          </p:nvSpPr>
          <p:spPr>
            <a:xfrm>
              <a:off x="1014"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cxnSp>
          <p:nvCxnSpPr>
            <p:cNvPr id="7" name="直接连接符 6"/>
            <p:cNvCxnSpPr/>
            <p:nvPr/>
          </p:nvCxnSpPr>
          <p:spPr>
            <a:xfrm>
              <a:off x="1609" y="992"/>
              <a:ext cx="1225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609" y="301"/>
              <a:ext cx="4916" cy="727"/>
            </a:xfrm>
            <a:prstGeom prst="rect">
              <a:avLst/>
            </a:prstGeom>
            <a:noFill/>
          </p:spPr>
          <p:txBody>
            <a:bodyPr wrap="none" rtlCol="0" anchor="ctr">
              <a:spAutoFit/>
            </a:bodyPr>
            <a:lstStyle/>
            <a:p>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(1) </a:t>
              </a:r>
              <a:r>
                <a:rPr lang="zh-TW"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單檔股票當沖交易</a:t>
              </a:r>
              <a:endParaRPr lang="zh-CN"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9" name="箭头: V 形 8"/>
            <p:cNvSpPr/>
            <p:nvPr/>
          </p:nvSpPr>
          <p:spPr>
            <a:xfrm>
              <a:off x="371" y="507"/>
              <a:ext cx="419" cy="485"/>
            </a:xfrm>
            <a:prstGeom prst="chevron">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6" name="文字方塊 5">
            <a:extLst>
              <a:ext uri="{FF2B5EF4-FFF2-40B4-BE49-F238E27FC236}">
                <a16:creationId xmlns:a16="http://schemas.microsoft.com/office/drawing/2014/main" id="{2C246C3A-2135-60F1-8B90-D513E93BC983}"/>
              </a:ext>
            </a:extLst>
          </p:cNvPr>
          <p:cNvSpPr txBox="1"/>
          <p:nvPr/>
        </p:nvSpPr>
        <p:spPr>
          <a:xfrm>
            <a:off x="373842" y="906899"/>
            <a:ext cx="5308137" cy="369332"/>
          </a:xfrm>
          <a:prstGeom prst="rect">
            <a:avLst/>
          </a:prstGeom>
          <a:noFill/>
        </p:spPr>
        <p:txBody>
          <a:bodyPr wrap="square">
            <a:spAutoFit/>
          </a:bodyPr>
          <a:lstStyle/>
          <a:p>
            <a:r>
              <a:rPr lang="en-US" altLang="zh-CN" b="1" dirty="0" err="1">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i</a:t>
            </a:r>
            <a:r>
              <a:rPr lang="en-US" altLang="zh-CN"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TW"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模型推導</a:t>
            </a:r>
            <a:endParaRPr lang="zh-CN"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12" name="文字方塊 11">
            <a:extLst>
              <a:ext uri="{FF2B5EF4-FFF2-40B4-BE49-F238E27FC236}">
                <a16:creationId xmlns:a16="http://schemas.microsoft.com/office/drawing/2014/main" id="{91A76A88-2EBE-F48E-9EE7-232D3BB0C3F4}"/>
              </a:ext>
            </a:extLst>
          </p:cNvPr>
          <p:cNvSpPr txBox="1"/>
          <p:nvPr/>
        </p:nvSpPr>
        <p:spPr>
          <a:xfrm>
            <a:off x="624969" y="1400827"/>
            <a:ext cx="7894062" cy="612412"/>
          </a:xfrm>
          <a:prstGeom prst="rect">
            <a:avLst/>
          </a:prstGeom>
          <a:noFill/>
        </p:spPr>
        <p:txBody>
          <a:bodyPr wrap="square">
            <a:spAutoFit/>
          </a:bodyPr>
          <a:lstStyle/>
          <a:p>
            <a:pPr algn="just">
              <a:lnSpc>
                <a:spcPct val="150000"/>
              </a:lnSpc>
            </a:pP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定義二：</a:t>
            </a:r>
            <a:endPar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algn="just">
              <a:lnSpc>
                <a:spcPct val="150000"/>
              </a:lnSpc>
            </a:pP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對於任意的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ECM</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model</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，可以透過相伴形式將其轉為落後期數為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1</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的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AR(1) model</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，如下：</a:t>
            </a:r>
            <a:endParaRPr lang="en-US" altLang="zh-CN"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pic>
        <p:nvPicPr>
          <p:cNvPr id="11" name="圖片 10">
            <a:extLst>
              <a:ext uri="{FF2B5EF4-FFF2-40B4-BE49-F238E27FC236}">
                <a16:creationId xmlns:a16="http://schemas.microsoft.com/office/drawing/2014/main" id="{6EDBB6AA-647D-4E1C-9622-D02B2A1318F0}"/>
              </a:ext>
            </a:extLst>
          </p:cNvPr>
          <p:cNvPicPr>
            <a:picLocks noChangeAspect="1"/>
          </p:cNvPicPr>
          <p:nvPr/>
        </p:nvPicPr>
        <p:blipFill>
          <a:blip r:embed="rId3"/>
          <a:stretch>
            <a:fillRect/>
          </a:stretch>
        </p:blipFill>
        <p:spPr>
          <a:xfrm>
            <a:off x="368617" y="2355726"/>
            <a:ext cx="4906341" cy="1602518"/>
          </a:xfrm>
          <a:prstGeom prst="rect">
            <a:avLst/>
          </a:prstGeom>
        </p:spPr>
      </p:pic>
      <p:pic>
        <p:nvPicPr>
          <p:cNvPr id="13" name="圖片 12">
            <a:extLst>
              <a:ext uri="{FF2B5EF4-FFF2-40B4-BE49-F238E27FC236}">
                <a16:creationId xmlns:a16="http://schemas.microsoft.com/office/drawing/2014/main" id="{EDF38618-C384-4C2C-A72E-66106BFB6109}"/>
              </a:ext>
            </a:extLst>
          </p:cNvPr>
          <p:cNvPicPr>
            <a:picLocks noChangeAspect="1"/>
          </p:cNvPicPr>
          <p:nvPr/>
        </p:nvPicPr>
        <p:blipFill>
          <a:blip r:embed="rId4"/>
          <a:stretch>
            <a:fillRect/>
          </a:stretch>
        </p:blipFill>
        <p:spPr>
          <a:xfrm>
            <a:off x="5292080" y="2101782"/>
            <a:ext cx="3554417" cy="2924401"/>
          </a:xfrm>
          <a:prstGeom prst="rect">
            <a:avLst/>
          </a:prstGeom>
        </p:spPr>
      </p:pic>
    </p:spTree>
    <p:extLst>
      <p:ext uri="{BB962C8B-B14F-4D97-AF65-F5344CB8AC3E}">
        <p14:creationId xmlns:p14="http://schemas.microsoft.com/office/powerpoint/2010/main" val="260544994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5585" y="191135"/>
            <a:ext cx="8568055" cy="461645"/>
            <a:chOff x="371" y="301"/>
            <a:chExt cx="13493" cy="727"/>
          </a:xfrm>
        </p:grpSpPr>
        <p:sp>
          <p:nvSpPr>
            <p:cNvPr id="4" name="箭头: V 形 3"/>
            <p:cNvSpPr/>
            <p:nvPr/>
          </p:nvSpPr>
          <p:spPr>
            <a:xfrm>
              <a:off x="713" y="514"/>
              <a:ext cx="419" cy="485"/>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 name="箭头: V 形 4"/>
            <p:cNvSpPr/>
            <p:nvPr/>
          </p:nvSpPr>
          <p:spPr>
            <a:xfrm>
              <a:off x="1014"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cxnSp>
          <p:nvCxnSpPr>
            <p:cNvPr id="7" name="直接连接符 6"/>
            <p:cNvCxnSpPr/>
            <p:nvPr/>
          </p:nvCxnSpPr>
          <p:spPr>
            <a:xfrm>
              <a:off x="1609" y="992"/>
              <a:ext cx="1225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609" y="301"/>
              <a:ext cx="4916" cy="727"/>
            </a:xfrm>
            <a:prstGeom prst="rect">
              <a:avLst/>
            </a:prstGeom>
            <a:noFill/>
          </p:spPr>
          <p:txBody>
            <a:bodyPr wrap="none" rtlCol="0" anchor="ctr">
              <a:spAutoFit/>
            </a:bodyPr>
            <a:lstStyle/>
            <a:p>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(1) </a:t>
              </a:r>
              <a:r>
                <a:rPr lang="zh-TW"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單檔股票當沖交易</a:t>
              </a:r>
              <a:endParaRPr lang="zh-CN"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9" name="箭头: V 形 8"/>
            <p:cNvSpPr/>
            <p:nvPr/>
          </p:nvSpPr>
          <p:spPr>
            <a:xfrm>
              <a:off x="371"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6" name="文字方塊 5">
            <a:extLst>
              <a:ext uri="{FF2B5EF4-FFF2-40B4-BE49-F238E27FC236}">
                <a16:creationId xmlns:a16="http://schemas.microsoft.com/office/drawing/2014/main" id="{2C246C3A-2135-60F1-8B90-D513E93BC983}"/>
              </a:ext>
            </a:extLst>
          </p:cNvPr>
          <p:cNvSpPr txBox="1"/>
          <p:nvPr/>
        </p:nvSpPr>
        <p:spPr>
          <a:xfrm>
            <a:off x="373842" y="906899"/>
            <a:ext cx="7781925" cy="369332"/>
          </a:xfrm>
          <a:prstGeom prst="rect">
            <a:avLst/>
          </a:prstGeom>
          <a:noFill/>
        </p:spPr>
        <p:txBody>
          <a:bodyPr wrap="square">
            <a:spAutoFit/>
          </a:bodyPr>
          <a:lstStyle/>
          <a:p>
            <a:r>
              <a:rPr lang="en-US" altLang="zh-TW"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E</a:t>
            </a:r>
            <a:r>
              <a:rPr lang="en-US" altLang="zh-CN"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zh-TW" altLang="en-US"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TW"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估計期間為 </a:t>
            </a:r>
            <a:r>
              <a:rPr lang="en-US" altLang="zh-TW"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200 </a:t>
            </a:r>
            <a:r>
              <a:rPr lang="zh-TW"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分鐘之 </a:t>
            </a:r>
            <a:r>
              <a:rPr lang="en-US" altLang="zh-TW"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S&amp;P500 </a:t>
            </a:r>
            <a:r>
              <a:rPr lang="zh-TW"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成分股績效比較 </a:t>
            </a:r>
            <a:r>
              <a:rPr lang="en-US" altLang="zh-TW"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TW"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交錯個數篩選法 </a:t>
            </a:r>
            <a:r>
              <a:rPr lang="en-US" altLang="zh-TW"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endParaRPr lang="zh-CN"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14" name="文字方塊 13">
            <a:extLst>
              <a:ext uri="{FF2B5EF4-FFF2-40B4-BE49-F238E27FC236}">
                <a16:creationId xmlns:a16="http://schemas.microsoft.com/office/drawing/2014/main" id="{60811D0E-A91E-4AE9-803F-611F92E02A3F}"/>
              </a:ext>
            </a:extLst>
          </p:cNvPr>
          <p:cNvSpPr txBox="1"/>
          <p:nvPr/>
        </p:nvSpPr>
        <p:spPr>
          <a:xfrm>
            <a:off x="6142922" y="1212305"/>
            <a:ext cx="2960094" cy="3607526"/>
          </a:xfrm>
          <a:prstGeom prst="rect">
            <a:avLst/>
          </a:prstGeom>
          <a:noFill/>
        </p:spPr>
        <p:txBody>
          <a:bodyPr wrap="square">
            <a:spAutoFit/>
          </a:bodyPr>
          <a:lstStyle/>
          <a:p>
            <a:pPr algn="just">
              <a:lnSpc>
                <a:spcPct val="150000"/>
              </a:lnSpc>
            </a:pP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拆分為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Model 1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及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Model 2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兩個不同的交易結果去觀察，勝率與正常平倉率都會和預期的一樣隨著交錯個數設定的增加而上升，也就說明了交錯個數篩選法在將估計期間改為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200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分鐘後仍然有提升績效表現的效果。而這一結果也從旁說明了前面將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Model 1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和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Model 2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合併的整體績效出現下跌的現象，一樣是因為加權而導致結果並未一致的現象。</a:t>
            </a:r>
          </a:p>
        </p:txBody>
      </p:sp>
      <p:pic>
        <p:nvPicPr>
          <p:cNvPr id="3" name="圖片 2">
            <a:extLst>
              <a:ext uri="{FF2B5EF4-FFF2-40B4-BE49-F238E27FC236}">
                <a16:creationId xmlns:a16="http://schemas.microsoft.com/office/drawing/2014/main" id="{19F90E43-25F7-4F42-876B-BFFED021CB10}"/>
              </a:ext>
            </a:extLst>
          </p:cNvPr>
          <p:cNvPicPr>
            <a:picLocks noChangeAspect="1"/>
          </p:cNvPicPr>
          <p:nvPr/>
        </p:nvPicPr>
        <p:blipFill>
          <a:blip r:embed="rId3"/>
          <a:stretch>
            <a:fillRect/>
          </a:stretch>
        </p:blipFill>
        <p:spPr>
          <a:xfrm>
            <a:off x="107504" y="1311977"/>
            <a:ext cx="2999684" cy="3507854"/>
          </a:xfrm>
          <a:prstGeom prst="rect">
            <a:avLst/>
          </a:prstGeom>
        </p:spPr>
      </p:pic>
      <p:pic>
        <p:nvPicPr>
          <p:cNvPr id="11" name="圖片 10">
            <a:extLst>
              <a:ext uri="{FF2B5EF4-FFF2-40B4-BE49-F238E27FC236}">
                <a16:creationId xmlns:a16="http://schemas.microsoft.com/office/drawing/2014/main" id="{ED7FF48E-2FB5-4C4D-A191-CCE2346B3611}"/>
              </a:ext>
            </a:extLst>
          </p:cNvPr>
          <p:cNvPicPr>
            <a:picLocks noChangeAspect="1"/>
          </p:cNvPicPr>
          <p:nvPr/>
        </p:nvPicPr>
        <p:blipFill>
          <a:blip r:embed="rId4"/>
          <a:stretch>
            <a:fillRect/>
          </a:stretch>
        </p:blipFill>
        <p:spPr>
          <a:xfrm>
            <a:off x="3148172" y="1311977"/>
            <a:ext cx="2994750" cy="3507854"/>
          </a:xfrm>
          <a:prstGeom prst="rect">
            <a:avLst/>
          </a:prstGeom>
        </p:spPr>
      </p:pic>
      <p:sp>
        <p:nvSpPr>
          <p:cNvPr id="12" name="矩形 11">
            <a:extLst>
              <a:ext uri="{FF2B5EF4-FFF2-40B4-BE49-F238E27FC236}">
                <a16:creationId xmlns:a16="http://schemas.microsoft.com/office/drawing/2014/main" id="{F6B6DC57-64FA-475F-AB96-8EE465AF580D}"/>
              </a:ext>
            </a:extLst>
          </p:cNvPr>
          <p:cNvSpPr/>
          <p:nvPr/>
        </p:nvSpPr>
        <p:spPr>
          <a:xfrm>
            <a:off x="7586640" y="191135"/>
            <a:ext cx="1217000" cy="307777"/>
          </a:xfrm>
          <a:prstGeom prst="rect">
            <a:avLst/>
          </a:prstGeom>
        </p:spPr>
        <p:txBody>
          <a:bodyPr wrap="none">
            <a:spAutoFit/>
          </a:bodyPr>
          <a:lstStyle/>
          <a:p>
            <a:r>
              <a:rPr kumimoji="1" lang="en-US" altLang="zh-TW" sz="1400" b="1" dirty="0">
                <a:latin typeface="Microsoft JhengHei" panose="020B0604030504040204" pitchFamily="34" charset="-120"/>
                <a:ea typeface="Microsoft JhengHei" panose="020B0604030504040204" pitchFamily="34" charset="-120"/>
                <a:hlinkClick r:id="rId5" action="ppaction://hlinksldjump"/>
              </a:rPr>
              <a:t>&lt;&lt; </a:t>
            </a:r>
            <a:r>
              <a:rPr kumimoji="1" lang="zh-TW" altLang="en-US" sz="1400" b="1" dirty="0">
                <a:latin typeface="Microsoft JhengHei" panose="020B0604030504040204" pitchFamily="34" charset="-120"/>
                <a:ea typeface="Microsoft JhengHei" panose="020B0604030504040204" pitchFamily="34" charset="-120"/>
                <a:hlinkClick r:id="rId5" action="ppaction://hlinksldjump"/>
              </a:rPr>
              <a:t>返回實驗</a:t>
            </a:r>
            <a:endParaRPr kumimoji="1" lang="zh-TW" altLang="en-US" sz="1400" b="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22945136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5585" y="191135"/>
            <a:ext cx="8568055" cy="461645"/>
            <a:chOff x="371" y="301"/>
            <a:chExt cx="13493" cy="727"/>
          </a:xfrm>
        </p:grpSpPr>
        <p:sp>
          <p:nvSpPr>
            <p:cNvPr id="4" name="箭头: V 形 3"/>
            <p:cNvSpPr/>
            <p:nvPr/>
          </p:nvSpPr>
          <p:spPr>
            <a:xfrm>
              <a:off x="713" y="514"/>
              <a:ext cx="419" cy="485"/>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 name="箭头: V 形 4"/>
            <p:cNvSpPr/>
            <p:nvPr/>
          </p:nvSpPr>
          <p:spPr>
            <a:xfrm>
              <a:off x="1014"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cxnSp>
          <p:nvCxnSpPr>
            <p:cNvPr id="7" name="直接连接符 6"/>
            <p:cNvCxnSpPr/>
            <p:nvPr/>
          </p:nvCxnSpPr>
          <p:spPr>
            <a:xfrm>
              <a:off x="1609" y="992"/>
              <a:ext cx="1225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609" y="301"/>
              <a:ext cx="4916" cy="727"/>
            </a:xfrm>
            <a:prstGeom prst="rect">
              <a:avLst/>
            </a:prstGeom>
            <a:noFill/>
          </p:spPr>
          <p:txBody>
            <a:bodyPr wrap="none" rtlCol="0" anchor="ctr">
              <a:spAutoFit/>
            </a:bodyPr>
            <a:lstStyle/>
            <a:p>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(1) </a:t>
              </a:r>
              <a:r>
                <a:rPr lang="zh-TW"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單檔股票當沖交易</a:t>
              </a:r>
              <a:endParaRPr lang="zh-CN"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9" name="箭头: V 形 8"/>
            <p:cNvSpPr/>
            <p:nvPr/>
          </p:nvSpPr>
          <p:spPr>
            <a:xfrm>
              <a:off x="371"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6" name="文字方塊 5">
            <a:extLst>
              <a:ext uri="{FF2B5EF4-FFF2-40B4-BE49-F238E27FC236}">
                <a16:creationId xmlns:a16="http://schemas.microsoft.com/office/drawing/2014/main" id="{2C246C3A-2135-60F1-8B90-D513E93BC983}"/>
              </a:ext>
            </a:extLst>
          </p:cNvPr>
          <p:cNvSpPr txBox="1"/>
          <p:nvPr/>
        </p:nvSpPr>
        <p:spPr>
          <a:xfrm>
            <a:off x="373842" y="906899"/>
            <a:ext cx="8086590" cy="369332"/>
          </a:xfrm>
          <a:prstGeom prst="rect">
            <a:avLst/>
          </a:prstGeom>
          <a:noFill/>
        </p:spPr>
        <p:txBody>
          <a:bodyPr wrap="square">
            <a:spAutoFit/>
          </a:bodyPr>
          <a:lstStyle/>
          <a:p>
            <a:r>
              <a:rPr lang="en-US" altLang="zh-TW"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E</a:t>
            </a:r>
            <a:r>
              <a:rPr lang="en-US" altLang="zh-CN"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zh-TW" altLang="en-US"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TW"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估計期間為 </a:t>
            </a:r>
            <a:r>
              <a:rPr lang="en-US" altLang="zh-TW"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200 </a:t>
            </a:r>
            <a:r>
              <a:rPr lang="zh-TW"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分鐘之 </a:t>
            </a:r>
            <a:r>
              <a:rPr lang="en-US" altLang="zh-TW"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S&amp;P500 </a:t>
            </a:r>
            <a:r>
              <a:rPr lang="zh-TW"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成分股績效比較 </a:t>
            </a:r>
            <a:r>
              <a:rPr lang="en-US" altLang="zh-TW"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en-US" altLang="zh-TW" b="1" dirty="0" err="1">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Frobenius</a:t>
            </a:r>
            <a:r>
              <a:rPr lang="zh-TW"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範數檢驗法 </a:t>
            </a:r>
            <a:r>
              <a:rPr lang="en-US" altLang="zh-TW"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endParaRPr lang="zh-CN"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graphicFrame>
        <p:nvGraphicFramePr>
          <p:cNvPr id="3" name="表格 2">
            <a:extLst>
              <a:ext uri="{FF2B5EF4-FFF2-40B4-BE49-F238E27FC236}">
                <a16:creationId xmlns:a16="http://schemas.microsoft.com/office/drawing/2014/main" id="{9A3B4F66-62C7-4A05-B675-95C02C2A14C6}"/>
              </a:ext>
            </a:extLst>
          </p:cNvPr>
          <p:cNvGraphicFramePr>
            <a:graphicFrameLocks noGrp="1"/>
          </p:cNvGraphicFramePr>
          <p:nvPr>
            <p:extLst/>
          </p:nvPr>
        </p:nvGraphicFramePr>
        <p:xfrm>
          <a:off x="1104024" y="1406416"/>
          <a:ext cx="6935952" cy="2700000"/>
        </p:xfrm>
        <a:graphic>
          <a:graphicData uri="http://schemas.openxmlformats.org/drawingml/2006/table">
            <a:tbl>
              <a:tblPr firstRow="1" bandRow="1">
                <a:tableStyleId>{073A0DAA-6AF3-43AB-8588-CEC1D06C72B9}</a:tableStyleId>
              </a:tblPr>
              <a:tblGrid>
                <a:gridCol w="2615952">
                  <a:extLst>
                    <a:ext uri="{9D8B030D-6E8A-4147-A177-3AD203B41FA5}">
                      <a16:colId xmlns:a16="http://schemas.microsoft.com/office/drawing/2014/main" val="3536510998"/>
                    </a:ext>
                  </a:extLst>
                </a:gridCol>
                <a:gridCol w="1440000">
                  <a:extLst>
                    <a:ext uri="{9D8B030D-6E8A-4147-A177-3AD203B41FA5}">
                      <a16:colId xmlns:a16="http://schemas.microsoft.com/office/drawing/2014/main" val="2309854961"/>
                    </a:ext>
                  </a:extLst>
                </a:gridCol>
                <a:gridCol w="1440000">
                  <a:extLst>
                    <a:ext uri="{9D8B030D-6E8A-4147-A177-3AD203B41FA5}">
                      <a16:colId xmlns:a16="http://schemas.microsoft.com/office/drawing/2014/main" val="550783146"/>
                    </a:ext>
                  </a:extLst>
                </a:gridCol>
                <a:gridCol w="1440000">
                  <a:extLst>
                    <a:ext uri="{9D8B030D-6E8A-4147-A177-3AD203B41FA5}">
                      <a16:colId xmlns:a16="http://schemas.microsoft.com/office/drawing/2014/main" val="2019960919"/>
                    </a:ext>
                  </a:extLst>
                </a:gridCol>
              </a:tblGrid>
              <a:tr h="540000">
                <a:tc>
                  <a:txBody>
                    <a:bodyPr/>
                    <a:lstStyle/>
                    <a:p>
                      <a:pPr algn="ctr"/>
                      <a:r>
                        <a:rPr lang="zh-TW" altLang="en-US" b="1" dirty="0">
                          <a:latin typeface="微軟正黑體" panose="020B0604030504040204" pitchFamily="34" charset="-120"/>
                          <a:ea typeface="微軟正黑體" panose="020B0604030504040204" pitchFamily="34" charset="-120"/>
                        </a:rPr>
                        <a:t>未加入 </a:t>
                      </a:r>
                      <a:r>
                        <a:rPr lang="en-US" altLang="zh-TW" b="1" dirty="0" err="1">
                          <a:latin typeface="微軟正黑體" panose="020B0604030504040204" pitchFamily="34" charset="-120"/>
                          <a:ea typeface="微軟正黑體" panose="020B0604030504040204" pitchFamily="34" charset="-120"/>
                        </a:rPr>
                        <a:t>Frobenius</a:t>
                      </a:r>
                      <a:r>
                        <a:rPr lang="zh-TW" altLang="en-US" b="1" dirty="0">
                          <a:latin typeface="微軟正黑體" panose="020B0604030504040204" pitchFamily="34" charset="-120"/>
                          <a:ea typeface="微軟正黑體" panose="020B0604030504040204" pitchFamily="34" charset="-120"/>
                        </a:rPr>
                        <a:t> 範數檢驗法</a:t>
                      </a:r>
                      <a:endParaRPr lang="en-US" altLang="zh-TW" b="1" dirty="0">
                        <a:latin typeface="微軟正黑體" panose="020B0604030504040204" pitchFamily="34" charset="-120"/>
                        <a:ea typeface="微軟正黑體" panose="020B0604030504040204" pitchFamily="34" charset="-120"/>
                      </a:endParaRPr>
                    </a:p>
                    <a:p>
                      <a:pPr marL="0" marR="0" lvl="0" indent="0" algn="ctr" defTabSz="684530" rtl="0" eaLnBrk="1" fontAlgn="auto" latinLnBrk="0" hangingPunct="1">
                        <a:lnSpc>
                          <a:spcPct val="100000"/>
                        </a:lnSpc>
                        <a:spcBef>
                          <a:spcPts val="0"/>
                        </a:spcBef>
                        <a:spcAft>
                          <a:spcPts val="0"/>
                        </a:spcAft>
                        <a:buClrTx/>
                        <a:buSzTx/>
                        <a:buFontTx/>
                        <a:buNone/>
                        <a:tabLst/>
                        <a:defRPr/>
                      </a:pPr>
                      <a:r>
                        <a:rPr lang="en-US" altLang="zh-TW" b="1" dirty="0">
                          <a:latin typeface="微軟正黑體" panose="020B0604030504040204" pitchFamily="34" charset="-120"/>
                          <a:ea typeface="微軟正黑體" panose="020B0604030504040204" pitchFamily="34" charset="-120"/>
                        </a:rPr>
                        <a:t>/ </a:t>
                      </a:r>
                      <a:r>
                        <a:rPr lang="zh-TW" altLang="en-US" b="1" dirty="0">
                          <a:latin typeface="微軟正黑體" panose="020B0604030504040204" pitchFamily="34" charset="-120"/>
                          <a:ea typeface="微軟正黑體" panose="020B0604030504040204" pitchFamily="34" charset="-120"/>
                        </a:rPr>
                        <a:t>加入 </a:t>
                      </a:r>
                      <a:r>
                        <a:rPr lang="en-US" altLang="zh-TW" b="1" dirty="0" err="1">
                          <a:latin typeface="微軟正黑體" panose="020B0604030504040204" pitchFamily="34" charset="-120"/>
                          <a:ea typeface="微軟正黑體" panose="020B0604030504040204" pitchFamily="34" charset="-120"/>
                        </a:rPr>
                        <a:t>Frobenius</a:t>
                      </a:r>
                      <a:r>
                        <a:rPr lang="zh-TW" altLang="en-US" b="1" dirty="0">
                          <a:latin typeface="微軟正黑體" panose="020B0604030504040204" pitchFamily="34" charset="-120"/>
                          <a:ea typeface="微軟正黑體" panose="020B0604030504040204" pitchFamily="34" charset="-120"/>
                        </a:rPr>
                        <a:t> 範數檢驗法</a:t>
                      </a:r>
                      <a:endParaRPr lang="en-US" altLang="zh-TW"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1" dirty="0">
                          <a:latin typeface="微軟正黑體" panose="020B0604030504040204" pitchFamily="34" charset="-120"/>
                          <a:ea typeface="微軟正黑體" panose="020B0604030504040204" pitchFamily="34" charset="-120"/>
                        </a:rPr>
                        <a:t>Model 1 + 2</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1" dirty="0">
                          <a:latin typeface="微軟正黑體" panose="020B0604030504040204" pitchFamily="34" charset="-120"/>
                          <a:ea typeface="微軟正黑體" panose="020B0604030504040204" pitchFamily="34" charset="-120"/>
                        </a:rPr>
                        <a:t>Model 1</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1" dirty="0">
                          <a:latin typeface="微軟正黑體" panose="020B0604030504040204" pitchFamily="34" charset="-120"/>
                          <a:ea typeface="微軟正黑體" panose="020B0604030504040204" pitchFamily="34" charset="-120"/>
                        </a:rPr>
                        <a:t>Model 2</a:t>
                      </a:r>
                      <a:endParaRPr lang="zh-TW" altLang="en-US" b="1"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923290295"/>
                  </a:ext>
                </a:extLst>
              </a:tr>
              <a:tr h="540000">
                <a:tc>
                  <a:txBody>
                    <a:bodyPr/>
                    <a:lstStyle/>
                    <a:p>
                      <a:pPr algn="ctr"/>
                      <a:r>
                        <a:rPr lang="zh-TW" altLang="en-US" b="1" dirty="0">
                          <a:latin typeface="微軟正黑體" panose="020B0604030504040204" pitchFamily="34" charset="-120"/>
                          <a:ea typeface="微軟正黑體" panose="020B0604030504040204" pitchFamily="34" charset="-120"/>
                        </a:rPr>
                        <a:t>獲利</a:t>
                      </a:r>
                    </a:p>
                  </a:txBody>
                  <a:tcPr anchor="ctr"/>
                </a:tc>
                <a:tc>
                  <a:txBody>
                    <a:bodyPr/>
                    <a:lstStyle/>
                    <a:p>
                      <a:pPr algn="ctr"/>
                      <a:r>
                        <a:rPr lang="en-US" altLang="zh-TW" b="1" dirty="0">
                          <a:latin typeface="微軟正黑體" panose="020B0604030504040204" pitchFamily="34" charset="-120"/>
                          <a:ea typeface="微軟正黑體" panose="020B0604030504040204" pitchFamily="34" charset="-120"/>
                        </a:rPr>
                        <a:t>-176,763</a:t>
                      </a:r>
                    </a:p>
                    <a:p>
                      <a:pPr algn="ctr"/>
                      <a:r>
                        <a:rPr lang="en-US" altLang="zh-TW" b="1" dirty="0">
                          <a:latin typeface="微軟正黑體" panose="020B0604030504040204" pitchFamily="34" charset="-120"/>
                          <a:ea typeface="微軟正黑體" panose="020B0604030504040204" pitchFamily="34" charset="-120"/>
                        </a:rPr>
                        <a:t>/ -162,027</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1" dirty="0">
                          <a:latin typeface="微軟正黑體" panose="020B0604030504040204" pitchFamily="34" charset="-120"/>
                          <a:ea typeface="微軟正黑體" panose="020B0604030504040204" pitchFamily="34" charset="-120"/>
                        </a:rPr>
                        <a:t>-126,358</a:t>
                      </a:r>
                    </a:p>
                    <a:p>
                      <a:pPr algn="ctr"/>
                      <a:r>
                        <a:rPr lang="en-US" altLang="zh-TW" b="1" dirty="0">
                          <a:latin typeface="微軟正黑體" panose="020B0604030504040204" pitchFamily="34" charset="-120"/>
                          <a:ea typeface="微軟正黑體" panose="020B0604030504040204" pitchFamily="34" charset="-120"/>
                        </a:rPr>
                        <a:t>/ -121,172</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1" dirty="0">
                          <a:latin typeface="微軟正黑體" panose="020B0604030504040204" pitchFamily="34" charset="-120"/>
                          <a:ea typeface="微軟正黑體" panose="020B0604030504040204" pitchFamily="34" charset="-120"/>
                        </a:rPr>
                        <a:t>-50,405</a:t>
                      </a:r>
                    </a:p>
                    <a:p>
                      <a:pPr algn="ctr"/>
                      <a:r>
                        <a:rPr lang="en-US" altLang="zh-TW" b="1" dirty="0">
                          <a:latin typeface="微軟正黑體" panose="020B0604030504040204" pitchFamily="34" charset="-120"/>
                          <a:ea typeface="微軟正黑體" panose="020B0604030504040204" pitchFamily="34" charset="-120"/>
                        </a:rPr>
                        <a:t>/ -40,855</a:t>
                      </a:r>
                      <a:endParaRPr lang="zh-TW" altLang="en-US" b="1"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889229751"/>
                  </a:ext>
                </a:extLst>
              </a:tr>
              <a:tr h="540000">
                <a:tc>
                  <a:txBody>
                    <a:bodyPr/>
                    <a:lstStyle/>
                    <a:p>
                      <a:pPr algn="ctr"/>
                      <a:r>
                        <a:rPr lang="zh-TW" altLang="en-US" b="1" dirty="0">
                          <a:latin typeface="微軟正黑體" panose="020B0604030504040204" pitchFamily="34" charset="-120"/>
                          <a:ea typeface="微軟正黑體" panose="020B0604030504040204" pitchFamily="34" charset="-120"/>
                        </a:rPr>
                        <a:t>勝率</a:t>
                      </a:r>
                    </a:p>
                  </a:txBody>
                  <a:tcPr anchor="ctr"/>
                </a:tc>
                <a:tc>
                  <a:txBody>
                    <a:bodyPr/>
                    <a:lstStyle/>
                    <a:p>
                      <a:pPr algn="ctr"/>
                      <a:r>
                        <a:rPr lang="en-US" altLang="zh-TW" b="1" dirty="0">
                          <a:solidFill>
                            <a:srgbClr val="FF0000"/>
                          </a:solidFill>
                          <a:latin typeface="微軟正黑體" panose="020B0604030504040204" pitchFamily="34" charset="-120"/>
                          <a:ea typeface="微軟正黑體" panose="020B0604030504040204" pitchFamily="34" charset="-120"/>
                        </a:rPr>
                        <a:t>72.00%</a:t>
                      </a:r>
                    </a:p>
                    <a:p>
                      <a:pPr algn="ctr"/>
                      <a:r>
                        <a:rPr lang="en-US" altLang="zh-TW" sz="1400" b="1" kern="1200" dirty="0">
                          <a:solidFill>
                            <a:schemeClr val="dk1"/>
                          </a:solidFill>
                          <a:latin typeface="微軟正黑體" panose="020B0604030504040204" pitchFamily="34" charset="-120"/>
                          <a:ea typeface="微軟正黑體" panose="020B0604030504040204" pitchFamily="34" charset="-120"/>
                          <a:cs typeface="+mn-cs"/>
                        </a:rPr>
                        <a:t>/ 71.85%</a:t>
                      </a:r>
                      <a:endParaRPr lang="zh-TW" altLang="en-US" sz="1400" b="1" kern="1200" dirty="0">
                        <a:solidFill>
                          <a:schemeClr val="dk1"/>
                        </a:solidFill>
                        <a:latin typeface="微軟正黑體" panose="020B0604030504040204" pitchFamily="34" charset="-120"/>
                        <a:ea typeface="微軟正黑體" panose="020B0604030504040204" pitchFamily="34" charset="-120"/>
                        <a:cs typeface="+mn-cs"/>
                      </a:endParaRPr>
                    </a:p>
                  </a:txBody>
                  <a:tcPr anchor="ctr"/>
                </a:tc>
                <a:tc>
                  <a:txBody>
                    <a:bodyPr/>
                    <a:lstStyle/>
                    <a:p>
                      <a:pPr algn="ctr"/>
                      <a:r>
                        <a:rPr lang="en-US" altLang="zh-TW" sz="1400" b="1" kern="1200" dirty="0">
                          <a:solidFill>
                            <a:srgbClr val="FF0000"/>
                          </a:solidFill>
                          <a:latin typeface="微軟正黑體" panose="020B0604030504040204" pitchFamily="34" charset="-120"/>
                          <a:ea typeface="微軟正黑體" panose="020B0604030504040204" pitchFamily="34" charset="-120"/>
                          <a:cs typeface="+mn-cs"/>
                        </a:rPr>
                        <a:t>75.64%</a:t>
                      </a:r>
                    </a:p>
                    <a:p>
                      <a:pPr algn="ctr"/>
                      <a:r>
                        <a:rPr lang="en-US" altLang="zh-TW" b="1" dirty="0">
                          <a:latin typeface="微軟正黑體" panose="020B0604030504040204" pitchFamily="34" charset="-120"/>
                          <a:ea typeface="微軟正黑體" panose="020B0604030504040204" pitchFamily="34" charset="-120"/>
                        </a:rPr>
                        <a:t>/ 75.51%</a:t>
                      </a:r>
                      <a:endParaRPr lang="zh-TW" altLang="en-US" b="1" dirty="0">
                        <a:solidFill>
                          <a:srgbClr val="FF0000"/>
                        </a:solidFill>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sz="1400" b="1" kern="1200" dirty="0">
                          <a:solidFill>
                            <a:schemeClr val="dk1"/>
                          </a:solidFill>
                          <a:latin typeface="微軟正黑體" panose="020B0604030504040204" pitchFamily="34" charset="-120"/>
                          <a:ea typeface="微軟正黑體" panose="020B0604030504040204" pitchFamily="34" charset="-120"/>
                          <a:cs typeface="+mn-cs"/>
                        </a:rPr>
                        <a:t>63.13%</a:t>
                      </a:r>
                    </a:p>
                    <a:p>
                      <a:pPr algn="ctr"/>
                      <a:r>
                        <a:rPr lang="en-US" altLang="zh-TW" sz="1400" b="1" kern="1200" dirty="0">
                          <a:solidFill>
                            <a:schemeClr val="dk1"/>
                          </a:solidFill>
                          <a:latin typeface="微軟正黑體" panose="020B0604030504040204" pitchFamily="34" charset="-120"/>
                          <a:ea typeface="微軟正黑體" panose="020B0604030504040204" pitchFamily="34" charset="-120"/>
                          <a:cs typeface="+mn-cs"/>
                        </a:rPr>
                        <a:t>/ </a:t>
                      </a:r>
                      <a:r>
                        <a:rPr lang="en-US" altLang="zh-TW" b="1" dirty="0">
                          <a:solidFill>
                            <a:srgbClr val="FF0000"/>
                          </a:solidFill>
                          <a:latin typeface="微軟正黑體" panose="020B0604030504040204" pitchFamily="34" charset="-120"/>
                          <a:ea typeface="微軟正黑體" panose="020B0604030504040204" pitchFamily="34" charset="-120"/>
                        </a:rPr>
                        <a:t>63.24%</a:t>
                      </a:r>
                      <a:endParaRPr lang="zh-TW" altLang="en-US" b="1"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1996898466"/>
                  </a:ext>
                </a:extLst>
              </a:tr>
              <a:tr h="540000">
                <a:tc>
                  <a:txBody>
                    <a:bodyPr/>
                    <a:lstStyle/>
                    <a:p>
                      <a:pPr algn="ctr"/>
                      <a:r>
                        <a:rPr lang="zh-TW" altLang="en-US" b="1" dirty="0">
                          <a:latin typeface="微軟正黑體" panose="020B0604030504040204" pitchFamily="34" charset="-120"/>
                          <a:ea typeface="微軟正黑體" panose="020B0604030504040204" pitchFamily="34" charset="-120"/>
                        </a:rPr>
                        <a:t>正常平倉率</a:t>
                      </a:r>
                    </a:p>
                  </a:txBody>
                  <a:tcPr anchor="ctr"/>
                </a:tc>
                <a:tc>
                  <a:txBody>
                    <a:bodyPr/>
                    <a:lstStyle/>
                    <a:p>
                      <a:pPr algn="ctr"/>
                      <a:r>
                        <a:rPr lang="en-US" altLang="zh-TW" b="1" dirty="0">
                          <a:solidFill>
                            <a:srgbClr val="FF0000"/>
                          </a:solidFill>
                          <a:latin typeface="微軟正黑體" panose="020B0604030504040204" pitchFamily="34" charset="-120"/>
                          <a:ea typeface="微軟正黑體" panose="020B0604030504040204" pitchFamily="34" charset="-120"/>
                        </a:rPr>
                        <a:t>66.19%</a:t>
                      </a:r>
                    </a:p>
                    <a:p>
                      <a:pPr algn="ctr"/>
                      <a:r>
                        <a:rPr lang="en-US" altLang="zh-TW" sz="1400" b="1" kern="1200" dirty="0">
                          <a:solidFill>
                            <a:schemeClr val="dk1"/>
                          </a:solidFill>
                          <a:latin typeface="微軟正黑體" panose="020B0604030504040204" pitchFamily="34" charset="-120"/>
                          <a:ea typeface="微軟正黑體" panose="020B0604030504040204" pitchFamily="34" charset="-120"/>
                          <a:cs typeface="+mn-cs"/>
                        </a:rPr>
                        <a:t>/ 66.04%</a:t>
                      </a:r>
                      <a:endParaRPr lang="zh-TW" altLang="en-US" sz="1400" b="1" kern="1200" dirty="0">
                        <a:solidFill>
                          <a:schemeClr val="dk1"/>
                        </a:solidFill>
                        <a:latin typeface="微軟正黑體" panose="020B0604030504040204" pitchFamily="34" charset="-120"/>
                        <a:ea typeface="微軟正黑體" panose="020B0604030504040204" pitchFamily="34" charset="-120"/>
                        <a:cs typeface="+mn-cs"/>
                      </a:endParaRPr>
                    </a:p>
                  </a:txBody>
                  <a:tcPr anchor="ctr"/>
                </a:tc>
                <a:tc>
                  <a:txBody>
                    <a:bodyPr/>
                    <a:lstStyle/>
                    <a:p>
                      <a:pPr marL="0" algn="ctr" defTabSz="684530" rtl="0" eaLnBrk="1" latinLnBrk="0" hangingPunct="1"/>
                      <a:r>
                        <a:rPr lang="en-US" altLang="zh-TW" sz="1400" b="1" kern="1200" dirty="0">
                          <a:solidFill>
                            <a:srgbClr val="FF0000"/>
                          </a:solidFill>
                          <a:latin typeface="微軟正黑體" panose="020B0604030504040204" pitchFamily="34" charset="-120"/>
                          <a:ea typeface="微軟正黑體" panose="020B0604030504040204" pitchFamily="34" charset="-120"/>
                          <a:cs typeface="+mn-cs"/>
                        </a:rPr>
                        <a:t>73.88%</a:t>
                      </a:r>
                    </a:p>
                    <a:p>
                      <a:pPr algn="ctr"/>
                      <a:r>
                        <a:rPr lang="en-US" altLang="zh-TW" b="1" dirty="0">
                          <a:latin typeface="微軟正黑體" panose="020B0604030504040204" pitchFamily="34" charset="-120"/>
                          <a:ea typeface="微軟正黑體" panose="020B0604030504040204" pitchFamily="34" charset="-120"/>
                        </a:rPr>
                        <a:t>/ 73.82%</a:t>
                      </a:r>
                      <a:endParaRPr lang="zh-TW" altLang="en-US" b="1" dirty="0">
                        <a:solidFill>
                          <a:srgbClr val="FF0000"/>
                        </a:solidFill>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1" dirty="0">
                          <a:latin typeface="微軟正黑體" panose="020B0604030504040204" pitchFamily="34" charset="-120"/>
                          <a:ea typeface="微軟正黑體" panose="020B0604030504040204" pitchFamily="34" charset="-120"/>
                        </a:rPr>
                        <a:t>47.45%</a:t>
                      </a:r>
                    </a:p>
                    <a:p>
                      <a:pPr algn="ctr"/>
                      <a:r>
                        <a:rPr lang="en-US" altLang="zh-TW" b="1" dirty="0">
                          <a:latin typeface="微軟正黑體" panose="020B0604030504040204" pitchFamily="34" charset="-120"/>
                          <a:ea typeface="微軟正黑體" panose="020B0604030504040204" pitchFamily="34" charset="-120"/>
                        </a:rPr>
                        <a:t>/ </a:t>
                      </a:r>
                      <a:r>
                        <a:rPr lang="en-US" altLang="zh-TW" b="1" dirty="0">
                          <a:solidFill>
                            <a:srgbClr val="FF0000"/>
                          </a:solidFill>
                          <a:latin typeface="微軟正黑體" panose="020B0604030504040204" pitchFamily="34" charset="-120"/>
                          <a:ea typeface="微軟正黑體" panose="020B0604030504040204" pitchFamily="34" charset="-120"/>
                        </a:rPr>
                        <a:t>47.74%</a:t>
                      </a:r>
                      <a:endParaRPr lang="zh-TW" altLang="en-US" b="1" dirty="0">
                        <a:solidFill>
                          <a:srgbClr val="FF0000"/>
                        </a:solidFill>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2844394819"/>
                  </a:ext>
                </a:extLst>
              </a:tr>
              <a:tr h="540000">
                <a:tc>
                  <a:txBody>
                    <a:bodyPr/>
                    <a:lstStyle/>
                    <a:p>
                      <a:pPr algn="ctr"/>
                      <a:r>
                        <a:rPr lang="zh-TW" altLang="en-US" b="1" dirty="0">
                          <a:latin typeface="微軟正黑體" panose="020B0604030504040204" pitchFamily="34" charset="-120"/>
                          <a:ea typeface="微軟正黑體" panose="020B0604030504040204" pitchFamily="34" charset="-120"/>
                        </a:rPr>
                        <a:t>交易筆數</a:t>
                      </a:r>
                    </a:p>
                  </a:txBody>
                  <a:tcPr anchor="ctr"/>
                </a:tc>
                <a:tc>
                  <a:txBody>
                    <a:bodyPr/>
                    <a:lstStyle/>
                    <a:p>
                      <a:pPr algn="ctr"/>
                      <a:r>
                        <a:rPr lang="en-US" altLang="zh-TW" b="1" dirty="0">
                          <a:latin typeface="微軟正黑體" panose="020B0604030504040204" pitchFamily="34" charset="-120"/>
                          <a:ea typeface="微軟正黑體" panose="020B0604030504040204" pitchFamily="34" charset="-120"/>
                        </a:rPr>
                        <a:t>73,177</a:t>
                      </a:r>
                    </a:p>
                    <a:p>
                      <a:pPr algn="ctr"/>
                      <a:r>
                        <a:rPr lang="en-US" altLang="zh-TW" b="1" dirty="0">
                          <a:latin typeface="微軟正黑體" panose="020B0604030504040204" pitchFamily="34" charset="-120"/>
                          <a:ea typeface="微軟正黑體" panose="020B0604030504040204" pitchFamily="34" charset="-120"/>
                        </a:rPr>
                        <a:t>/ 64,439</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1" dirty="0">
                          <a:latin typeface="微軟正黑體" panose="020B0604030504040204" pitchFamily="34" charset="-120"/>
                          <a:ea typeface="微軟正黑體" panose="020B0604030504040204" pitchFamily="34" charset="-120"/>
                        </a:rPr>
                        <a:t>51,890</a:t>
                      </a:r>
                    </a:p>
                    <a:p>
                      <a:pPr algn="ctr"/>
                      <a:r>
                        <a:rPr lang="en-US" altLang="zh-TW" b="1" dirty="0">
                          <a:latin typeface="微軟正黑體" panose="020B0604030504040204" pitchFamily="34" charset="-120"/>
                          <a:ea typeface="微軟正黑體" panose="020B0604030504040204" pitchFamily="34" charset="-120"/>
                        </a:rPr>
                        <a:t>/ 45,223</a:t>
                      </a:r>
                      <a:endParaRPr lang="zh-TW" altLang="en-US" b="1" dirty="0">
                        <a:latin typeface="微軟正黑體" panose="020B0604030504040204" pitchFamily="34" charset="-120"/>
                        <a:ea typeface="微軟正黑體" panose="020B0604030504040204" pitchFamily="34" charset="-120"/>
                      </a:endParaRPr>
                    </a:p>
                  </a:txBody>
                  <a:tcPr anchor="ctr"/>
                </a:tc>
                <a:tc>
                  <a:txBody>
                    <a:bodyPr/>
                    <a:lstStyle/>
                    <a:p>
                      <a:pPr algn="ctr"/>
                      <a:r>
                        <a:rPr lang="en-US" altLang="zh-TW" b="1" dirty="0">
                          <a:latin typeface="微軟正黑體" panose="020B0604030504040204" pitchFamily="34" charset="-120"/>
                          <a:ea typeface="微軟正黑體" panose="020B0604030504040204" pitchFamily="34" charset="-120"/>
                        </a:rPr>
                        <a:t>21,287</a:t>
                      </a:r>
                    </a:p>
                    <a:p>
                      <a:pPr algn="ctr"/>
                      <a:r>
                        <a:rPr lang="en-US" altLang="zh-TW" b="1" dirty="0">
                          <a:latin typeface="微軟正黑體" panose="020B0604030504040204" pitchFamily="34" charset="-120"/>
                          <a:ea typeface="微軟正黑體" panose="020B0604030504040204" pitchFamily="34" charset="-120"/>
                        </a:rPr>
                        <a:t>/ 19,216</a:t>
                      </a:r>
                      <a:endParaRPr lang="zh-TW" altLang="en-US" b="1"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3022869042"/>
                  </a:ext>
                </a:extLst>
              </a:tr>
            </a:tbl>
          </a:graphicData>
        </a:graphic>
      </p:graphicFrame>
      <p:sp>
        <p:nvSpPr>
          <p:cNvPr id="10" name="文字方塊 9">
            <a:extLst>
              <a:ext uri="{FF2B5EF4-FFF2-40B4-BE49-F238E27FC236}">
                <a16:creationId xmlns:a16="http://schemas.microsoft.com/office/drawing/2014/main" id="{5FDF44EA-DC8B-48E6-8E05-7E0DC88663C1}"/>
              </a:ext>
            </a:extLst>
          </p:cNvPr>
          <p:cNvSpPr txBox="1"/>
          <p:nvPr/>
        </p:nvSpPr>
        <p:spPr>
          <a:xfrm>
            <a:off x="776922" y="4238659"/>
            <a:ext cx="7781925" cy="738664"/>
          </a:xfrm>
          <a:prstGeom prst="rect">
            <a:avLst/>
          </a:prstGeom>
          <a:noFill/>
        </p:spPr>
        <p:txBody>
          <a:bodyPr wrap="square" rtlCol="0">
            <a:spAutoFit/>
          </a:bodyPr>
          <a:lstStyle/>
          <a:p>
            <a:pPr algn="just"/>
            <a:r>
              <a:rPr lang="zh-TW" altLang="en-US" sz="1400" b="1" dirty="0">
                <a:latin typeface="微軟正黑體" panose="020B0604030504040204" pitchFamily="34" charset="-120"/>
                <a:ea typeface="微軟正黑體" panose="020B0604030504040204" pitchFamily="34" charset="-120"/>
              </a:rPr>
              <a:t>加入了 </a:t>
            </a:r>
            <a:r>
              <a:rPr lang="en-US" altLang="zh-TW" sz="1400" b="1" dirty="0" err="1">
                <a:latin typeface="微軟正黑體" panose="020B0604030504040204" pitchFamily="34" charset="-120"/>
                <a:ea typeface="微軟正黑體" panose="020B0604030504040204" pitchFamily="34" charset="-120"/>
              </a:rPr>
              <a:t>Frobenius</a:t>
            </a:r>
            <a:r>
              <a:rPr lang="en-US" altLang="zh-TW" sz="1400" b="1" dirty="0">
                <a:latin typeface="微軟正黑體" panose="020B0604030504040204" pitchFamily="34" charset="-120"/>
                <a:ea typeface="微軟正黑體" panose="020B0604030504040204" pitchFamily="34" charset="-120"/>
              </a:rPr>
              <a:t> </a:t>
            </a:r>
            <a:r>
              <a:rPr lang="zh-TW" altLang="en-US" sz="1400" b="1" dirty="0">
                <a:latin typeface="微軟正黑體" panose="020B0604030504040204" pitchFamily="34" charset="-120"/>
                <a:ea typeface="微軟正黑體" panose="020B0604030504040204" pitchFamily="34" charset="-120"/>
              </a:rPr>
              <a:t>範數檢驗法後，每一年交易結果進行加總後的勝率和正常平倉率會下降的原因是來自於 </a:t>
            </a:r>
            <a:r>
              <a:rPr lang="en-US" altLang="zh-TW" sz="1400" b="1" dirty="0" err="1">
                <a:latin typeface="微軟正黑體" panose="020B0604030504040204" pitchFamily="34" charset="-120"/>
                <a:ea typeface="微軟正黑體" panose="020B0604030504040204" pitchFamily="34" charset="-120"/>
              </a:rPr>
              <a:t>Frobenius</a:t>
            </a:r>
            <a:r>
              <a:rPr lang="en-US" altLang="zh-TW" sz="1400" b="1" dirty="0">
                <a:latin typeface="微軟正黑體" panose="020B0604030504040204" pitchFamily="34" charset="-120"/>
                <a:ea typeface="微軟正黑體" panose="020B0604030504040204" pitchFamily="34" charset="-120"/>
              </a:rPr>
              <a:t> </a:t>
            </a:r>
            <a:r>
              <a:rPr lang="zh-TW" altLang="en-US" sz="1400" b="1" dirty="0">
                <a:latin typeface="微軟正黑體" panose="020B0604030504040204" pitchFamily="34" charset="-120"/>
                <a:ea typeface="微軟正黑體" panose="020B0604030504040204" pitchFamily="34" charset="-120"/>
              </a:rPr>
              <a:t>範數檢驗法對 </a:t>
            </a:r>
            <a:r>
              <a:rPr lang="en-US" altLang="zh-TW" sz="1400" b="1" dirty="0">
                <a:latin typeface="微軟正黑體" panose="020B0604030504040204" pitchFamily="34" charset="-120"/>
                <a:ea typeface="微軟正黑體" panose="020B0604030504040204" pitchFamily="34" charset="-120"/>
              </a:rPr>
              <a:t>Model 1 </a:t>
            </a:r>
            <a:r>
              <a:rPr lang="zh-TW" altLang="en-US" sz="1400" b="1" dirty="0">
                <a:latin typeface="微軟正黑體" panose="020B0604030504040204" pitchFamily="34" charset="-120"/>
                <a:ea typeface="微軟正黑體" panose="020B0604030504040204" pitchFamily="34" charset="-120"/>
              </a:rPr>
              <a:t>資料集的交易結果所造成的下降，在單純討論 </a:t>
            </a:r>
            <a:r>
              <a:rPr lang="en-US" altLang="zh-TW" sz="1400" b="1" dirty="0">
                <a:latin typeface="微軟正黑體" panose="020B0604030504040204" pitchFamily="34" charset="-120"/>
                <a:ea typeface="微軟正黑體" panose="020B0604030504040204" pitchFamily="34" charset="-120"/>
              </a:rPr>
              <a:t>Model 2 </a:t>
            </a:r>
            <a:r>
              <a:rPr lang="zh-TW" altLang="en-US" sz="1400" b="1" dirty="0">
                <a:latin typeface="微軟正黑體" panose="020B0604030504040204" pitchFamily="34" charset="-120"/>
                <a:ea typeface="微軟正黑體" panose="020B0604030504040204" pitchFamily="34" charset="-120"/>
              </a:rPr>
              <a:t>時，加入了 </a:t>
            </a:r>
            <a:r>
              <a:rPr lang="en-US" altLang="zh-TW" sz="1400" b="1" dirty="0" err="1">
                <a:latin typeface="微軟正黑體" panose="020B0604030504040204" pitchFamily="34" charset="-120"/>
                <a:ea typeface="微軟正黑體" panose="020B0604030504040204" pitchFamily="34" charset="-120"/>
              </a:rPr>
              <a:t>Frobenius</a:t>
            </a:r>
            <a:r>
              <a:rPr lang="en-US" altLang="zh-TW" sz="1400" b="1" dirty="0">
                <a:latin typeface="微軟正黑體" panose="020B0604030504040204" pitchFamily="34" charset="-120"/>
                <a:ea typeface="微軟正黑體" panose="020B0604030504040204" pitchFamily="34" charset="-120"/>
              </a:rPr>
              <a:t> </a:t>
            </a:r>
            <a:r>
              <a:rPr lang="zh-TW" altLang="en-US" sz="1400" b="1" dirty="0">
                <a:latin typeface="微軟正黑體" panose="020B0604030504040204" pitchFamily="34" charset="-120"/>
                <a:ea typeface="微軟正黑體" panose="020B0604030504040204" pitchFamily="34" charset="-120"/>
              </a:rPr>
              <a:t>範數檢驗法反而可以使勝率和正常平倉率提升。</a:t>
            </a:r>
          </a:p>
        </p:txBody>
      </p:sp>
      <p:sp>
        <p:nvSpPr>
          <p:cNvPr id="11" name="矩形 10">
            <a:extLst>
              <a:ext uri="{FF2B5EF4-FFF2-40B4-BE49-F238E27FC236}">
                <a16:creationId xmlns:a16="http://schemas.microsoft.com/office/drawing/2014/main" id="{68501E14-61A0-4A4C-BA64-9874E319B1E3}"/>
              </a:ext>
            </a:extLst>
          </p:cNvPr>
          <p:cNvSpPr/>
          <p:nvPr/>
        </p:nvSpPr>
        <p:spPr>
          <a:xfrm>
            <a:off x="7586640" y="191135"/>
            <a:ext cx="1217000" cy="307777"/>
          </a:xfrm>
          <a:prstGeom prst="rect">
            <a:avLst/>
          </a:prstGeom>
        </p:spPr>
        <p:txBody>
          <a:bodyPr wrap="none">
            <a:spAutoFit/>
          </a:bodyPr>
          <a:lstStyle/>
          <a:p>
            <a:r>
              <a:rPr kumimoji="1" lang="en-US" altLang="zh-TW" sz="1400" b="1" dirty="0">
                <a:latin typeface="Microsoft JhengHei" panose="020B0604030504040204" pitchFamily="34" charset="-120"/>
                <a:ea typeface="Microsoft JhengHei" panose="020B0604030504040204" pitchFamily="34" charset="-120"/>
                <a:hlinkClick r:id="rId3" action="ppaction://hlinksldjump"/>
              </a:rPr>
              <a:t>&lt;&lt; </a:t>
            </a:r>
            <a:r>
              <a:rPr kumimoji="1" lang="zh-TW" altLang="en-US" sz="1400" b="1" dirty="0">
                <a:latin typeface="Microsoft JhengHei" panose="020B0604030504040204" pitchFamily="34" charset="-120"/>
                <a:ea typeface="Microsoft JhengHei" panose="020B0604030504040204" pitchFamily="34" charset="-120"/>
                <a:hlinkClick r:id="rId3" action="ppaction://hlinksldjump"/>
              </a:rPr>
              <a:t>返回實驗</a:t>
            </a:r>
            <a:endParaRPr kumimoji="1" lang="zh-TW" altLang="en-US" sz="1400" b="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34943893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5585" y="191135"/>
            <a:ext cx="8568055" cy="461645"/>
            <a:chOff x="371" y="301"/>
            <a:chExt cx="13493" cy="727"/>
          </a:xfrm>
        </p:grpSpPr>
        <p:sp>
          <p:nvSpPr>
            <p:cNvPr id="4" name="箭头: V 形 3"/>
            <p:cNvSpPr/>
            <p:nvPr/>
          </p:nvSpPr>
          <p:spPr>
            <a:xfrm>
              <a:off x="713" y="514"/>
              <a:ext cx="419" cy="485"/>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 name="箭头: V 形 4"/>
            <p:cNvSpPr/>
            <p:nvPr/>
          </p:nvSpPr>
          <p:spPr>
            <a:xfrm>
              <a:off x="1014"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cxnSp>
          <p:nvCxnSpPr>
            <p:cNvPr id="7" name="直接连接符 6"/>
            <p:cNvCxnSpPr/>
            <p:nvPr/>
          </p:nvCxnSpPr>
          <p:spPr>
            <a:xfrm>
              <a:off x="1609" y="992"/>
              <a:ext cx="1225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609" y="301"/>
              <a:ext cx="4916" cy="727"/>
            </a:xfrm>
            <a:prstGeom prst="rect">
              <a:avLst/>
            </a:prstGeom>
            <a:noFill/>
          </p:spPr>
          <p:txBody>
            <a:bodyPr wrap="none" rtlCol="0" anchor="ctr">
              <a:spAutoFit/>
            </a:bodyPr>
            <a:lstStyle/>
            <a:p>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(1) </a:t>
              </a:r>
              <a:r>
                <a:rPr lang="zh-TW"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單檔股票當沖交易</a:t>
              </a:r>
              <a:endParaRPr lang="zh-CN"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9" name="箭头: V 形 8"/>
            <p:cNvSpPr/>
            <p:nvPr/>
          </p:nvSpPr>
          <p:spPr>
            <a:xfrm>
              <a:off x="371"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6" name="文字方塊 5">
            <a:extLst>
              <a:ext uri="{FF2B5EF4-FFF2-40B4-BE49-F238E27FC236}">
                <a16:creationId xmlns:a16="http://schemas.microsoft.com/office/drawing/2014/main" id="{2C246C3A-2135-60F1-8B90-D513E93BC983}"/>
              </a:ext>
            </a:extLst>
          </p:cNvPr>
          <p:cNvSpPr txBox="1"/>
          <p:nvPr/>
        </p:nvSpPr>
        <p:spPr>
          <a:xfrm>
            <a:off x="373842" y="906899"/>
            <a:ext cx="7781925" cy="307777"/>
          </a:xfrm>
          <a:prstGeom prst="rect">
            <a:avLst/>
          </a:prstGeom>
          <a:noFill/>
        </p:spPr>
        <p:txBody>
          <a:bodyPr wrap="square">
            <a:spAutoFit/>
          </a:bodyPr>
          <a:lstStyle/>
          <a:p>
            <a:r>
              <a:rPr lang="en-US" altLang="zh-TW" sz="1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E</a:t>
            </a:r>
            <a:r>
              <a:rPr lang="en-US" altLang="zh-CN" sz="1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zh-TW" altLang="en-US" sz="1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TW" altLang="en-US" sz="1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估計期間為 </a:t>
            </a:r>
            <a:r>
              <a:rPr lang="en-US" altLang="zh-TW" sz="1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200 </a:t>
            </a:r>
            <a:r>
              <a:rPr lang="zh-TW" altLang="en-US" sz="1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分鐘之 </a:t>
            </a:r>
            <a:r>
              <a:rPr lang="en-US" altLang="zh-TW" sz="1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S&amp;P500 </a:t>
            </a:r>
            <a:r>
              <a:rPr lang="zh-TW" altLang="en-US" sz="1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成分股績效比較 </a:t>
            </a:r>
            <a:r>
              <a:rPr lang="en-US" altLang="zh-TW" sz="1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TW" altLang="en-US" sz="1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交錯個數篩選法 </a:t>
            </a:r>
            <a:r>
              <a:rPr lang="en-US" altLang="zh-TW" sz="1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zh-TW" altLang="en-US" sz="1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en-US" altLang="zh-TW" sz="1400" b="1" dirty="0" err="1">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Frobenius</a:t>
            </a:r>
            <a:r>
              <a:rPr lang="en-US" altLang="zh-TW" sz="1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TW" altLang="en-US" sz="1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範數檢驗法 </a:t>
            </a:r>
            <a:r>
              <a:rPr lang="en-US" altLang="zh-TW" sz="1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endParaRPr lang="zh-CN" altLang="en-US" sz="1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14" name="文字方塊 13">
            <a:extLst>
              <a:ext uri="{FF2B5EF4-FFF2-40B4-BE49-F238E27FC236}">
                <a16:creationId xmlns:a16="http://schemas.microsoft.com/office/drawing/2014/main" id="{60811D0E-A91E-4AE9-803F-611F92E02A3F}"/>
              </a:ext>
            </a:extLst>
          </p:cNvPr>
          <p:cNvSpPr txBox="1"/>
          <p:nvPr/>
        </p:nvSpPr>
        <p:spPr>
          <a:xfrm>
            <a:off x="4179607" y="1399286"/>
            <a:ext cx="4015893" cy="3284361"/>
          </a:xfrm>
          <a:prstGeom prst="rect">
            <a:avLst/>
          </a:prstGeom>
          <a:noFill/>
        </p:spPr>
        <p:txBody>
          <a:bodyPr wrap="square">
            <a:spAutoFit/>
          </a:bodyPr>
          <a:lstStyle/>
          <a:p>
            <a:pPr algn="just">
              <a:lnSpc>
                <a:spcPct val="150000"/>
              </a:lnSpc>
            </a:pP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加入了 </a:t>
            </a:r>
            <a:r>
              <a:rPr lang="en-US" altLang="zh-TW" sz="1400" b="1" dirty="0" err="1">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Frobenius</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範數檢驗法後的勝率在交錯各數設定足夠高時會贏過未加入的勝率，而正常平倉率則是不論在交錯各數設定為多少時，未加入 </a:t>
            </a:r>
            <a:r>
              <a:rPr lang="en-US" altLang="zh-TW" sz="1400" b="1" dirty="0" err="1">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Frobenius</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範數檢驗法的交易績效表現都會好過加入 </a:t>
            </a:r>
            <a:r>
              <a:rPr lang="en-US" altLang="zh-TW" sz="1400" b="1" dirty="0" err="1">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Frobenius</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範數檢驗法的表現，不過隨著交錯各數設定的上升，正常平倉率之間的差異會逐漸降低。但根據前面實驗的結果，因為交易筆數下降比例和勝率與正常平倉率基準不同，一樣會導致加權平均的結果與拆分後的結果呈現出不同的樣貌，因此這邊一樣會將其拆分並個別檢查。</a:t>
            </a:r>
          </a:p>
        </p:txBody>
      </p:sp>
      <p:pic>
        <p:nvPicPr>
          <p:cNvPr id="3" name="圖片 2">
            <a:extLst>
              <a:ext uri="{FF2B5EF4-FFF2-40B4-BE49-F238E27FC236}">
                <a16:creationId xmlns:a16="http://schemas.microsoft.com/office/drawing/2014/main" id="{107FA813-27E7-4BF6-BB68-68A60AC08E69}"/>
              </a:ext>
            </a:extLst>
          </p:cNvPr>
          <p:cNvPicPr>
            <a:picLocks noChangeAspect="1"/>
          </p:cNvPicPr>
          <p:nvPr/>
        </p:nvPicPr>
        <p:blipFill>
          <a:blip r:embed="rId3"/>
          <a:stretch>
            <a:fillRect/>
          </a:stretch>
        </p:blipFill>
        <p:spPr>
          <a:xfrm>
            <a:off x="1021715" y="1399286"/>
            <a:ext cx="2930430" cy="1713026"/>
          </a:xfrm>
          <a:prstGeom prst="rect">
            <a:avLst/>
          </a:prstGeom>
        </p:spPr>
      </p:pic>
      <p:pic>
        <p:nvPicPr>
          <p:cNvPr id="11" name="圖片 10">
            <a:extLst>
              <a:ext uri="{FF2B5EF4-FFF2-40B4-BE49-F238E27FC236}">
                <a16:creationId xmlns:a16="http://schemas.microsoft.com/office/drawing/2014/main" id="{2616FB63-FBB0-424C-92DA-8D99930B340E}"/>
              </a:ext>
            </a:extLst>
          </p:cNvPr>
          <p:cNvPicPr>
            <a:picLocks noChangeAspect="1"/>
          </p:cNvPicPr>
          <p:nvPr/>
        </p:nvPicPr>
        <p:blipFill>
          <a:blip r:embed="rId4"/>
          <a:stretch>
            <a:fillRect/>
          </a:stretch>
        </p:blipFill>
        <p:spPr>
          <a:xfrm>
            <a:off x="1021715" y="3183209"/>
            <a:ext cx="2930430" cy="1708214"/>
          </a:xfrm>
          <a:prstGeom prst="rect">
            <a:avLst/>
          </a:prstGeom>
        </p:spPr>
      </p:pic>
      <p:sp>
        <p:nvSpPr>
          <p:cNvPr id="12" name="矩形 11">
            <a:extLst>
              <a:ext uri="{FF2B5EF4-FFF2-40B4-BE49-F238E27FC236}">
                <a16:creationId xmlns:a16="http://schemas.microsoft.com/office/drawing/2014/main" id="{337165AD-A707-4804-A497-8A11E4521A5D}"/>
              </a:ext>
            </a:extLst>
          </p:cNvPr>
          <p:cNvSpPr/>
          <p:nvPr/>
        </p:nvSpPr>
        <p:spPr>
          <a:xfrm>
            <a:off x="7586640" y="191135"/>
            <a:ext cx="1217000" cy="307777"/>
          </a:xfrm>
          <a:prstGeom prst="rect">
            <a:avLst/>
          </a:prstGeom>
        </p:spPr>
        <p:txBody>
          <a:bodyPr wrap="none">
            <a:spAutoFit/>
          </a:bodyPr>
          <a:lstStyle/>
          <a:p>
            <a:r>
              <a:rPr kumimoji="1" lang="en-US" altLang="zh-TW" sz="1400" b="1" dirty="0">
                <a:latin typeface="Microsoft JhengHei" panose="020B0604030504040204" pitchFamily="34" charset="-120"/>
                <a:ea typeface="Microsoft JhengHei" panose="020B0604030504040204" pitchFamily="34" charset="-120"/>
                <a:hlinkClick r:id="rId5" action="ppaction://hlinksldjump"/>
              </a:rPr>
              <a:t>&lt;&lt; </a:t>
            </a:r>
            <a:r>
              <a:rPr kumimoji="1" lang="zh-TW" altLang="en-US" sz="1400" b="1" dirty="0">
                <a:latin typeface="Microsoft JhengHei" panose="020B0604030504040204" pitchFamily="34" charset="-120"/>
                <a:ea typeface="Microsoft JhengHei" panose="020B0604030504040204" pitchFamily="34" charset="-120"/>
                <a:hlinkClick r:id="rId5" action="ppaction://hlinksldjump"/>
              </a:rPr>
              <a:t>返回實驗</a:t>
            </a:r>
            <a:endParaRPr kumimoji="1" lang="zh-TW" altLang="en-US" sz="1400" b="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247412052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5585" y="191135"/>
            <a:ext cx="8568055" cy="461645"/>
            <a:chOff x="371" y="301"/>
            <a:chExt cx="13493" cy="727"/>
          </a:xfrm>
        </p:grpSpPr>
        <p:sp>
          <p:nvSpPr>
            <p:cNvPr id="4" name="箭头: V 形 3"/>
            <p:cNvSpPr/>
            <p:nvPr/>
          </p:nvSpPr>
          <p:spPr>
            <a:xfrm>
              <a:off x="713" y="514"/>
              <a:ext cx="419" cy="485"/>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 name="箭头: V 形 4"/>
            <p:cNvSpPr/>
            <p:nvPr/>
          </p:nvSpPr>
          <p:spPr>
            <a:xfrm>
              <a:off x="1014"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cxnSp>
          <p:nvCxnSpPr>
            <p:cNvPr id="7" name="直接连接符 6"/>
            <p:cNvCxnSpPr/>
            <p:nvPr/>
          </p:nvCxnSpPr>
          <p:spPr>
            <a:xfrm>
              <a:off x="1609" y="992"/>
              <a:ext cx="1225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609" y="301"/>
              <a:ext cx="4916" cy="727"/>
            </a:xfrm>
            <a:prstGeom prst="rect">
              <a:avLst/>
            </a:prstGeom>
            <a:noFill/>
          </p:spPr>
          <p:txBody>
            <a:bodyPr wrap="none" rtlCol="0" anchor="ctr">
              <a:spAutoFit/>
            </a:bodyPr>
            <a:lstStyle/>
            <a:p>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(1) </a:t>
              </a:r>
              <a:r>
                <a:rPr lang="zh-TW"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單檔股票當沖交易</a:t>
              </a:r>
              <a:endParaRPr lang="zh-CN"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9" name="箭头: V 形 8"/>
            <p:cNvSpPr/>
            <p:nvPr/>
          </p:nvSpPr>
          <p:spPr>
            <a:xfrm>
              <a:off x="371"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6" name="文字方塊 5">
            <a:extLst>
              <a:ext uri="{FF2B5EF4-FFF2-40B4-BE49-F238E27FC236}">
                <a16:creationId xmlns:a16="http://schemas.microsoft.com/office/drawing/2014/main" id="{2C246C3A-2135-60F1-8B90-D513E93BC983}"/>
              </a:ext>
            </a:extLst>
          </p:cNvPr>
          <p:cNvSpPr txBox="1"/>
          <p:nvPr/>
        </p:nvSpPr>
        <p:spPr>
          <a:xfrm>
            <a:off x="373842" y="906899"/>
            <a:ext cx="7781925" cy="307777"/>
          </a:xfrm>
          <a:prstGeom prst="rect">
            <a:avLst/>
          </a:prstGeom>
          <a:noFill/>
        </p:spPr>
        <p:txBody>
          <a:bodyPr wrap="square">
            <a:spAutoFit/>
          </a:bodyPr>
          <a:lstStyle/>
          <a:p>
            <a:r>
              <a:rPr lang="en-US" altLang="zh-TW" sz="1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E</a:t>
            </a:r>
            <a:r>
              <a:rPr lang="en-US" altLang="zh-CN" sz="1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zh-TW" altLang="en-US" sz="1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TW" altLang="en-US" sz="1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估計期間為 </a:t>
            </a:r>
            <a:r>
              <a:rPr lang="en-US" altLang="zh-TW" sz="1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200 </a:t>
            </a:r>
            <a:r>
              <a:rPr lang="zh-TW" altLang="en-US" sz="1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分鐘之 </a:t>
            </a:r>
            <a:r>
              <a:rPr lang="en-US" altLang="zh-TW" sz="1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S&amp;P500 </a:t>
            </a:r>
            <a:r>
              <a:rPr lang="zh-TW" altLang="en-US" sz="1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成分股績效比較 </a:t>
            </a:r>
            <a:r>
              <a:rPr lang="en-US" altLang="zh-TW" sz="1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TW" altLang="en-US" sz="1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交錯個數篩選法 </a:t>
            </a:r>
            <a:r>
              <a:rPr lang="en-US" altLang="zh-TW" sz="1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zh-TW" altLang="en-US" sz="1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en-US" altLang="zh-TW" sz="1400" b="1" dirty="0" err="1">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Frobenius</a:t>
            </a:r>
            <a:r>
              <a:rPr lang="en-US" altLang="zh-TW" sz="1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TW" altLang="en-US" sz="1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範數檢驗法 </a:t>
            </a:r>
            <a:r>
              <a:rPr lang="en-US" altLang="zh-TW" sz="1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endParaRPr lang="zh-CN" altLang="en-US" sz="1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14" name="文字方塊 13">
            <a:extLst>
              <a:ext uri="{FF2B5EF4-FFF2-40B4-BE49-F238E27FC236}">
                <a16:creationId xmlns:a16="http://schemas.microsoft.com/office/drawing/2014/main" id="{60811D0E-A91E-4AE9-803F-611F92E02A3F}"/>
              </a:ext>
            </a:extLst>
          </p:cNvPr>
          <p:cNvSpPr txBox="1"/>
          <p:nvPr/>
        </p:nvSpPr>
        <p:spPr>
          <a:xfrm>
            <a:off x="6187553" y="1214676"/>
            <a:ext cx="2930430" cy="3284361"/>
          </a:xfrm>
          <a:prstGeom prst="rect">
            <a:avLst/>
          </a:prstGeom>
          <a:noFill/>
        </p:spPr>
        <p:txBody>
          <a:bodyPr wrap="square">
            <a:spAutoFit/>
          </a:bodyPr>
          <a:lstStyle/>
          <a:p>
            <a:pPr algn="just">
              <a:lnSpc>
                <a:spcPct val="150000"/>
              </a:lnSpc>
            </a:pP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在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Model 1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的部分可以觀察到，加入了 </a:t>
            </a:r>
            <a:r>
              <a:rPr lang="en-US" altLang="zh-TW" sz="1400" b="1" dirty="0" err="1">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Frobenius</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範數檢驗法後的勝率和正常平倉率都要在交錯個數幾乎接近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40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的時候才會表現出比未加入 </a:t>
            </a:r>
            <a:r>
              <a:rPr lang="en-US" altLang="zh-TW" sz="1400" b="1" dirty="0" err="1">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Frobenius</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範數檢驗法的表現還要好的結果。而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Model 2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則是不論交錯個數設定為多少，加入 </a:t>
            </a:r>
            <a:r>
              <a:rPr lang="en-US" altLang="zh-TW" sz="1400" b="1" dirty="0" err="1">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Frobenius</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範數檢驗法後的勝率和正常平倉率都會好過未加入的交易績效結果。</a:t>
            </a:r>
          </a:p>
        </p:txBody>
      </p:sp>
      <p:pic>
        <p:nvPicPr>
          <p:cNvPr id="10" name="圖片 9">
            <a:extLst>
              <a:ext uri="{FF2B5EF4-FFF2-40B4-BE49-F238E27FC236}">
                <a16:creationId xmlns:a16="http://schemas.microsoft.com/office/drawing/2014/main" id="{432604D8-FB0B-4560-85FB-CB4645E5A385}"/>
              </a:ext>
            </a:extLst>
          </p:cNvPr>
          <p:cNvPicPr>
            <a:picLocks noChangeAspect="1"/>
          </p:cNvPicPr>
          <p:nvPr/>
        </p:nvPicPr>
        <p:blipFill>
          <a:blip r:embed="rId3"/>
          <a:stretch>
            <a:fillRect/>
          </a:stretch>
        </p:blipFill>
        <p:spPr>
          <a:xfrm>
            <a:off x="235585" y="1237128"/>
            <a:ext cx="2930430" cy="1703403"/>
          </a:xfrm>
          <a:prstGeom prst="rect">
            <a:avLst/>
          </a:prstGeom>
        </p:spPr>
      </p:pic>
      <p:pic>
        <p:nvPicPr>
          <p:cNvPr id="12" name="圖片 11">
            <a:extLst>
              <a:ext uri="{FF2B5EF4-FFF2-40B4-BE49-F238E27FC236}">
                <a16:creationId xmlns:a16="http://schemas.microsoft.com/office/drawing/2014/main" id="{465171EB-652D-4AC9-A91D-F29F21D15DED}"/>
              </a:ext>
            </a:extLst>
          </p:cNvPr>
          <p:cNvPicPr>
            <a:picLocks noChangeAspect="1"/>
          </p:cNvPicPr>
          <p:nvPr/>
        </p:nvPicPr>
        <p:blipFill>
          <a:blip r:embed="rId4"/>
          <a:stretch>
            <a:fillRect/>
          </a:stretch>
        </p:blipFill>
        <p:spPr>
          <a:xfrm>
            <a:off x="235585" y="3123382"/>
            <a:ext cx="2930430" cy="1708214"/>
          </a:xfrm>
          <a:prstGeom prst="rect">
            <a:avLst/>
          </a:prstGeom>
        </p:spPr>
      </p:pic>
      <p:pic>
        <p:nvPicPr>
          <p:cNvPr id="13" name="圖片 12">
            <a:extLst>
              <a:ext uri="{FF2B5EF4-FFF2-40B4-BE49-F238E27FC236}">
                <a16:creationId xmlns:a16="http://schemas.microsoft.com/office/drawing/2014/main" id="{2767F68D-295A-499C-B0EC-6E9492E63353}"/>
              </a:ext>
            </a:extLst>
          </p:cNvPr>
          <p:cNvPicPr>
            <a:picLocks noChangeAspect="1"/>
          </p:cNvPicPr>
          <p:nvPr/>
        </p:nvPicPr>
        <p:blipFill>
          <a:blip r:embed="rId5"/>
          <a:stretch>
            <a:fillRect/>
          </a:stretch>
        </p:blipFill>
        <p:spPr>
          <a:xfrm>
            <a:off x="3257123" y="1237128"/>
            <a:ext cx="2930430" cy="3594468"/>
          </a:xfrm>
          <a:prstGeom prst="rect">
            <a:avLst/>
          </a:prstGeom>
        </p:spPr>
      </p:pic>
      <p:sp>
        <p:nvSpPr>
          <p:cNvPr id="15" name="矩形 14">
            <a:extLst>
              <a:ext uri="{FF2B5EF4-FFF2-40B4-BE49-F238E27FC236}">
                <a16:creationId xmlns:a16="http://schemas.microsoft.com/office/drawing/2014/main" id="{A0897334-91A7-4568-87F7-9E9A79492D40}"/>
              </a:ext>
            </a:extLst>
          </p:cNvPr>
          <p:cNvSpPr/>
          <p:nvPr/>
        </p:nvSpPr>
        <p:spPr>
          <a:xfrm>
            <a:off x="7586640" y="191135"/>
            <a:ext cx="1217000" cy="307777"/>
          </a:xfrm>
          <a:prstGeom prst="rect">
            <a:avLst/>
          </a:prstGeom>
        </p:spPr>
        <p:txBody>
          <a:bodyPr wrap="none">
            <a:spAutoFit/>
          </a:bodyPr>
          <a:lstStyle/>
          <a:p>
            <a:r>
              <a:rPr kumimoji="1" lang="en-US" altLang="zh-TW" sz="1400" b="1" dirty="0">
                <a:latin typeface="Microsoft JhengHei" panose="020B0604030504040204" pitchFamily="34" charset="-120"/>
                <a:ea typeface="Microsoft JhengHei" panose="020B0604030504040204" pitchFamily="34" charset="-120"/>
                <a:hlinkClick r:id="rId6" action="ppaction://hlinksldjump"/>
              </a:rPr>
              <a:t>&lt;&lt; </a:t>
            </a:r>
            <a:r>
              <a:rPr kumimoji="1" lang="zh-TW" altLang="en-US" sz="1400" b="1" dirty="0">
                <a:latin typeface="Microsoft JhengHei" panose="020B0604030504040204" pitchFamily="34" charset="-120"/>
                <a:ea typeface="Microsoft JhengHei" panose="020B0604030504040204" pitchFamily="34" charset="-120"/>
                <a:hlinkClick r:id="rId6" action="ppaction://hlinksldjump"/>
              </a:rPr>
              <a:t>返回實驗</a:t>
            </a:r>
            <a:endParaRPr kumimoji="1" lang="zh-TW" altLang="en-US" sz="1400" b="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33088834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5585" y="191135"/>
            <a:ext cx="8568055" cy="461645"/>
            <a:chOff x="371" y="301"/>
            <a:chExt cx="13493" cy="727"/>
          </a:xfrm>
        </p:grpSpPr>
        <p:sp>
          <p:nvSpPr>
            <p:cNvPr id="4" name="箭头: V 形 3"/>
            <p:cNvSpPr/>
            <p:nvPr/>
          </p:nvSpPr>
          <p:spPr>
            <a:xfrm>
              <a:off x="713" y="514"/>
              <a:ext cx="419" cy="485"/>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 name="箭头: V 形 4"/>
            <p:cNvSpPr/>
            <p:nvPr/>
          </p:nvSpPr>
          <p:spPr>
            <a:xfrm>
              <a:off x="1014"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cxnSp>
          <p:nvCxnSpPr>
            <p:cNvPr id="7" name="直接连接符 6"/>
            <p:cNvCxnSpPr/>
            <p:nvPr/>
          </p:nvCxnSpPr>
          <p:spPr>
            <a:xfrm>
              <a:off x="1609" y="992"/>
              <a:ext cx="1225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609" y="301"/>
              <a:ext cx="3461" cy="727"/>
            </a:xfrm>
            <a:prstGeom prst="rect">
              <a:avLst/>
            </a:prstGeom>
            <a:noFill/>
          </p:spPr>
          <p:txBody>
            <a:bodyPr wrap="none" rtlCol="0" anchor="ctr">
              <a:spAutoFit/>
            </a:bodyPr>
            <a:lstStyle/>
            <a:p>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en-US" altLang="zh-TW"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a:t>
              </a:r>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TW"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選擇權定價</a:t>
              </a:r>
              <a:endParaRPr lang="zh-CN"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9" name="箭头: V 形 8"/>
            <p:cNvSpPr/>
            <p:nvPr/>
          </p:nvSpPr>
          <p:spPr>
            <a:xfrm>
              <a:off x="371"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6" name="文字方塊 5">
            <a:extLst>
              <a:ext uri="{FF2B5EF4-FFF2-40B4-BE49-F238E27FC236}">
                <a16:creationId xmlns:a16="http://schemas.microsoft.com/office/drawing/2014/main" id="{2C246C3A-2135-60F1-8B90-D513E93BC983}"/>
              </a:ext>
            </a:extLst>
          </p:cNvPr>
          <p:cNvSpPr txBox="1"/>
          <p:nvPr/>
        </p:nvSpPr>
        <p:spPr>
          <a:xfrm>
            <a:off x="373842" y="906899"/>
            <a:ext cx="6718438" cy="369332"/>
          </a:xfrm>
          <a:prstGeom prst="rect">
            <a:avLst/>
          </a:prstGeom>
          <a:noFill/>
        </p:spPr>
        <p:txBody>
          <a:bodyPr wrap="square">
            <a:spAutoFit/>
          </a:bodyPr>
          <a:lstStyle/>
          <a:p>
            <a:r>
              <a:rPr lang="en-US" altLang="zh-TW"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F</a:t>
            </a:r>
            <a:r>
              <a:rPr lang="en-US" altLang="zh-CN"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TW"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利用卷積長短期記憶網絡預測期權價格 </a:t>
            </a:r>
            <a:r>
              <a:rPr lang="en-US" altLang="zh-TW"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TW"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中國 </a:t>
            </a:r>
            <a:r>
              <a:rPr lang="en-US" altLang="zh-TW"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ETF50 </a:t>
            </a:r>
            <a:r>
              <a:rPr lang="zh-TW"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選擇權 </a:t>
            </a:r>
            <a:r>
              <a:rPr lang="en-US" altLang="zh-TW"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endParaRPr lang="zh-CN"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pic>
        <p:nvPicPr>
          <p:cNvPr id="3" name="圖片 2">
            <a:extLst>
              <a:ext uri="{FF2B5EF4-FFF2-40B4-BE49-F238E27FC236}">
                <a16:creationId xmlns:a16="http://schemas.microsoft.com/office/drawing/2014/main" id="{7D2044A9-D733-445F-B78A-374B8B035925}"/>
              </a:ext>
            </a:extLst>
          </p:cNvPr>
          <p:cNvPicPr>
            <a:picLocks noChangeAspect="1"/>
          </p:cNvPicPr>
          <p:nvPr/>
        </p:nvPicPr>
        <p:blipFill>
          <a:blip r:embed="rId3"/>
          <a:stretch>
            <a:fillRect/>
          </a:stretch>
        </p:blipFill>
        <p:spPr>
          <a:xfrm>
            <a:off x="501650" y="1292068"/>
            <a:ext cx="4991797" cy="2324424"/>
          </a:xfrm>
          <a:prstGeom prst="rect">
            <a:avLst/>
          </a:prstGeom>
        </p:spPr>
      </p:pic>
      <p:pic>
        <p:nvPicPr>
          <p:cNvPr id="11" name="圖片 10">
            <a:extLst>
              <a:ext uri="{FF2B5EF4-FFF2-40B4-BE49-F238E27FC236}">
                <a16:creationId xmlns:a16="http://schemas.microsoft.com/office/drawing/2014/main" id="{AC4138C4-757E-433F-9179-91F0AEE2D6D1}"/>
              </a:ext>
            </a:extLst>
          </p:cNvPr>
          <p:cNvPicPr>
            <a:picLocks noChangeAspect="1"/>
          </p:cNvPicPr>
          <p:nvPr/>
        </p:nvPicPr>
        <p:blipFill>
          <a:blip r:embed="rId4"/>
          <a:stretch>
            <a:fillRect/>
          </a:stretch>
        </p:blipFill>
        <p:spPr>
          <a:xfrm>
            <a:off x="1378073" y="3676851"/>
            <a:ext cx="4115374" cy="1419423"/>
          </a:xfrm>
          <a:prstGeom prst="rect">
            <a:avLst/>
          </a:prstGeom>
        </p:spPr>
      </p:pic>
      <p:sp>
        <p:nvSpPr>
          <p:cNvPr id="15" name="矩形 14">
            <a:extLst>
              <a:ext uri="{FF2B5EF4-FFF2-40B4-BE49-F238E27FC236}">
                <a16:creationId xmlns:a16="http://schemas.microsoft.com/office/drawing/2014/main" id="{114E12AE-58DD-428E-8A8D-9BE0732BD0EB}"/>
              </a:ext>
            </a:extLst>
          </p:cNvPr>
          <p:cNvSpPr/>
          <p:nvPr/>
        </p:nvSpPr>
        <p:spPr>
          <a:xfrm>
            <a:off x="5502678" y="2300391"/>
            <a:ext cx="2563522" cy="307777"/>
          </a:xfrm>
          <a:prstGeom prst="rect">
            <a:avLst/>
          </a:prstGeom>
        </p:spPr>
        <p:txBody>
          <a:bodyPr wrap="none">
            <a:spAutoFit/>
          </a:bodyPr>
          <a:lstStyle/>
          <a:p>
            <a:r>
              <a:rPr kumimoji="1" lang="zh-TW" altLang="en-US" sz="1400" b="1" dirty="0">
                <a:latin typeface="Microsoft JhengHei" panose="020B0604030504040204" pitchFamily="34" charset="-120"/>
                <a:ea typeface="Microsoft JhengHei" panose="020B0604030504040204" pitchFamily="34" charset="-120"/>
              </a:rPr>
              <a:t>← 未解決數據洩漏之實驗結果</a:t>
            </a:r>
          </a:p>
        </p:txBody>
      </p:sp>
      <p:sp>
        <p:nvSpPr>
          <p:cNvPr id="16" name="矩形 15">
            <a:extLst>
              <a:ext uri="{FF2B5EF4-FFF2-40B4-BE49-F238E27FC236}">
                <a16:creationId xmlns:a16="http://schemas.microsoft.com/office/drawing/2014/main" id="{880CC9E8-0FEF-4404-B77E-0D155A48257C}"/>
              </a:ext>
            </a:extLst>
          </p:cNvPr>
          <p:cNvSpPr/>
          <p:nvPr/>
        </p:nvSpPr>
        <p:spPr>
          <a:xfrm>
            <a:off x="5511909" y="4232673"/>
            <a:ext cx="2383986" cy="307777"/>
          </a:xfrm>
          <a:prstGeom prst="rect">
            <a:avLst/>
          </a:prstGeom>
        </p:spPr>
        <p:txBody>
          <a:bodyPr wrap="none">
            <a:spAutoFit/>
          </a:bodyPr>
          <a:lstStyle/>
          <a:p>
            <a:r>
              <a:rPr kumimoji="1" lang="zh-TW" altLang="en-US" sz="1400" b="1" dirty="0">
                <a:latin typeface="Microsoft JhengHei" panose="020B0604030504040204" pitchFamily="34" charset="-120"/>
                <a:ea typeface="Microsoft JhengHei" panose="020B0604030504040204" pitchFamily="34" charset="-120"/>
              </a:rPr>
              <a:t>← 解決數據洩漏之實驗結果</a:t>
            </a:r>
          </a:p>
        </p:txBody>
      </p:sp>
      <p:sp>
        <p:nvSpPr>
          <p:cNvPr id="18" name="矩形 17">
            <a:extLst>
              <a:ext uri="{FF2B5EF4-FFF2-40B4-BE49-F238E27FC236}">
                <a16:creationId xmlns:a16="http://schemas.microsoft.com/office/drawing/2014/main" id="{29ED6BA1-A541-493E-B822-C8F32E1CFEF5}"/>
              </a:ext>
            </a:extLst>
          </p:cNvPr>
          <p:cNvSpPr/>
          <p:nvPr/>
        </p:nvSpPr>
        <p:spPr>
          <a:xfrm>
            <a:off x="7586640" y="191135"/>
            <a:ext cx="1217000" cy="307777"/>
          </a:xfrm>
          <a:prstGeom prst="rect">
            <a:avLst/>
          </a:prstGeom>
        </p:spPr>
        <p:txBody>
          <a:bodyPr wrap="none">
            <a:spAutoFit/>
          </a:bodyPr>
          <a:lstStyle/>
          <a:p>
            <a:r>
              <a:rPr kumimoji="1" lang="en-US" altLang="zh-TW" sz="1400" b="1" dirty="0">
                <a:latin typeface="Microsoft JhengHei" panose="020B0604030504040204" pitchFamily="34" charset="-120"/>
                <a:ea typeface="Microsoft JhengHei" panose="020B0604030504040204" pitchFamily="34" charset="-120"/>
                <a:hlinkClick r:id="rId5" action="ppaction://hlinksldjump"/>
              </a:rPr>
              <a:t>&lt;&lt; </a:t>
            </a:r>
            <a:r>
              <a:rPr kumimoji="1" lang="zh-TW" altLang="en-US" sz="1400" b="1" dirty="0">
                <a:latin typeface="Microsoft JhengHei" panose="020B0604030504040204" pitchFamily="34" charset="-120"/>
                <a:ea typeface="Microsoft JhengHei" panose="020B0604030504040204" pitchFamily="34" charset="-120"/>
                <a:hlinkClick r:id="rId5" action="ppaction://hlinksldjump"/>
              </a:rPr>
              <a:t>返回實驗</a:t>
            </a:r>
            <a:endParaRPr kumimoji="1" lang="zh-TW" altLang="en-US" sz="1400" b="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186374250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5585" y="191135"/>
            <a:ext cx="8568055" cy="461645"/>
            <a:chOff x="371" y="301"/>
            <a:chExt cx="13493" cy="727"/>
          </a:xfrm>
        </p:grpSpPr>
        <p:sp>
          <p:nvSpPr>
            <p:cNvPr id="4" name="箭头: V 形 3"/>
            <p:cNvSpPr/>
            <p:nvPr/>
          </p:nvSpPr>
          <p:spPr>
            <a:xfrm>
              <a:off x="713" y="514"/>
              <a:ext cx="419" cy="485"/>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 name="箭头: V 形 4"/>
            <p:cNvSpPr/>
            <p:nvPr/>
          </p:nvSpPr>
          <p:spPr>
            <a:xfrm>
              <a:off x="1014"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cxnSp>
          <p:nvCxnSpPr>
            <p:cNvPr id="7" name="直接连接符 6"/>
            <p:cNvCxnSpPr/>
            <p:nvPr/>
          </p:nvCxnSpPr>
          <p:spPr>
            <a:xfrm>
              <a:off x="1609" y="992"/>
              <a:ext cx="1225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609" y="301"/>
              <a:ext cx="3461" cy="727"/>
            </a:xfrm>
            <a:prstGeom prst="rect">
              <a:avLst/>
            </a:prstGeom>
            <a:noFill/>
          </p:spPr>
          <p:txBody>
            <a:bodyPr wrap="none" rtlCol="0" anchor="ctr">
              <a:spAutoFit/>
            </a:bodyPr>
            <a:lstStyle/>
            <a:p>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en-US" altLang="zh-TW"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a:t>
              </a:r>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TW"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選擇權定價</a:t>
              </a:r>
              <a:endParaRPr lang="zh-CN"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9" name="箭头: V 形 8"/>
            <p:cNvSpPr/>
            <p:nvPr/>
          </p:nvSpPr>
          <p:spPr>
            <a:xfrm>
              <a:off x="371"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6" name="文字方塊 5">
            <a:extLst>
              <a:ext uri="{FF2B5EF4-FFF2-40B4-BE49-F238E27FC236}">
                <a16:creationId xmlns:a16="http://schemas.microsoft.com/office/drawing/2014/main" id="{2C246C3A-2135-60F1-8B90-D513E93BC983}"/>
              </a:ext>
            </a:extLst>
          </p:cNvPr>
          <p:cNvSpPr txBox="1"/>
          <p:nvPr/>
        </p:nvSpPr>
        <p:spPr>
          <a:xfrm>
            <a:off x="373842" y="906899"/>
            <a:ext cx="5710326" cy="369332"/>
          </a:xfrm>
          <a:prstGeom prst="rect">
            <a:avLst/>
          </a:prstGeom>
          <a:noFill/>
        </p:spPr>
        <p:txBody>
          <a:bodyPr wrap="square">
            <a:spAutoFit/>
          </a:bodyPr>
          <a:lstStyle/>
          <a:p>
            <a:r>
              <a:rPr lang="en-US" altLang="zh-TW"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F</a:t>
            </a:r>
            <a:r>
              <a:rPr lang="en-US" altLang="zh-CN"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TW"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利用卷積長短期記憶網絡預測期權價格 </a:t>
            </a:r>
            <a:r>
              <a:rPr lang="en-US" altLang="zh-TW"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zh-TW"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台指期權 </a:t>
            </a:r>
            <a:r>
              <a:rPr lang="en-US" altLang="zh-TW"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endParaRPr lang="zh-CN"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pic>
        <p:nvPicPr>
          <p:cNvPr id="12" name="圖片 11">
            <a:extLst>
              <a:ext uri="{FF2B5EF4-FFF2-40B4-BE49-F238E27FC236}">
                <a16:creationId xmlns:a16="http://schemas.microsoft.com/office/drawing/2014/main" id="{ECE14A39-BA31-4116-B387-DC80F64BC3B7}"/>
              </a:ext>
            </a:extLst>
          </p:cNvPr>
          <p:cNvPicPr>
            <a:picLocks noChangeAspect="1"/>
          </p:cNvPicPr>
          <p:nvPr/>
        </p:nvPicPr>
        <p:blipFill>
          <a:blip r:embed="rId3"/>
          <a:stretch>
            <a:fillRect/>
          </a:stretch>
        </p:blipFill>
        <p:spPr>
          <a:xfrm>
            <a:off x="643890" y="1751296"/>
            <a:ext cx="4591691" cy="828791"/>
          </a:xfrm>
          <a:prstGeom prst="rect">
            <a:avLst/>
          </a:prstGeom>
        </p:spPr>
      </p:pic>
      <p:sp>
        <p:nvSpPr>
          <p:cNvPr id="17" name="矩形 16">
            <a:extLst>
              <a:ext uri="{FF2B5EF4-FFF2-40B4-BE49-F238E27FC236}">
                <a16:creationId xmlns:a16="http://schemas.microsoft.com/office/drawing/2014/main" id="{4C493229-932E-41D7-8979-DB7F91E22208}"/>
              </a:ext>
            </a:extLst>
          </p:cNvPr>
          <p:cNvSpPr/>
          <p:nvPr/>
        </p:nvSpPr>
        <p:spPr>
          <a:xfrm>
            <a:off x="5364088" y="2011802"/>
            <a:ext cx="1127232" cy="307777"/>
          </a:xfrm>
          <a:prstGeom prst="rect">
            <a:avLst/>
          </a:prstGeom>
        </p:spPr>
        <p:txBody>
          <a:bodyPr wrap="none">
            <a:spAutoFit/>
          </a:bodyPr>
          <a:lstStyle/>
          <a:p>
            <a:r>
              <a:rPr kumimoji="1" lang="zh-TW" altLang="en-US" sz="1400" b="1" dirty="0">
                <a:latin typeface="Microsoft JhengHei" panose="020B0604030504040204" pitchFamily="34" charset="-120"/>
                <a:ea typeface="Microsoft JhengHei" panose="020B0604030504040204" pitchFamily="34" charset="-120"/>
              </a:rPr>
              <a:t>← 實驗結果</a:t>
            </a:r>
          </a:p>
        </p:txBody>
      </p:sp>
      <p:sp>
        <p:nvSpPr>
          <p:cNvPr id="18" name="矩形 17">
            <a:extLst>
              <a:ext uri="{FF2B5EF4-FFF2-40B4-BE49-F238E27FC236}">
                <a16:creationId xmlns:a16="http://schemas.microsoft.com/office/drawing/2014/main" id="{3E076673-C56F-4969-8C35-685C399DF251}"/>
              </a:ext>
            </a:extLst>
          </p:cNvPr>
          <p:cNvSpPr/>
          <p:nvPr/>
        </p:nvSpPr>
        <p:spPr>
          <a:xfrm>
            <a:off x="7586640" y="191135"/>
            <a:ext cx="1217000" cy="307777"/>
          </a:xfrm>
          <a:prstGeom prst="rect">
            <a:avLst/>
          </a:prstGeom>
        </p:spPr>
        <p:txBody>
          <a:bodyPr wrap="none">
            <a:spAutoFit/>
          </a:bodyPr>
          <a:lstStyle/>
          <a:p>
            <a:r>
              <a:rPr kumimoji="1" lang="en-US" altLang="zh-TW" sz="1400" b="1" dirty="0">
                <a:latin typeface="Microsoft JhengHei" panose="020B0604030504040204" pitchFamily="34" charset="-120"/>
                <a:ea typeface="Microsoft JhengHei" panose="020B0604030504040204" pitchFamily="34" charset="-120"/>
                <a:hlinkClick r:id="rId4" action="ppaction://hlinksldjump"/>
              </a:rPr>
              <a:t>&lt;&lt; </a:t>
            </a:r>
            <a:r>
              <a:rPr kumimoji="1" lang="zh-TW" altLang="en-US" sz="1400" b="1" dirty="0">
                <a:latin typeface="Microsoft JhengHei" panose="020B0604030504040204" pitchFamily="34" charset="-120"/>
                <a:ea typeface="Microsoft JhengHei" panose="020B0604030504040204" pitchFamily="34" charset="-120"/>
                <a:hlinkClick r:id="rId4" action="ppaction://hlinksldjump"/>
              </a:rPr>
              <a:t>返回實驗</a:t>
            </a:r>
            <a:endParaRPr kumimoji="1" lang="zh-TW" altLang="en-US" sz="1400" b="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2328858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5585" y="191135"/>
            <a:ext cx="8568055" cy="461645"/>
            <a:chOff x="371" y="301"/>
            <a:chExt cx="13493" cy="727"/>
          </a:xfrm>
        </p:grpSpPr>
        <p:sp>
          <p:nvSpPr>
            <p:cNvPr id="4" name="箭头: V 形 3"/>
            <p:cNvSpPr/>
            <p:nvPr/>
          </p:nvSpPr>
          <p:spPr>
            <a:xfrm>
              <a:off x="713" y="514"/>
              <a:ext cx="419" cy="485"/>
            </a:xfrm>
            <a:prstGeom prst="chevron">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 name="箭头: V 形 4"/>
            <p:cNvSpPr/>
            <p:nvPr/>
          </p:nvSpPr>
          <p:spPr>
            <a:xfrm>
              <a:off x="1014"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cxnSp>
          <p:nvCxnSpPr>
            <p:cNvPr id="7" name="直接连接符 6"/>
            <p:cNvCxnSpPr/>
            <p:nvPr/>
          </p:nvCxnSpPr>
          <p:spPr>
            <a:xfrm>
              <a:off x="1609" y="992"/>
              <a:ext cx="1225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609" y="301"/>
              <a:ext cx="4916" cy="727"/>
            </a:xfrm>
            <a:prstGeom prst="rect">
              <a:avLst/>
            </a:prstGeom>
            <a:noFill/>
          </p:spPr>
          <p:txBody>
            <a:bodyPr wrap="none" rtlCol="0" anchor="ctr">
              <a:spAutoFit/>
            </a:bodyPr>
            <a:lstStyle/>
            <a:p>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(1) </a:t>
              </a:r>
              <a:r>
                <a:rPr lang="zh-TW"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單檔股票當沖交易</a:t>
              </a:r>
              <a:endParaRPr lang="zh-CN"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9" name="箭头: V 形 8"/>
            <p:cNvSpPr/>
            <p:nvPr/>
          </p:nvSpPr>
          <p:spPr>
            <a:xfrm>
              <a:off x="371" y="507"/>
              <a:ext cx="419" cy="485"/>
            </a:xfrm>
            <a:prstGeom prst="chevron">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6" name="文字方塊 5">
            <a:extLst>
              <a:ext uri="{FF2B5EF4-FFF2-40B4-BE49-F238E27FC236}">
                <a16:creationId xmlns:a16="http://schemas.microsoft.com/office/drawing/2014/main" id="{2C246C3A-2135-60F1-8B90-D513E93BC983}"/>
              </a:ext>
            </a:extLst>
          </p:cNvPr>
          <p:cNvSpPr txBox="1"/>
          <p:nvPr/>
        </p:nvSpPr>
        <p:spPr>
          <a:xfrm>
            <a:off x="373842" y="906899"/>
            <a:ext cx="5308137" cy="369332"/>
          </a:xfrm>
          <a:prstGeom prst="rect">
            <a:avLst/>
          </a:prstGeom>
          <a:noFill/>
        </p:spPr>
        <p:txBody>
          <a:bodyPr wrap="square">
            <a:spAutoFit/>
          </a:bodyPr>
          <a:lstStyle/>
          <a:p>
            <a:r>
              <a:rPr lang="en-US" altLang="zh-CN" b="1" dirty="0" err="1">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i</a:t>
            </a:r>
            <a:r>
              <a:rPr lang="en-US" altLang="zh-CN"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TW"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模型推導</a:t>
            </a:r>
            <a:endParaRPr lang="zh-CN"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12" name="文字方塊 11">
            <a:extLst>
              <a:ext uri="{FF2B5EF4-FFF2-40B4-BE49-F238E27FC236}">
                <a16:creationId xmlns:a16="http://schemas.microsoft.com/office/drawing/2014/main" id="{91A76A88-2EBE-F48E-9EE7-232D3BB0C3F4}"/>
              </a:ext>
            </a:extLst>
          </p:cNvPr>
          <p:cNvSpPr txBox="1"/>
          <p:nvPr/>
        </p:nvSpPr>
        <p:spPr>
          <a:xfrm>
            <a:off x="624969" y="1400827"/>
            <a:ext cx="7894062" cy="335413"/>
          </a:xfrm>
          <a:prstGeom prst="rect">
            <a:avLst/>
          </a:prstGeom>
          <a:noFill/>
        </p:spPr>
        <p:txBody>
          <a:bodyPr wrap="square">
            <a:spAutoFit/>
          </a:bodyPr>
          <a:lstStyle/>
          <a:p>
            <a:pPr>
              <a:lnSpc>
                <a:spcPct val="150000"/>
              </a:lnSpc>
            </a:pP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透過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AR(1) model</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，我們可以計算出各股票對數價格時序的均值與標準差，並建構開倉門檻，如下：</a:t>
            </a:r>
            <a:endParaRPr lang="en-US" altLang="zh-CN"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pic>
        <p:nvPicPr>
          <p:cNvPr id="10" name="圖片 9">
            <a:extLst>
              <a:ext uri="{FF2B5EF4-FFF2-40B4-BE49-F238E27FC236}">
                <a16:creationId xmlns:a16="http://schemas.microsoft.com/office/drawing/2014/main" id="{8A6F7899-6E91-455D-A21F-207FADA93DC5}"/>
              </a:ext>
            </a:extLst>
          </p:cNvPr>
          <p:cNvPicPr>
            <a:picLocks noChangeAspect="1"/>
          </p:cNvPicPr>
          <p:nvPr/>
        </p:nvPicPr>
        <p:blipFill>
          <a:blip r:embed="rId3"/>
          <a:stretch>
            <a:fillRect/>
          </a:stretch>
        </p:blipFill>
        <p:spPr>
          <a:xfrm>
            <a:off x="127387" y="2017125"/>
            <a:ext cx="4910315" cy="2699353"/>
          </a:xfrm>
          <a:prstGeom prst="rect">
            <a:avLst/>
          </a:prstGeom>
        </p:spPr>
      </p:pic>
      <p:pic>
        <p:nvPicPr>
          <p:cNvPr id="14" name="圖片 13">
            <a:extLst>
              <a:ext uri="{FF2B5EF4-FFF2-40B4-BE49-F238E27FC236}">
                <a16:creationId xmlns:a16="http://schemas.microsoft.com/office/drawing/2014/main" id="{2B8D024C-01CC-4C11-97ED-440380CB1098}"/>
              </a:ext>
            </a:extLst>
          </p:cNvPr>
          <p:cNvPicPr>
            <a:picLocks noChangeAspect="1"/>
          </p:cNvPicPr>
          <p:nvPr/>
        </p:nvPicPr>
        <p:blipFill>
          <a:blip r:embed="rId4"/>
          <a:stretch>
            <a:fillRect/>
          </a:stretch>
        </p:blipFill>
        <p:spPr>
          <a:xfrm>
            <a:off x="4916151" y="2017125"/>
            <a:ext cx="3887489" cy="1635032"/>
          </a:xfrm>
          <a:prstGeom prst="rect">
            <a:avLst/>
          </a:prstGeom>
        </p:spPr>
      </p:pic>
      <mc:AlternateContent xmlns:mc="http://schemas.openxmlformats.org/markup-compatibility/2006" xmlns:a14="http://schemas.microsoft.com/office/drawing/2010/main">
        <mc:Choice Requires="a14">
          <p:sp>
            <p:nvSpPr>
              <p:cNvPr id="15" name="文字方塊 14">
                <a:extLst>
                  <a:ext uri="{FF2B5EF4-FFF2-40B4-BE49-F238E27FC236}">
                    <a16:creationId xmlns:a16="http://schemas.microsoft.com/office/drawing/2014/main" id="{7210AD96-7EAB-4EF6-82BA-9E41744C4E82}"/>
                  </a:ext>
                </a:extLst>
              </p:cNvPr>
              <p:cNvSpPr txBox="1"/>
              <p:nvPr/>
            </p:nvSpPr>
            <p:spPr>
              <a:xfrm>
                <a:off x="5037702" y="3774484"/>
                <a:ext cx="3216536" cy="618567"/>
              </a:xfrm>
              <a:prstGeom prst="rect">
                <a:avLst/>
              </a:prstGeom>
              <a:noFill/>
            </p:spPr>
            <p:txBody>
              <a:bodyPr wrap="square">
                <a:spAutoFit/>
              </a:bodyPr>
              <a:lstStyle/>
              <a:p>
                <a:pPr algn="just">
                  <a:lnSpc>
                    <a:spcPct val="150000"/>
                  </a:lnSpc>
                </a:pP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最後我們可以得出均值 </a:t>
                </a:r>
                <a14:m>
                  <m:oMath xmlns:m="http://schemas.openxmlformats.org/officeDocument/2006/math">
                    <m:r>
                      <a:rPr lang="en-US" altLang="zh-TW" sz="1200" b="1" i="1" dirty="0"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𝝁</m:t>
                    </m:r>
                    <m:r>
                      <a:rPr lang="en-US" altLang="zh-TW" sz="1200" b="1" i="1" dirty="0"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m:t>
                    </m:r>
                    <m:r>
                      <a:rPr lang="en-US" altLang="zh-TW" sz="1200" b="1" i="1" dirty="0"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𝑱</m:t>
                    </m:r>
                    <m:acc>
                      <m:accPr>
                        <m:chr m:val="̃"/>
                        <m:ctrlPr>
                          <a:rPr lang="en-US" altLang="zh-TW" sz="1200" b="1" i="1" dirty="0"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ctrlPr>
                      </m:accPr>
                      <m:e>
                        <m:sSub>
                          <m:sSubPr>
                            <m:ctrlPr>
                              <a:rPr lang="en-US" altLang="zh-TW" sz="1200" b="1" i="1" dirty="0"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ctrlPr>
                          </m:sSubPr>
                          <m:e>
                            <m:r>
                              <a:rPr lang="en-US" altLang="zh-TW" sz="1200" b="1" i="1" dirty="0"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𝝆</m:t>
                            </m:r>
                          </m:e>
                          <m:sub>
                            <m:r>
                              <a:rPr lang="en-US" altLang="zh-TW" sz="1200" b="1" i="1" dirty="0"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𝟎</m:t>
                            </m:r>
                          </m:sub>
                        </m:sSub>
                      </m:e>
                    </m:acc>
                    <m:r>
                      <a:rPr lang="en-US" altLang="zh-TW" sz="1200" b="1" i="1" dirty="0"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m:t>
                    </m:r>
                    <m:r>
                      <a:rPr lang="en-US" altLang="zh-TW" sz="1200" b="1" i="1" dirty="0"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𝑱</m:t>
                    </m:r>
                    <m:acc>
                      <m:accPr>
                        <m:chr m:val="̃"/>
                        <m:ctrlPr>
                          <a:rPr lang="en-US" altLang="zh-TW" sz="1200" b="1" i="1" dirty="0"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ctrlPr>
                      </m:accPr>
                      <m:e>
                        <m:sSub>
                          <m:sSubPr>
                            <m:ctrlPr>
                              <a:rPr lang="en-US" altLang="zh-TW" sz="1200" b="1" i="1" dirty="0"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ctrlPr>
                          </m:sSubPr>
                          <m:e>
                            <m:r>
                              <a:rPr lang="en-US" altLang="zh-TW" sz="1200" b="1" i="1" dirty="0"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𝝆</m:t>
                            </m:r>
                          </m:e>
                          <m:sub>
                            <m:r>
                              <a:rPr lang="en-US" altLang="zh-TW" sz="1200" b="1" i="1" dirty="0"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𝟏</m:t>
                            </m:r>
                          </m:sub>
                        </m:sSub>
                      </m:e>
                    </m:acc>
                    <m:r>
                      <a:rPr lang="en-US" altLang="zh-TW" sz="1200" b="1" i="1" dirty="0"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𝒕</m:t>
                    </m:r>
                  </m:oMath>
                </a14:m>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endPar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algn="just">
                  <a:lnSpc>
                    <a:spcPct val="150000"/>
                  </a:lnSpc>
                </a:pP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標準差 </a:t>
                </a:r>
                <a14:m>
                  <m:oMath xmlns:m="http://schemas.openxmlformats.org/officeDocument/2006/math">
                    <m:r>
                      <a:rPr lang="en-US" altLang="zh-TW" sz="1200" b="1" i="1" dirty="0"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𝝈</m:t>
                    </m:r>
                    <m:r>
                      <a:rPr lang="en-US" altLang="zh-TW" sz="1200" b="1" i="1" dirty="0"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m:t>
                    </m:r>
                    <m:r>
                      <a:rPr lang="en-US" altLang="zh-TW" sz="1200" b="1" i="1" dirty="0">
                        <a:latin typeface="Cambria Math" panose="02040503050406030204" pitchFamily="18" charset="0"/>
                        <a:ea typeface="Microsoft JhengHei" panose="020B0604030504040204" pitchFamily="34" charset="-120"/>
                        <a:cs typeface="+mn-ea"/>
                        <a:sym typeface="思源宋体 CN Light" panose="02020300000000000000" pitchFamily="18" charset="-122"/>
                      </a:rPr>
                      <m:t>𝑱</m:t>
                    </m:r>
                    <m:acc>
                      <m:accPr>
                        <m:chr m:val="̃"/>
                        <m:ctrlPr>
                          <a:rPr lang="en-US" altLang="zh-TW" sz="1200" b="1" i="1" dirty="0"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ctrlPr>
                      </m:accPr>
                      <m:e>
                        <m:sSub>
                          <m:sSubPr>
                            <m:ctrlPr>
                              <a:rPr lang="en-US" altLang="zh-TW" sz="1200" b="1" i="1" dirty="0"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ctrlPr>
                          </m:sSubPr>
                          <m:e>
                            <m:r>
                              <a:rPr lang="en-US" altLang="zh-TW" sz="1200" b="1" i="0" dirty="0"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𝚺</m:t>
                            </m:r>
                          </m:e>
                          <m:sub>
                            <m:r>
                              <a:rPr lang="en-US" altLang="zh-TW" sz="1200" b="1" i="0" dirty="0"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𝐙</m:t>
                            </m:r>
                          </m:sub>
                        </m:sSub>
                      </m:e>
                    </m:acc>
                    <m:sSup>
                      <m:sSupPr>
                        <m:ctrlPr>
                          <a:rPr lang="en-US" altLang="zh-TW" sz="1200" b="1" i="1" dirty="0"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ctrlPr>
                      </m:sSupPr>
                      <m:e>
                        <m:r>
                          <a:rPr lang="en-US" altLang="zh-TW" sz="1200" b="1" i="1" dirty="0"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𝑱</m:t>
                        </m:r>
                      </m:e>
                      <m:sup>
                        <m:r>
                          <a:rPr lang="en-US" altLang="zh-TW" sz="1200" b="1" i="1" dirty="0"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m:t>
                        </m:r>
                      </m:sup>
                    </m:sSup>
                  </m:oMath>
                </a14:m>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、開平倉門檻則為 </a:t>
                </a:r>
                <a14:m>
                  <m:oMath xmlns:m="http://schemas.openxmlformats.org/officeDocument/2006/math">
                    <m:r>
                      <a:rPr lang="en-US" altLang="zh-TW" sz="12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𝝁</m:t>
                    </m:r>
                    <m:r>
                      <a:rPr lang="en-US" altLang="zh-TW" sz="1200" b="1" i="1" smtClean="0">
                        <a:latin typeface="Cambria Math" panose="02040503050406030204" pitchFamily="18" charset="0"/>
                        <a:ea typeface="Cambria Math" panose="02040503050406030204" pitchFamily="18" charset="0"/>
                        <a:cs typeface="+mn-ea"/>
                        <a:sym typeface="思源宋体 CN Light" panose="02020300000000000000" pitchFamily="18" charset="-122"/>
                      </a:rPr>
                      <m:t>±</m:t>
                    </m:r>
                    <m:r>
                      <a:rPr lang="en-US" altLang="zh-TW" sz="1200" b="1" i="1" smtClean="0">
                        <a:latin typeface="Cambria Math" panose="02040503050406030204" pitchFamily="18" charset="0"/>
                        <a:ea typeface="Cambria Math" panose="02040503050406030204" pitchFamily="18" charset="0"/>
                        <a:cs typeface="+mn-ea"/>
                        <a:sym typeface="思源宋体 CN Light" panose="02020300000000000000" pitchFamily="18" charset="-122"/>
                      </a:rPr>
                      <m:t>𝟏</m:t>
                    </m:r>
                    <m:r>
                      <a:rPr lang="en-US" altLang="zh-TW" sz="1200" b="1" i="1" smtClean="0">
                        <a:latin typeface="Cambria Math" panose="02040503050406030204" pitchFamily="18" charset="0"/>
                        <a:ea typeface="Cambria Math" panose="02040503050406030204" pitchFamily="18" charset="0"/>
                        <a:cs typeface="+mn-ea"/>
                        <a:sym typeface="思源宋体 CN Light" panose="02020300000000000000" pitchFamily="18" charset="-122"/>
                      </a:rPr>
                      <m:t>.</m:t>
                    </m:r>
                    <m:r>
                      <a:rPr lang="en-US" altLang="zh-TW" sz="1200" b="1" i="1" smtClean="0">
                        <a:latin typeface="Cambria Math" panose="02040503050406030204" pitchFamily="18" charset="0"/>
                        <a:ea typeface="Cambria Math" panose="02040503050406030204" pitchFamily="18" charset="0"/>
                        <a:cs typeface="+mn-ea"/>
                        <a:sym typeface="思源宋体 CN Light" panose="02020300000000000000" pitchFamily="18" charset="-122"/>
                      </a:rPr>
                      <m:t>𝟓</m:t>
                    </m:r>
                    <m:r>
                      <a:rPr lang="en-US" altLang="zh-TW" sz="1200" b="1" i="1" smtClean="0">
                        <a:latin typeface="Cambria Math" panose="02040503050406030204" pitchFamily="18" charset="0"/>
                        <a:ea typeface="Cambria Math" panose="02040503050406030204" pitchFamily="18" charset="0"/>
                        <a:cs typeface="+mn-ea"/>
                        <a:sym typeface="思源宋体 CN Light" panose="02020300000000000000" pitchFamily="18" charset="-122"/>
                      </a:rPr>
                      <m:t>𝝈</m:t>
                    </m:r>
                  </m:oMath>
                </a14:m>
                <a:endParaRPr lang="en-US" altLang="zh-CN"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mc:Choice>
        <mc:Fallback xmlns="">
          <p:sp>
            <p:nvSpPr>
              <p:cNvPr id="15" name="文字方塊 14">
                <a:extLst>
                  <a:ext uri="{FF2B5EF4-FFF2-40B4-BE49-F238E27FC236}">
                    <a16:creationId xmlns:a16="http://schemas.microsoft.com/office/drawing/2014/main" id="{7210AD96-7EAB-4EF6-82BA-9E41744C4E82}"/>
                  </a:ext>
                </a:extLst>
              </p:cNvPr>
              <p:cNvSpPr txBox="1">
                <a:spLocks noRot="1" noChangeAspect="1" noMove="1" noResize="1" noEditPoints="1" noAdjustHandles="1" noChangeArrowheads="1" noChangeShapeType="1" noTextEdit="1"/>
              </p:cNvSpPr>
              <p:nvPr/>
            </p:nvSpPr>
            <p:spPr>
              <a:xfrm>
                <a:off x="5037702" y="3774484"/>
                <a:ext cx="3216536" cy="618567"/>
              </a:xfrm>
              <a:prstGeom prst="rect">
                <a:avLst/>
              </a:prstGeom>
              <a:blipFill>
                <a:blip r:embed="rId5"/>
                <a:stretch>
                  <a:fillRect b="-5882"/>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050719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5585" y="191135"/>
            <a:ext cx="8568055" cy="461645"/>
            <a:chOff x="371" y="301"/>
            <a:chExt cx="13493" cy="727"/>
          </a:xfrm>
        </p:grpSpPr>
        <p:sp>
          <p:nvSpPr>
            <p:cNvPr id="4" name="箭头: V 形 3"/>
            <p:cNvSpPr/>
            <p:nvPr/>
          </p:nvSpPr>
          <p:spPr>
            <a:xfrm>
              <a:off x="713" y="514"/>
              <a:ext cx="419" cy="485"/>
            </a:xfrm>
            <a:prstGeom prst="chevron">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 name="箭头: V 形 4"/>
            <p:cNvSpPr/>
            <p:nvPr/>
          </p:nvSpPr>
          <p:spPr>
            <a:xfrm>
              <a:off x="1014"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cxnSp>
          <p:nvCxnSpPr>
            <p:cNvPr id="7" name="直接连接符 6"/>
            <p:cNvCxnSpPr/>
            <p:nvPr/>
          </p:nvCxnSpPr>
          <p:spPr>
            <a:xfrm>
              <a:off x="1609" y="992"/>
              <a:ext cx="1225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609" y="301"/>
              <a:ext cx="4916" cy="727"/>
            </a:xfrm>
            <a:prstGeom prst="rect">
              <a:avLst/>
            </a:prstGeom>
            <a:noFill/>
          </p:spPr>
          <p:txBody>
            <a:bodyPr wrap="none" rtlCol="0" anchor="ctr">
              <a:spAutoFit/>
            </a:bodyPr>
            <a:lstStyle/>
            <a:p>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(1) </a:t>
              </a:r>
              <a:r>
                <a:rPr lang="zh-TW"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單檔股票當沖交易</a:t>
              </a:r>
              <a:endParaRPr lang="zh-CN"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9" name="箭头: V 形 8"/>
            <p:cNvSpPr/>
            <p:nvPr/>
          </p:nvSpPr>
          <p:spPr>
            <a:xfrm>
              <a:off x="371" y="507"/>
              <a:ext cx="419" cy="485"/>
            </a:xfrm>
            <a:prstGeom prst="chevron">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6" name="文字方塊 5">
            <a:extLst>
              <a:ext uri="{FF2B5EF4-FFF2-40B4-BE49-F238E27FC236}">
                <a16:creationId xmlns:a16="http://schemas.microsoft.com/office/drawing/2014/main" id="{2C246C3A-2135-60F1-8B90-D513E93BC983}"/>
              </a:ext>
            </a:extLst>
          </p:cNvPr>
          <p:cNvSpPr txBox="1"/>
          <p:nvPr/>
        </p:nvSpPr>
        <p:spPr>
          <a:xfrm>
            <a:off x="373842" y="906899"/>
            <a:ext cx="5308137" cy="369332"/>
          </a:xfrm>
          <a:prstGeom prst="rect">
            <a:avLst/>
          </a:prstGeom>
          <a:noFill/>
        </p:spPr>
        <p:txBody>
          <a:bodyPr wrap="square">
            <a:spAutoFit/>
          </a:bodyPr>
          <a:lstStyle/>
          <a:p>
            <a:r>
              <a:rPr lang="en-US" altLang="zh-CN" b="1" dirty="0" err="1">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i</a:t>
            </a:r>
            <a:r>
              <a:rPr lang="en-US" altLang="zh-CN"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TW"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模型推導</a:t>
            </a:r>
            <a:endParaRPr lang="zh-CN"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pic>
        <p:nvPicPr>
          <p:cNvPr id="10" name="圖片 9">
            <a:extLst>
              <a:ext uri="{FF2B5EF4-FFF2-40B4-BE49-F238E27FC236}">
                <a16:creationId xmlns:a16="http://schemas.microsoft.com/office/drawing/2014/main" id="{14D11C8C-ED7C-4C49-9B23-EC5AFB8231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8961" y="1479311"/>
            <a:ext cx="3204993" cy="2184876"/>
          </a:xfrm>
          <a:prstGeom prst="rect">
            <a:avLst/>
          </a:prstGeom>
        </p:spPr>
      </p:pic>
      <p:pic>
        <p:nvPicPr>
          <p:cNvPr id="13" name="圖片 12">
            <a:extLst>
              <a:ext uri="{FF2B5EF4-FFF2-40B4-BE49-F238E27FC236}">
                <a16:creationId xmlns:a16="http://schemas.microsoft.com/office/drawing/2014/main" id="{3866C206-ADA3-4520-BEB5-7347BDADFD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0048" y="1502154"/>
            <a:ext cx="3204993" cy="2139191"/>
          </a:xfrm>
          <a:prstGeom prst="rect">
            <a:avLst/>
          </a:prstGeom>
        </p:spPr>
      </p:pic>
      <mc:AlternateContent xmlns:mc="http://schemas.openxmlformats.org/markup-compatibility/2006" xmlns:a14="http://schemas.microsoft.com/office/drawing/2010/main">
        <mc:Choice Requires="a14">
          <p:sp>
            <p:nvSpPr>
              <p:cNvPr id="14" name="文字方塊 13">
                <a:extLst>
                  <a:ext uri="{FF2B5EF4-FFF2-40B4-BE49-F238E27FC236}">
                    <a16:creationId xmlns:a16="http://schemas.microsoft.com/office/drawing/2014/main" id="{3549BC51-C86B-43D3-B106-BBA483839E51}"/>
                  </a:ext>
                </a:extLst>
              </p:cNvPr>
              <p:cNvSpPr txBox="1"/>
              <p:nvPr/>
            </p:nvSpPr>
            <p:spPr>
              <a:xfrm>
                <a:off x="1142384" y="3728769"/>
                <a:ext cx="2880320" cy="1015663"/>
              </a:xfrm>
              <a:prstGeom prst="rect">
                <a:avLst/>
              </a:prstGeom>
              <a:noFill/>
            </p:spPr>
            <p:txBody>
              <a:bodyPr wrap="square" rtlCol="0">
                <a:spAutoFit/>
              </a:bodyPr>
              <a:lstStyle/>
              <a:p>
                <a:pPr algn="ctr"/>
                <a:r>
                  <a:rPr lang="zh-TW" altLang="en-US" sz="1200" b="1" dirty="0">
                    <a:latin typeface="微軟正黑體" panose="020B0604030504040204" pitchFamily="34" charset="-120"/>
                    <a:ea typeface="微軟正黑體" panose="020B0604030504040204" pitchFamily="34" charset="-120"/>
                  </a:rPr>
                  <a:t>↑ </a:t>
                </a:r>
                <a:r>
                  <a:rPr lang="en-US" altLang="zh-TW" sz="1200" b="1" dirty="0">
                    <a:latin typeface="微軟正黑體" panose="020B0604030504040204" pitchFamily="34" charset="-120"/>
                    <a:ea typeface="微軟正黑體" panose="020B0604030504040204" pitchFamily="34" charset="-120"/>
                  </a:rPr>
                  <a:t>Model 1</a:t>
                </a:r>
                <a:r>
                  <a:rPr lang="zh-TW" altLang="en-US" sz="1200" b="1" dirty="0">
                    <a:latin typeface="微軟正黑體" panose="020B0604030504040204" pitchFamily="34" charset="-120"/>
                    <a:ea typeface="微軟正黑體" panose="020B0604030504040204" pitchFamily="34" charset="-120"/>
                  </a:rPr>
                  <a:t> 之範例</a:t>
                </a:r>
                <a:endParaRPr lang="en-US" altLang="zh-TW" sz="1200" b="1" dirty="0">
                  <a:latin typeface="微軟正黑體" panose="020B0604030504040204" pitchFamily="34" charset="-120"/>
                  <a:ea typeface="微軟正黑體" panose="020B0604030504040204" pitchFamily="34" charset="-120"/>
                </a:endParaRPr>
              </a:p>
              <a:p>
                <a:pPr algn="ctr"/>
                <a:r>
                  <a:rPr lang="zh-TW" altLang="en-US" sz="1200" b="1" dirty="0">
                    <a:latin typeface="微軟正黑體" panose="020B0604030504040204" pitchFamily="34" charset="-120"/>
                    <a:ea typeface="微軟正黑體" panose="020B0604030504040204" pitchFamily="34" charset="-120"/>
                  </a:rPr>
                  <a:t>其中日期為</a:t>
                </a:r>
                <a:r>
                  <a:rPr lang="en-US" altLang="zh-TW" sz="1200" b="1" dirty="0">
                    <a:latin typeface="微軟正黑體" panose="020B0604030504040204" pitchFamily="34" charset="-120"/>
                    <a:ea typeface="微軟正黑體" panose="020B0604030504040204" pitchFamily="34" charset="-120"/>
                  </a:rPr>
                  <a:t>2015/01/02</a:t>
                </a:r>
                <a:r>
                  <a:rPr lang="zh-TW" altLang="en-US" sz="1200" b="1" dirty="0">
                    <a:latin typeface="微軟正黑體" panose="020B0604030504040204" pitchFamily="34" charset="-120"/>
                    <a:ea typeface="微軟正黑體" panose="020B0604030504040204" pitchFamily="34" charset="-120"/>
                  </a:rPr>
                  <a:t>、</a:t>
                </a:r>
                <a:endParaRPr lang="en-US" altLang="zh-TW" sz="1200" b="1" dirty="0">
                  <a:latin typeface="微軟正黑體" panose="020B0604030504040204" pitchFamily="34" charset="-120"/>
                  <a:ea typeface="微軟正黑體" panose="020B0604030504040204" pitchFamily="34" charset="-120"/>
                </a:endParaRPr>
              </a:p>
              <a:p>
                <a:pPr algn="ctr"/>
                <a:r>
                  <a:rPr lang="zh-TW" altLang="en-US" sz="1200" b="1" dirty="0">
                    <a:latin typeface="微軟正黑體" panose="020B0604030504040204" pitchFamily="34" charset="-120"/>
                    <a:ea typeface="微軟正黑體" panose="020B0604030504040204" pitchFamily="34" charset="-120"/>
                  </a:rPr>
                  <a:t>股票代碼為</a:t>
                </a:r>
                <a:r>
                  <a:rPr lang="en-US" altLang="zh-TW" sz="1200" b="1" dirty="0">
                    <a:latin typeface="微軟正黑體" panose="020B0604030504040204" pitchFamily="34" charset="-120"/>
                    <a:ea typeface="微軟正黑體" panose="020B0604030504040204" pitchFamily="34" charset="-120"/>
                  </a:rPr>
                  <a:t>CFN</a:t>
                </a:r>
                <a:r>
                  <a:rPr lang="zh-TW" altLang="en-US" sz="1200" b="1" dirty="0">
                    <a:latin typeface="微軟正黑體" panose="020B0604030504040204" pitchFamily="34" charset="-120"/>
                    <a:ea typeface="微軟正黑體" panose="020B0604030504040204" pitchFamily="34" charset="-120"/>
                  </a:rPr>
                  <a:t>、</a:t>
                </a:r>
                <a:endParaRPr lang="en-US" altLang="zh-TW" sz="1200" b="1" dirty="0">
                  <a:latin typeface="微軟正黑體" panose="020B0604030504040204" pitchFamily="34" charset="-120"/>
                  <a:ea typeface="微軟正黑體" panose="020B0604030504040204" pitchFamily="34" charset="-120"/>
                </a:endParaRPr>
              </a:p>
              <a:p>
                <a:pPr algn="ctr"/>
                <a:r>
                  <a:rPr lang="zh-TW" altLang="en-US" sz="1200" b="1" dirty="0">
                    <a:latin typeface="微軟正黑體" panose="020B0604030504040204" pitchFamily="34" charset="-120"/>
                    <a:ea typeface="微軟正黑體" panose="020B0604030504040204" pitchFamily="34" charset="-120"/>
                  </a:rPr>
                  <a:t> </a:t>
                </a:r>
                <a14:m>
                  <m:oMath xmlns:m="http://schemas.openxmlformats.org/officeDocument/2006/math">
                    <m:r>
                      <a:rPr lang="en-US" altLang="zh-TW" sz="1200" b="1" i="1">
                        <a:latin typeface="Cambria Math" panose="02040503050406030204" pitchFamily="18" charset="0"/>
                        <a:ea typeface="微軟正黑體" panose="020B0604030504040204" pitchFamily="34" charset="-120"/>
                      </a:rPr>
                      <m:t>𝝁</m:t>
                    </m:r>
                    <m:r>
                      <a:rPr lang="en-US" altLang="zh-TW" sz="1200" b="1" i="1">
                        <a:latin typeface="Cambria Math" panose="02040503050406030204" pitchFamily="18" charset="0"/>
                        <a:ea typeface="微軟正黑體" panose="020B0604030504040204" pitchFamily="34" charset="-120"/>
                      </a:rPr>
                      <m:t>=</m:t>
                    </m:r>
                    <m:r>
                      <a:rPr lang="en-US" altLang="zh-TW" sz="1200" b="1" i="1">
                        <a:latin typeface="Cambria Math" panose="02040503050406030204" pitchFamily="18" charset="0"/>
                        <a:ea typeface="微軟正黑體" panose="020B0604030504040204" pitchFamily="34" charset="-120"/>
                      </a:rPr>
                      <m:t>𝟒</m:t>
                    </m:r>
                    <m:r>
                      <a:rPr lang="en-US" altLang="zh-TW" sz="1200" b="1" i="1">
                        <a:latin typeface="Cambria Math" panose="02040503050406030204" pitchFamily="18" charset="0"/>
                        <a:ea typeface="微軟正黑體" panose="020B0604030504040204" pitchFamily="34" charset="-120"/>
                      </a:rPr>
                      <m:t>.</m:t>
                    </m:r>
                    <m:r>
                      <a:rPr lang="en-US" altLang="zh-TW" sz="1200" b="1" i="1">
                        <a:latin typeface="Cambria Math" panose="02040503050406030204" pitchFamily="18" charset="0"/>
                        <a:ea typeface="微軟正黑體" panose="020B0604030504040204" pitchFamily="34" charset="-120"/>
                      </a:rPr>
                      <m:t>𝟎𝟖𝟒𝟏</m:t>
                    </m:r>
                  </m:oMath>
                </a14:m>
                <a:r>
                  <a:rPr lang="zh-TW" altLang="en-US" sz="1200" b="1" dirty="0">
                    <a:latin typeface="微軟正黑體" panose="020B0604030504040204" pitchFamily="34" charset="-120"/>
                    <a:ea typeface="微軟正黑體" panose="020B0604030504040204" pitchFamily="34" charset="-120"/>
                  </a:rPr>
                  <a:t>、</a:t>
                </a:r>
                <a:endParaRPr lang="en-US" altLang="zh-TW" sz="1200" b="1" i="1" dirty="0">
                  <a:latin typeface="Cambria Math" panose="02040503050406030204" pitchFamily="18" charset="0"/>
                  <a:ea typeface="微軟正黑體" panose="020B0604030504040204" pitchFamily="34" charset="-120"/>
                </a:endParaRPr>
              </a:p>
              <a:p>
                <a:pPr algn="ctr"/>
                <a14:m>
                  <m:oMathPara xmlns:m="http://schemas.openxmlformats.org/officeDocument/2006/math">
                    <m:oMathParaPr>
                      <m:jc m:val="centerGroup"/>
                    </m:oMathParaPr>
                    <m:oMath xmlns:m="http://schemas.openxmlformats.org/officeDocument/2006/math">
                      <m:r>
                        <a:rPr lang="en-US" altLang="zh-TW" sz="1200" b="1" i="1" dirty="0">
                          <a:latin typeface="Cambria Math" panose="02040503050406030204" pitchFamily="18" charset="0"/>
                          <a:ea typeface="微軟正黑體" panose="020B0604030504040204" pitchFamily="34" charset="-120"/>
                        </a:rPr>
                        <m:t>𝝈</m:t>
                      </m:r>
                      <m:r>
                        <a:rPr lang="en-US" altLang="zh-TW" sz="1200" b="1" i="1" dirty="0">
                          <a:latin typeface="Cambria Math" panose="02040503050406030204" pitchFamily="18" charset="0"/>
                          <a:ea typeface="微軟正黑體" panose="020B0604030504040204" pitchFamily="34" charset="-120"/>
                        </a:rPr>
                        <m:t>=</m:t>
                      </m:r>
                      <m:r>
                        <a:rPr lang="en-US" altLang="zh-TW" sz="1200" b="1" i="1" dirty="0">
                          <a:latin typeface="Cambria Math" panose="02040503050406030204" pitchFamily="18" charset="0"/>
                          <a:ea typeface="微軟正黑體" panose="020B0604030504040204" pitchFamily="34" charset="-120"/>
                        </a:rPr>
                        <m:t>𝟎</m:t>
                      </m:r>
                      <m:r>
                        <a:rPr lang="en-US" altLang="zh-TW" sz="1200" b="1" i="1" dirty="0">
                          <a:latin typeface="Cambria Math" panose="02040503050406030204" pitchFamily="18" charset="0"/>
                          <a:ea typeface="微軟正黑體" panose="020B0604030504040204" pitchFamily="34" charset="-120"/>
                        </a:rPr>
                        <m:t>.</m:t>
                      </m:r>
                      <m:r>
                        <a:rPr lang="en-US" altLang="zh-TW" sz="1200" b="1" i="1" dirty="0">
                          <a:latin typeface="Cambria Math" panose="02040503050406030204" pitchFamily="18" charset="0"/>
                          <a:ea typeface="微軟正黑體" panose="020B0604030504040204" pitchFamily="34" charset="-120"/>
                        </a:rPr>
                        <m:t>𝟎𝟎𝟎𝟏𝟒𝟎</m:t>
                      </m:r>
                    </m:oMath>
                  </m:oMathPara>
                </a14:m>
                <a:endParaRPr lang="en-US" altLang="zh-TW" sz="1200" b="1" dirty="0">
                  <a:latin typeface="微軟正黑體" panose="020B0604030504040204" pitchFamily="34" charset="-120"/>
                  <a:ea typeface="微軟正黑體" panose="020B0604030504040204" pitchFamily="34" charset="-120"/>
                </a:endParaRPr>
              </a:p>
            </p:txBody>
          </p:sp>
        </mc:Choice>
        <mc:Fallback xmlns="">
          <p:sp>
            <p:nvSpPr>
              <p:cNvPr id="14" name="文字方塊 13">
                <a:extLst>
                  <a:ext uri="{FF2B5EF4-FFF2-40B4-BE49-F238E27FC236}">
                    <a16:creationId xmlns:a16="http://schemas.microsoft.com/office/drawing/2014/main" id="{3549BC51-C86B-43D3-B106-BBA483839E51}"/>
                  </a:ext>
                </a:extLst>
              </p:cNvPr>
              <p:cNvSpPr txBox="1">
                <a:spLocks noRot="1" noChangeAspect="1" noMove="1" noResize="1" noEditPoints="1" noAdjustHandles="1" noChangeArrowheads="1" noChangeShapeType="1" noTextEdit="1"/>
              </p:cNvSpPr>
              <p:nvPr/>
            </p:nvSpPr>
            <p:spPr>
              <a:xfrm>
                <a:off x="1142384" y="3728769"/>
                <a:ext cx="2880320" cy="1015663"/>
              </a:xfrm>
              <a:prstGeom prst="rect">
                <a:avLst/>
              </a:prstGeom>
              <a:blipFill>
                <a:blip r:embed="rId5"/>
                <a:stretch>
                  <a:fillRect t="-120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15" name="文字方塊 14">
                <a:extLst>
                  <a:ext uri="{FF2B5EF4-FFF2-40B4-BE49-F238E27FC236}">
                    <a16:creationId xmlns:a16="http://schemas.microsoft.com/office/drawing/2014/main" id="{70C499A0-87DE-4650-957B-6FAEAB9C4CB2}"/>
                  </a:ext>
                </a:extLst>
              </p:cNvPr>
              <p:cNvSpPr txBox="1"/>
              <p:nvPr/>
            </p:nvSpPr>
            <p:spPr>
              <a:xfrm>
                <a:off x="5121298" y="3733027"/>
                <a:ext cx="2880320" cy="1015663"/>
              </a:xfrm>
              <a:prstGeom prst="rect">
                <a:avLst/>
              </a:prstGeom>
              <a:noFill/>
            </p:spPr>
            <p:txBody>
              <a:bodyPr wrap="square" rtlCol="0">
                <a:spAutoFit/>
              </a:bodyPr>
              <a:lstStyle/>
              <a:p>
                <a:pPr algn="ctr"/>
                <a:r>
                  <a:rPr lang="zh-TW" altLang="en-US" sz="1200" b="1" dirty="0">
                    <a:latin typeface="微軟正黑體" panose="020B0604030504040204" pitchFamily="34" charset="-120"/>
                    <a:ea typeface="微軟正黑體" panose="020B0604030504040204" pitchFamily="34" charset="-120"/>
                  </a:rPr>
                  <a:t>↑ </a:t>
                </a:r>
                <a:r>
                  <a:rPr lang="en-US" altLang="zh-TW" sz="1200" b="1" dirty="0">
                    <a:latin typeface="微軟正黑體" panose="020B0604030504040204" pitchFamily="34" charset="-120"/>
                    <a:ea typeface="微軟正黑體" panose="020B0604030504040204" pitchFamily="34" charset="-120"/>
                  </a:rPr>
                  <a:t>Model 2</a:t>
                </a:r>
                <a:r>
                  <a:rPr lang="zh-TW" altLang="en-US" sz="1200" b="1" dirty="0">
                    <a:latin typeface="微軟正黑體" panose="020B0604030504040204" pitchFamily="34" charset="-120"/>
                    <a:ea typeface="微軟正黑體" panose="020B0604030504040204" pitchFamily="34" charset="-120"/>
                  </a:rPr>
                  <a:t> 之範例</a:t>
                </a:r>
                <a:endParaRPr lang="en-US" altLang="zh-TW" sz="1200" b="1" dirty="0">
                  <a:latin typeface="微軟正黑體" panose="020B0604030504040204" pitchFamily="34" charset="-120"/>
                  <a:ea typeface="微軟正黑體" panose="020B0604030504040204" pitchFamily="34" charset="-120"/>
                </a:endParaRPr>
              </a:p>
              <a:p>
                <a:pPr algn="ctr"/>
                <a:r>
                  <a:rPr lang="zh-TW" altLang="en-US" sz="1200" b="1" dirty="0">
                    <a:latin typeface="微軟正黑體" panose="020B0604030504040204" pitchFamily="34" charset="-120"/>
                    <a:ea typeface="微軟正黑體" panose="020B0604030504040204" pitchFamily="34" charset="-120"/>
                  </a:rPr>
                  <a:t>其中日期為</a:t>
                </a:r>
                <a:r>
                  <a:rPr lang="en-US" altLang="zh-TW" sz="1200" b="1" dirty="0">
                    <a:latin typeface="微軟正黑體" panose="020B0604030504040204" pitchFamily="34" charset="-120"/>
                    <a:ea typeface="微軟正黑體" panose="020B0604030504040204" pitchFamily="34" charset="-120"/>
                  </a:rPr>
                  <a:t>2015/01/02</a:t>
                </a:r>
                <a:r>
                  <a:rPr lang="zh-TW" altLang="en-US" sz="1200" b="1" dirty="0">
                    <a:latin typeface="微軟正黑體" panose="020B0604030504040204" pitchFamily="34" charset="-120"/>
                    <a:ea typeface="微軟正黑體" panose="020B0604030504040204" pitchFamily="34" charset="-120"/>
                  </a:rPr>
                  <a:t>、</a:t>
                </a:r>
                <a:endParaRPr lang="en-US" altLang="zh-TW" sz="1200" b="1" dirty="0">
                  <a:latin typeface="微軟正黑體" panose="020B0604030504040204" pitchFamily="34" charset="-120"/>
                  <a:ea typeface="微軟正黑體" panose="020B0604030504040204" pitchFamily="34" charset="-120"/>
                </a:endParaRPr>
              </a:p>
              <a:p>
                <a:pPr algn="ctr"/>
                <a:r>
                  <a:rPr lang="zh-TW" altLang="en-US" sz="1200" b="1" dirty="0">
                    <a:latin typeface="微軟正黑體" panose="020B0604030504040204" pitchFamily="34" charset="-120"/>
                    <a:ea typeface="微軟正黑體" panose="020B0604030504040204" pitchFamily="34" charset="-120"/>
                  </a:rPr>
                  <a:t>股票代碼為</a:t>
                </a:r>
                <a:r>
                  <a:rPr lang="en-US" altLang="zh-TW" sz="1200" b="1" dirty="0">
                    <a:latin typeface="微軟正黑體" panose="020B0604030504040204" pitchFamily="34" charset="-120"/>
                    <a:ea typeface="微軟正黑體" panose="020B0604030504040204" pitchFamily="34" charset="-120"/>
                  </a:rPr>
                  <a:t>ALLE</a:t>
                </a:r>
                <a:r>
                  <a:rPr lang="zh-TW" altLang="en-US" sz="1200" b="1" dirty="0">
                    <a:latin typeface="微軟正黑體" panose="020B0604030504040204" pitchFamily="34" charset="-120"/>
                    <a:ea typeface="微軟正黑體" panose="020B0604030504040204" pitchFamily="34" charset="-120"/>
                  </a:rPr>
                  <a:t>、</a:t>
                </a:r>
                <a:endParaRPr lang="en-US" altLang="zh-TW" sz="1200" b="1" dirty="0">
                  <a:latin typeface="微軟正黑體" panose="020B0604030504040204" pitchFamily="34" charset="-120"/>
                  <a:ea typeface="微軟正黑體" panose="020B0604030504040204" pitchFamily="34" charset="-120"/>
                </a:endParaRPr>
              </a:p>
              <a:p>
                <a:pPr algn="ctr"/>
                <a14:m>
                  <m:oMath xmlns:m="http://schemas.openxmlformats.org/officeDocument/2006/math">
                    <m:r>
                      <a:rPr lang="en-US" altLang="zh-TW" sz="1200" b="1" i="1">
                        <a:latin typeface="Cambria Math" panose="02040503050406030204" pitchFamily="18" charset="0"/>
                        <a:ea typeface="微軟正黑體" panose="020B0604030504040204" pitchFamily="34" charset="-120"/>
                      </a:rPr>
                      <m:t>𝝁</m:t>
                    </m:r>
                    <m:r>
                      <a:rPr lang="en-US" altLang="zh-TW" sz="1200" b="1" i="1">
                        <a:latin typeface="Cambria Math" panose="02040503050406030204" pitchFamily="18" charset="0"/>
                        <a:ea typeface="微軟正黑體" panose="020B0604030504040204" pitchFamily="34" charset="-120"/>
                      </a:rPr>
                      <m:t>=</m:t>
                    </m:r>
                    <m:r>
                      <a:rPr lang="en-US" altLang="zh-TW" sz="1200" b="1" i="1">
                        <a:latin typeface="Cambria Math" panose="02040503050406030204" pitchFamily="18" charset="0"/>
                        <a:ea typeface="微軟正黑體" panose="020B0604030504040204" pitchFamily="34" charset="-120"/>
                      </a:rPr>
                      <m:t>𝟑</m:t>
                    </m:r>
                    <m:r>
                      <a:rPr lang="en-US" altLang="zh-TW" sz="1200" b="1" i="1">
                        <a:latin typeface="Cambria Math" panose="02040503050406030204" pitchFamily="18" charset="0"/>
                        <a:ea typeface="微軟正黑體" panose="020B0604030504040204" pitchFamily="34" charset="-120"/>
                      </a:rPr>
                      <m:t>.</m:t>
                    </m:r>
                    <m:r>
                      <a:rPr lang="en-US" altLang="zh-TW" sz="1200" b="1" i="1">
                        <a:latin typeface="Cambria Math" panose="02040503050406030204" pitchFamily="18" charset="0"/>
                        <a:ea typeface="微軟正黑體" panose="020B0604030504040204" pitchFamily="34" charset="-120"/>
                      </a:rPr>
                      <m:t>𝟗𝟗𝟏𝟕</m:t>
                    </m:r>
                    <m:r>
                      <a:rPr lang="en-US" altLang="zh-TW" sz="1200" b="1" i="1">
                        <a:latin typeface="Cambria Math" panose="02040503050406030204" pitchFamily="18" charset="0"/>
                        <a:ea typeface="微軟正黑體" panose="020B0604030504040204" pitchFamily="34" charset="-120"/>
                      </a:rPr>
                      <m:t>+</m:t>
                    </m:r>
                    <m:r>
                      <a:rPr lang="en-US" altLang="zh-TW" sz="1200" b="1" i="1">
                        <a:latin typeface="Cambria Math" panose="02040503050406030204" pitchFamily="18" charset="0"/>
                        <a:ea typeface="微軟正黑體" panose="020B0604030504040204" pitchFamily="34" charset="-120"/>
                      </a:rPr>
                      <m:t>𝟎</m:t>
                    </m:r>
                    <m:r>
                      <a:rPr lang="en-US" altLang="zh-TW" sz="1200" b="1" i="1">
                        <a:latin typeface="Cambria Math" panose="02040503050406030204" pitchFamily="18" charset="0"/>
                        <a:ea typeface="微軟正黑體" panose="020B0604030504040204" pitchFamily="34" charset="-120"/>
                      </a:rPr>
                      <m:t>.</m:t>
                    </m:r>
                    <m:r>
                      <a:rPr lang="en-US" altLang="zh-TW" sz="1200" b="1" i="1">
                        <a:latin typeface="Cambria Math" panose="02040503050406030204" pitchFamily="18" charset="0"/>
                        <a:ea typeface="微軟正黑體" panose="020B0604030504040204" pitchFamily="34" charset="-120"/>
                      </a:rPr>
                      <m:t>𝟎𝟎𝟎𝟎𝟓𝟎𝟑</m:t>
                    </m:r>
                    <m:r>
                      <a:rPr lang="en-US" altLang="zh-TW" sz="1200" b="1" i="1" smtClean="0">
                        <a:latin typeface="Cambria Math" panose="02040503050406030204" pitchFamily="18" charset="0"/>
                        <a:ea typeface="微軟正黑體" panose="020B0604030504040204" pitchFamily="34" charset="-120"/>
                      </a:rPr>
                      <m:t>𝒕</m:t>
                    </m:r>
                  </m:oMath>
                </a14:m>
                <a:r>
                  <a:rPr lang="zh-TW" altLang="en-US" sz="1200" b="1" dirty="0">
                    <a:latin typeface="微軟正黑體" panose="020B0604030504040204" pitchFamily="34" charset="-120"/>
                    <a:ea typeface="微軟正黑體" panose="020B0604030504040204" pitchFamily="34" charset="-120"/>
                  </a:rPr>
                  <a:t>、</a:t>
                </a:r>
                <a:endParaRPr lang="en-US" altLang="zh-TW" sz="1200" b="1" dirty="0">
                  <a:latin typeface="微軟正黑體" panose="020B0604030504040204" pitchFamily="34" charset="-120"/>
                  <a:ea typeface="微軟正黑體" panose="020B0604030504040204" pitchFamily="34" charset="-120"/>
                </a:endParaRPr>
              </a:p>
              <a:p>
                <a:pPr algn="ctr"/>
                <a14:m>
                  <m:oMathPara xmlns:m="http://schemas.openxmlformats.org/officeDocument/2006/math">
                    <m:oMathParaPr>
                      <m:jc m:val="centerGroup"/>
                    </m:oMathParaPr>
                    <m:oMath xmlns:m="http://schemas.openxmlformats.org/officeDocument/2006/math">
                      <m:r>
                        <a:rPr lang="en-US" altLang="zh-TW" sz="1200" b="1" i="1" dirty="0">
                          <a:latin typeface="Cambria Math" panose="02040503050406030204" pitchFamily="18" charset="0"/>
                          <a:ea typeface="微軟正黑體" panose="020B0604030504040204" pitchFamily="34" charset="-120"/>
                        </a:rPr>
                        <m:t>𝝈</m:t>
                      </m:r>
                      <m:r>
                        <a:rPr lang="en-US" altLang="zh-TW" sz="1200" b="1" i="1" dirty="0">
                          <a:latin typeface="Cambria Math" panose="02040503050406030204" pitchFamily="18" charset="0"/>
                          <a:ea typeface="微軟正黑體" panose="020B0604030504040204" pitchFamily="34" charset="-120"/>
                        </a:rPr>
                        <m:t>=</m:t>
                      </m:r>
                      <m:r>
                        <a:rPr lang="en-US" altLang="zh-TW" sz="1200" b="1" i="1" dirty="0">
                          <a:latin typeface="Cambria Math" panose="02040503050406030204" pitchFamily="18" charset="0"/>
                          <a:ea typeface="微軟正黑體" panose="020B0604030504040204" pitchFamily="34" charset="-120"/>
                        </a:rPr>
                        <m:t>𝟎</m:t>
                      </m:r>
                      <m:r>
                        <a:rPr lang="en-US" altLang="zh-TW" sz="1200" b="1" i="1" dirty="0">
                          <a:latin typeface="Cambria Math" panose="02040503050406030204" pitchFamily="18" charset="0"/>
                          <a:ea typeface="微軟正黑體" panose="020B0604030504040204" pitchFamily="34" charset="-120"/>
                        </a:rPr>
                        <m:t>.</m:t>
                      </m:r>
                      <m:r>
                        <a:rPr lang="en-US" altLang="zh-TW" sz="1200" b="1" i="1" dirty="0">
                          <a:latin typeface="Cambria Math" panose="02040503050406030204" pitchFamily="18" charset="0"/>
                          <a:ea typeface="微軟正黑體" panose="020B0604030504040204" pitchFamily="34" charset="-120"/>
                        </a:rPr>
                        <m:t>𝟎𝟎𝟎𝟓𝟖𝟒</m:t>
                      </m:r>
                    </m:oMath>
                  </m:oMathPara>
                </a14:m>
                <a:endParaRPr lang="en-US" altLang="zh-TW" sz="1200" b="1" dirty="0">
                  <a:latin typeface="微軟正黑體" panose="020B0604030504040204" pitchFamily="34" charset="-120"/>
                  <a:ea typeface="微軟正黑體" panose="020B0604030504040204" pitchFamily="34" charset="-120"/>
                </a:endParaRPr>
              </a:p>
            </p:txBody>
          </p:sp>
        </mc:Choice>
        <mc:Fallback xmlns="">
          <p:sp>
            <p:nvSpPr>
              <p:cNvPr id="15" name="文字方塊 14">
                <a:extLst>
                  <a:ext uri="{FF2B5EF4-FFF2-40B4-BE49-F238E27FC236}">
                    <a16:creationId xmlns:a16="http://schemas.microsoft.com/office/drawing/2014/main" id="{70C499A0-87DE-4650-957B-6FAEAB9C4CB2}"/>
                  </a:ext>
                </a:extLst>
              </p:cNvPr>
              <p:cNvSpPr txBox="1">
                <a:spLocks noRot="1" noChangeAspect="1" noMove="1" noResize="1" noEditPoints="1" noAdjustHandles="1" noChangeArrowheads="1" noChangeShapeType="1" noTextEdit="1"/>
              </p:cNvSpPr>
              <p:nvPr/>
            </p:nvSpPr>
            <p:spPr>
              <a:xfrm>
                <a:off x="5121298" y="3733027"/>
                <a:ext cx="2880320" cy="1015663"/>
              </a:xfrm>
              <a:prstGeom prst="rect">
                <a:avLst/>
              </a:prstGeom>
              <a:blipFill>
                <a:blip r:embed="rId6"/>
                <a:stretch>
                  <a:fillRect t="-599"/>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0540193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FIRST_PUBLISH" val="1"/>
  <p:tag name="ISPRING_PRESENTATION_TITLE" val="商务简约工作总结汇报述职报告PPT模板"/>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9.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heme/theme1.xml><?xml version="1.0" encoding="utf-8"?>
<a:theme xmlns:a="http://schemas.openxmlformats.org/drawingml/2006/main" name="包图主题2">
  <a:themeElements>
    <a:clrScheme name="自定义 12">
      <a:dk1>
        <a:srgbClr val="000000"/>
      </a:dk1>
      <a:lt1>
        <a:srgbClr val="FFFFFF"/>
      </a:lt1>
      <a:dk2>
        <a:srgbClr val="44546A"/>
      </a:dk2>
      <a:lt2>
        <a:srgbClr val="E7E6E6"/>
      </a:lt2>
      <a:accent1>
        <a:srgbClr val="BA8D2D"/>
      </a:accent1>
      <a:accent2>
        <a:srgbClr val="293247"/>
      </a:accent2>
      <a:accent3>
        <a:srgbClr val="A5A5A5"/>
      </a:accent3>
      <a:accent4>
        <a:srgbClr val="767171"/>
      </a:accent4>
      <a:accent5>
        <a:srgbClr val="4472C4"/>
      </a:accent5>
      <a:accent6>
        <a:srgbClr val="70AD47"/>
      </a:accent6>
      <a:hlink>
        <a:srgbClr val="0563C1"/>
      </a:hlink>
      <a:folHlink>
        <a:srgbClr val="954F72"/>
      </a:folHlink>
    </a:clrScheme>
    <a:fontScheme name="4f3my3wi">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BA8D2D"/>
      </a:accent1>
      <a:accent2>
        <a:srgbClr val="293247"/>
      </a:accent2>
      <a:accent3>
        <a:srgbClr val="A5A5A5"/>
      </a:accent3>
      <a:accent4>
        <a:srgbClr val="767171"/>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44546A"/>
    </a:dk2>
    <a:lt2>
      <a:srgbClr val="E7E6E6"/>
    </a:lt2>
    <a:accent1>
      <a:srgbClr val="BA8D2D"/>
    </a:accent1>
    <a:accent2>
      <a:srgbClr val="293247"/>
    </a:accent2>
    <a:accent3>
      <a:srgbClr val="A5A5A5"/>
    </a:accent3>
    <a:accent4>
      <a:srgbClr val="767171"/>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自定义 12">
    <a:dk1>
      <a:srgbClr val="000000"/>
    </a:dk1>
    <a:lt1>
      <a:srgbClr val="FFFFFF"/>
    </a:lt1>
    <a:dk2>
      <a:srgbClr val="44546A"/>
    </a:dk2>
    <a:lt2>
      <a:srgbClr val="E7E6E6"/>
    </a:lt2>
    <a:accent1>
      <a:srgbClr val="BA8D2D"/>
    </a:accent1>
    <a:accent2>
      <a:srgbClr val="293247"/>
    </a:accent2>
    <a:accent3>
      <a:srgbClr val="A5A5A5"/>
    </a:accent3>
    <a:accent4>
      <a:srgbClr val="767171"/>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8157</TotalTime>
  <Words>9258</Words>
  <Application>Microsoft Office PowerPoint</Application>
  <PresentationFormat>如螢幕大小 (16:9)</PresentationFormat>
  <Paragraphs>867</Paragraphs>
  <Slides>75</Slides>
  <Notes>75</Notes>
  <HiddenSlides>0</HiddenSlides>
  <MMClips>0</MMClips>
  <ScaleCrop>false</ScaleCrop>
  <HeadingPairs>
    <vt:vector size="6" baseType="variant">
      <vt:variant>
        <vt:lpstr>使用字型</vt:lpstr>
      </vt:variant>
      <vt:variant>
        <vt:i4>12</vt:i4>
      </vt:variant>
      <vt:variant>
        <vt:lpstr>佈景主題</vt:lpstr>
      </vt:variant>
      <vt:variant>
        <vt:i4>2</vt:i4>
      </vt:variant>
      <vt:variant>
        <vt:lpstr>投影片標題</vt:lpstr>
      </vt:variant>
      <vt:variant>
        <vt:i4>75</vt:i4>
      </vt:variant>
    </vt:vector>
  </HeadingPairs>
  <TitlesOfParts>
    <vt:vector size="89" baseType="lpstr">
      <vt:lpstr>微软雅黑</vt:lpstr>
      <vt:lpstr>宋体</vt:lpstr>
      <vt:lpstr>字魂59号-创粗黑</vt:lpstr>
      <vt:lpstr>思源宋体 CN Light</vt:lpstr>
      <vt:lpstr>思源黑体 CN Light</vt:lpstr>
      <vt:lpstr>Microsoft JhengHei</vt:lpstr>
      <vt:lpstr>Microsoft JhengHei</vt:lpstr>
      <vt:lpstr>新細明體</vt:lpstr>
      <vt:lpstr>標楷體</vt:lpstr>
      <vt:lpstr>Arial</vt:lpstr>
      <vt:lpstr>Calibri</vt:lpstr>
      <vt:lpstr>Cambria Math</vt:lpstr>
      <vt:lpstr>包图主题2</vt:lpstr>
      <vt:lpstr>1_Office 主题​​</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lastModifiedBy>邢子謙</cp:lastModifiedBy>
  <cp:revision>299</cp:revision>
  <dcterms:created xsi:type="dcterms:W3CDTF">2016-05-27T01:37:00Z</dcterms:created>
  <dcterms:modified xsi:type="dcterms:W3CDTF">2024-07-10T03:58:19Z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2052-11.1.0.8976</vt:lpwstr>
  </property>
  <property fmtid="{D5CDD505-2E9C-101B-9397-08002B2CF9AE}" pid="3" name="KSORubyTemplateID">
    <vt:lpwstr>2</vt:lpwstr>
  </property>
</Properties>
</file>